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pos="44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110"/>
    <a:srgbClr val="0158AA"/>
    <a:srgbClr val="FFF5E0"/>
    <a:srgbClr val="023793"/>
    <a:srgbClr val="FF2600"/>
    <a:srgbClr val="FFF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/>
    <p:restoredTop sz="95739" autoAdjust="0"/>
  </p:normalViewPr>
  <p:slideViewPr>
    <p:cSldViewPr snapToGrid="0" snapToObjects="1" showGuides="1">
      <p:cViewPr varScale="1">
        <p:scale>
          <a:sx n="61" d="100"/>
          <a:sy n="61" d="100"/>
        </p:scale>
        <p:origin x="2190" y="39"/>
      </p:cViewPr>
      <p:guideLst>
        <p:guide orient="horz" pos="3368"/>
        <p:guide pos="2381"/>
        <p:guide pos="340"/>
        <p:guide pos="44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EBAF4-1143-B942-B7FE-7A008F0C9C8D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99528-832E-854A-BA7C-178C7BAA06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37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MeijiSeika</a:t>
            </a:r>
            <a:r>
              <a:rPr kumimoji="1" lang="ja-JP" altLang="en-US" dirty="0" smtClean="0"/>
              <a:t>ファルマ株式会社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99528-832E-854A-BA7C-178C7BAA062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42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BB84B9-B44A-9DD8-A26E-36A6AA92A346}"/>
              </a:ext>
            </a:extLst>
          </p:cNvPr>
          <p:cNvSpPr/>
          <p:nvPr userDrawn="1"/>
        </p:nvSpPr>
        <p:spPr>
          <a:xfrm>
            <a:off x="0" y="0"/>
            <a:ext cx="7559675" cy="10691813"/>
          </a:xfrm>
          <a:prstGeom prst="rect">
            <a:avLst/>
          </a:prstGeom>
          <a:gradFill flip="none" rotWithShape="1">
            <a:gsLst>
              <a:gs pos="15000">
                <a:srgbClr val="FFFCDA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5560540-A531-3F17-A940-FF56BEB7B8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779"/>
          <a:stretch/>
        </p:blipFill>
        <p:spPr>
          <a:xfrm>
            <a:off x="0" y="7365718"/>
            <a:ext cx="7559675" cy="332609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02695EF-F481-591F-1E92-467B456F3FC6}"/>
              </a:ext>
            </a:extLst>
          </p:cNvPr>
          <p:cNvSpPr/>
          <p:nvPr userDrawn="1"/>
        </p:nvSpPr>
        <p:spPr>
          <a:xfrm>
            <a:off x="0" y="1190171"/>
            <a:ext cx="7559675" cy="1190172"/>
          </a:xfrm>
          <a:prstGeom prst="rect">
            <a:avLst/>
          </a:prstGeom>
          <a:solidFill>
            <a:srgbClr val="E60110"/>
          </a:solidFill>
          <a:ln>
            <a:noFill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733FAD4-9064-AD8A-63F3-2A4B67997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915" y="275511"/>
            <a:ext cx="1080000" cy="63264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2E58CB-E90A-4F17-75A3-AA99ACCC413D}"/>
              </a:ext>
            </a:extLst>
          </p:cNvPr>
          <p:cNvSpPr txBox="1"/>
          <p:nvPr userDrawn="1"/>
        </p:nvSpPr>
        <p:spPr>
          <a:xfrm>
            <a:off x="1" y="1693458"/>
            <a:ext cx="7559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chemeClr val="bg1"/>
                </a:solidFill>
                <a:latin typeface="+mn-ea"/>
              </a:rPr>
              <a:t>Web</a:t>
            </a:r>
            <a:r>
              <a:rPr kumimoji="1" lang="ja-JP" altLang="en-US" sz="4000" b="1">
                <a:solidFill>
                  <a:schemeClr val="bg1"/>
                </a:solidFill>
              </a:rPr>
              <a:t>カンファレンス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7FC80EB-F44B-39E5-02E3-F9AC7A499BEE}"/>
              </a:ext>
            </a:extLst>
          </p:cNvPr>
          <p:cNvGrpSpPr/>
          <p:nvPr userDrawn="1"/>
        </p:nvGrpSpPr>
        <p:grpSpPr>
          <a:xfrm>
            <a:off x="1925313" y="1246624"/>
            <a:ext cx="3753853" cy="461665"/>
            <a:chOff x="1925313" y="1246624"/>
            <a:chExt cx="3753853" cy="461665"/>
          </a:xfrm>
        </p:grpSpPr>
        <p:sp>
          <p:nvSpPr>
            <p:cNvPr id="10" name="角丸四角形 9">
              <a:extLst>
                <a:ext uri="{FF2B5EF4-FFF2-40B4-BE49-F238E27FC236}">
                  <a16:creationId xmlns:a16="http://schemas.microsoft.com/office/drawing/2014/main" id="{ADC36B31-073E-BDD9-0AC6-6D88209C54AB}"/>
                </a:ext>
              </a:extLst>
            </p:cNvPr>
            <p:cNvSpPr/>
            <p:nvPr userDrawn="1"/>
          </p:nvSpPr>
          <p:spPr>
            <a:xfrm>
              <a:off x="1925313" y="1283369"/>
              <a:ext cx="3753853" cy="32516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E7D0009-4E25-5C1D-A73C-2CB84EA7C263}"/>
                </a:ext>
              </a:extLst>
            </p:cNvPr>
            <p:cNvSpPr txBox="1"/>
            <p:nvPr userDrawn="1"/>
          </p:nvSpPr>
          <p:spPr>
            <a:xfrm>
              <a:off x="2122486" y="1246624"/>
              <a:ext cx="3314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300" b="1" dirty="0">
                  <a:solidFill>
                    <a:srgbClr val="E60110"/>
                  </a:solidFill>
                  <a:latin typeface="+mn-ea"/>
                </a:rPr>
                <a:t>Meiji Seika </a:t>
              </a:r>
              <a:r>
                <a:rPr kumimoji="1" lang="ja-JP" altLang="en-US" sz="2300" b="1">
                  <a:solidFill>
                    <a:srgbClr val="E60110"/>
                  </a:solidFill>
                  <a:latin typeface="+mn-ea"/>
                </a:rPr>
                <a:t>ファルマ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951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0EA117A3-A4F1-B280-F98D-B3CB1E789903}"/>
              </a:ext>
            </a:extLst>
          </p:cNvPr>
          <p:cNvSpPr/>
          <p:nvPr userDrawn="1"/>
        </p:nvSpPr>
        <p:spPr>
          <a:xfrm>
            <a:off x="539838" y="357188"/>
            <a:ext cx="6480000" cy="542925"/>
          </a:xfrm>
          <a:prstGeom prst="roundRect">
            <a:avLst>
              <a:gd name="adj" fmla="val 50000"/>
            </a:avLst>
          </a:prstGeom>
          <a:solidFill>
            <a:srgbClr val="E6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1" lang="en-US" altLang="ja-JP" sz="2500" b="1" dirty="0">
                <a:latin typeface="+mn-ea"/>
              </a:rPr>
              <a:t>Web</a:t>
            </a:r>
            <a:r>
              <a:rPr kumimoji="1" lang="ja-JP" altLang="en-US" sz="2500" b="1">
                <a:latin typeface="+mn-ea"/>
              </a:rPr>
              <a:t>カンファレンス登録方法</a:t>
            </a:r>
          </a:p>
        </p:txBody>
      </p:sp>
    </p:spTree>
    <p:extLst>
      <p:ext uri="{BB962C8B-B14F-4D97-AF65-F5344CB8AC3E}">
        <p14:creationId xmlns:p14="http://schemas.microsoft.com/office/powerpoint/2010/main" val="160710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37A2F-CC8E-014B-AAE0-AADBE910D104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61D7-47AD-3841-9A68-AE64DE5E36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99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keisuke.yoneda@meiji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0B058A-A2C3-291E-53CB-2E18529D3649}"/>
              </a:ext>
            </a:extLst>
          </p:cNvPr>
          <p:cNvSpPr txBox="1"/>
          <p:nvPr/>
        </p:nvSpPr>
        <p:spPr>
          <a:xfrm>
            <a:off x="-187569" y="2508014"/>
            <a:ext cx="7833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 smtClean="0">
                <a:solidFill>
                  <a:srgbClr val="023793"/>
                </a:solidFill>
              </a:rPr>
              <a:t>「職場</a:t>
            </a:r>
            <a:r>
              <a:rPr kumimoji="1" lang="ja-JP" altLang="en-US" sz="3600" b="1" dirty="0">
                <a:solidFill>
                  <a:srgbClr val="023793"/>
                </a:solidFill>
              </a:rPr>
              <a:t>メンタル不調者の外来</a:t>
            </a:r>
            <a:r>
              <a:rPr kumimoji="1" lang="ja-JP" altLang="en-US" sz="3600" b="1" dirty="0" smtClean="0">
                <a:solidFill>
                  <a:srgbClr val="023793"/>
                </a:solidFill>
              </a:rPr>
              <a:t>診療</a:t>
            </a:r>
            <a:endParaRPr kumimoji="1" lang="en-US" altLang="ja-JP" sz="3600" b="1" dirty="0" smtClean="0">
              <a:solidFill>
                <a:srgbClr val="023793"/>
              </a:solidFill>
            </a:endParaRPr>
          </a:p>
          <a:p>
            <a:pPr algn="ctr"/>
            <a:r>
              <a:rPr kumimoji="1" lang="ja-JP" altLang="en-US" sz="3600" b="1" dirty="0" smtClean="0">
                <a:solidFill>
                  <a:srgbClr val="023793"/>
                </a:solidFill>
              </a:rPr>
              <a:t>リワークディケア</a:t>
            </a:r>
            <a:r>
              <a:rPr kumimoji="1" lang="ja-JP" altLang="en-US" sz="3600" b="1" dirty="0">
                <a:solidFill>
                  <a:srgbClr val="023793"/>
                </a:solidFill>
              </a:rPr>
              <a:t>の</a:t>
            </a:r>
            <a:r>
              <a:rPr kumimoji="1" lang="ja-JP" altLang="en-US" sz="3600" b="1" dirty="0" smtClean="0">
                <a:solidFill>
                  <a:srgbClr val="023793"/>
                </a:solidFill>
              </a:rPr>
              <a:t>実際」</a:t>
            </a:r>
            <a:endParaRPr kumimoji="1" lang="ja-JP" altLang="en-US" sz="3600" b="1" dirty="0">
              <a:solidFill>
                <a:srgbClr val="023793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18B8D38-6993-9C19-8477-F829B4F16681}"/>
              </a:ext>
            </a:extLst>
          </p:cNvPr>
          <p:cNvSpPr txBox="1"/>
          <p:nvPr/>
        </p:nvSpPr>
        <p:spPr>
          <a:xfrm>
            <a:off x="6350" y="9463800"/>
            <a:ext cx="7559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https://us06web.zoom.us/j/88160390843?pwd=bnF0ZWZoL3VjbGRhQWRXYjlSemhWQT09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68E3F4A-4A4B-F5C3-22F3-E2ECAD173B97}"/>
              </a:ext>
            </a:extLst>
          </p:cNvPr>
          <p:cNvSpPr/>
          <p:nvPr/>
        </p:nvSpPr>
        <p:spPr>
          <a:xfrm>
            <a:off x="6300787" y="8953841"/>
            <a:ext cx="436075" cy="404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8D896A29-7363-D94F-9386-5EB4CB089C1B}"/>
              </a:ext>
            </a:extLst>
          </p:cNvPr>
          <p:cNvSpPr/>
          <p:nvPr/>
        </p:nvSpPr>
        <p:spPr>
          <a:xfrm>
            <a:off x="3065463" y="3801390"/>
            <a:ext cx="1428750" cy="242634"/>
          </a:xfrm>
          <a:prstGeom prst="roundRect">
            <a:avLst/>
          </a:prstGeom>
          <a:solidFill>
            <a:srgbClr val="E6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ctr"/>
          <a:lstStyle/>
          <a:p>
            <a:pPr algn="ctr"/>
            <a:r>
              <a:rPr kumimoji="1" lang="ja-JP" altLang="en-US" sz="1400" b="1"/>
              <a:t>座 長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BBB54AC-6C1E-A4F7-0B9A-B8A8D27F22C7}"/>
              </a:ext>
            </a:extLst>
          </p:cNvPr>
          <p:cNvSpPr txBox="1"/>
          <p:nvPr/>
        </p:nvSpPr>
        <p:spPr>
          <a:xfrm>
            <a:off x="1271587" y="4156433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300" dirty="0" smtClean="0"/>
              <a:t>医療法人社団 新光会 不知火クリニック</a:t>
            </a:r>
            <a:r>
              <a:rPr kumimoji="1" lang="ja-JP" altLang="en-US" sz="1300" dirty="0"/>
              <a:t>　</a:t>
            </a:r>
            <a:r>
              <a:rPr kumimoji="1" lang="ja-JP" altLang="en-US" sz="1300" dirty="0" smtClean="0"/>
              <a:t>院長</a:t>
            </a:r>
            <a:r>
              <a:rPr kumimoji="1" lang="ja-JP" altLang="en-US" sz="1300" dirty="0"/>
              <a:t>　</a:t>
            </a:r>
            <a:endParaRPr kumimoji="1" lang="en-US" altLang="ja-JP" sz="1300" dirty="0" smtClean="0"/>
          </a:p>
          <a:p>
            <a:pPr algn="ctr">
              <a:spcBef>
                <a:spcPts val="600"/>
              </a:spcBef>
            </a:pPr>
            <a:r>
              <a:rPr kumimoji="1" lang="ja-JP" altLang="en-US" sz="3000" b="1" dirty="0" smtClean="0"/>
              <a:t>中村 純 </a:t>
            </a:r>
            <a:r>
              <a:rPr kumimoji="1" lang="ja-JP" altLang="en-US" sz="1300" dirty="0"/>
              <a:t>先生</a:t>
            </a: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FBCBA937-D497-FD5A-3E38-B1F7749C9A3A}"/>
              </a:ext>
            </a:extLst>
          </p:cNvPr>
          <p:cNvSpPr/>
          <p:nvPr/>
        </p:nvSpPr>
        <p:spPr>
          <a:xfrm>
            <a:off x="3065463" y="5001296"/>
            <a:ext cx="1428750" cy="242634"/>
          </a:xfrm>
          <a:prstGeom prst="roundRect">
            <a:avLst/>
          </a:prstGeom>
          <a:solidFill>
            <a:srgbClr val="E6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ctr"/>
          <a:lstStyle/>
          <a:p>
            <a:pPr algn="ctr"/>
            <a:r>
              <a:rPr kumimoji="1" lang="ja-JP" altLang="en-US" sz="1400" b="1"/>
              <a:t>演 者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5AD1FD8-9C1F-0467-FD7F-A6B9228EC1A9}"/>
              </a:ext>
            </a:extLst>
          </p:cNvPr>
          <p:cNvSpPr txBox="1"/>
          <p:nvPr/>
        </p:nvSpPr>
        <p:spPr>
          <a:xfrm>
            <a:off x="1104609" y="531241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ja-JP" altLang="en-US" sz="1300" dirty="0" smtClean="0"/>
              <a:t>自治医科大学　名誉教授</a:t>
            </a:r>
            <a:endParaRPr kumimoji="1" lang="en-US" altLang="ja-JP" sz="1300" dirty="0" smtClean="0"/>
          </a:p>
          <a:p>
            <a:pPr algn="ctr">
              <a:spcBef>
                <a:spcPts val="600"/>
              </a:spcBef>
            </a:pPr>
            <a:r>
              <a:rPr kumimoji="1" lang="ja-JP" altLang="en-US" sz="1300" dirty="0" smtClean="0"/>
              <a:t>医療法人 心救会 小山富士見台病院　名誉院長</a:t>
            </a:r>
            <a:endParaRPr kumimoji="1" lang="en-US" altLang="ja-JP" sz="1300" dirty="0" smtClean="0"/>
          </a:p>
          <a:p>
            <a:pPr algn="ctr">
              <a:spcBef>
                <a:spcPts val="600"/>
              </a:spcBef>
            </a:pPr>
            <a:r>
              <a:rPr kumimoji="1" lang="ja-JP" altLang="en-US" sz="1300" dirty="0"/>
              <a:t>　</a:t>
            </a:r>
            <a:r>
              <a:rPr kumimoji="1" lang="ja-JP" altLang="en-US" sz="3000" b="1" dirty="0" smtClean="0"/>
              <a:t>加藤 敏</a:t>
            </a:r>
            <a:r>
              <a:rPr kumimoji="1" lang="ja-JP" altLang="en-US" sz="1300" dirty="0" smtClean="0"/>
              <a:t> </a:t>
            </a:r>
            <a:r>
              <a:rPr kumimoji="1" lang="ja-JP" altLang="en-US" sz="1300" dirty="0"/>
              <a:t>先生</a:t>
            </a:r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53E833DA-1233-7011-2704-A00CD3FD613F}"/>
              </a:ext>
            </a:extLst>
          </p:cNvPr>
          <p:cNvSpPr/>
          <p:nvPr/>
        </p:nvSpPr>
        <p:spPr>
          <a:xfrm>
            <a:off x="3071812" y="6463225"/>
            <a:ext cx="1428750" cy="242634"/>
          </a:xfrm>
          <a:prstGeom prst="roundRect">
            <a:avLst/>
          </a:prstGeom>
          <a:solidFill>
            <a:srgbClr val="E6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ctr"/>
          <a:lstStyle/>
          <a:p>
            <a:pPr algn="ctr"/>
            <a:r>
              <a:rPr kumimoji="1" lang="ja-JP" altLang="en-US" sz="1400" b="1"/>
              <a:t>日 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1158F32-7D2B-BA20-6643-AA30F542C69F}"/>
              </a:ext>
            </a:extLst>
          </p:cNvPr>
          <p:cNvSpPr txBox="1"/>
          <p:nvPr/>
        </p:nvSpPr>
        <p:spPr>
          <a:xfrm>
            <a:off x="1351206" y="6728890"/>
            <a:ext cx="50292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latin typeface="+mn-ea"/>
              </a:rPr>
              <a:t>2023</a:t>
            </a:r>
            <a:r>
              <a:rPr kumimoji="1" lang="ja-JP" altLang="en-US" sz="2200" b="1" dirty="0" smtClean="0">
                <a:latin typeface="+mn-ea"/>
              </a:rPr>
              <a:t>年</a:t>
            </a:r>
            <a:r>
              <a:rPr kumimoji="1" lang="en-US" altLang="ja-JP" sz="3500" b="1" dirty="0">
                <a:latin typeface="+mn-ea"/>
              </a:rPr>
              <a:t>8</a:t>
            </a:r>
            <a:r>
              <a:rPr kumimoji="1" lang="ja-JP" altLang="en-US" sz="2200" b="1" dirty="0" smtClean="0">
                <a:latin typeface="+mn-ea"/>
              </a:rPr>
              <a:t>月</a:t>
            </a:r>
            <a:r>
              <a:rPr kumimoji="1" lang="en-US" altLang="ja-JP" sz="3500" b="1" dirty="0" smtClean="0">
                <a:latin typeface="+mn-ea"/>
              </a:rPr>
              <a:t>25</a:t>
            </a:r>
            <a:r>
              <a:rPr kumimoji="1" lang="ja-JP" altLang="en-US" sz="2200" b="1" dirty="0" smtClean="0">
                <a:latin typeface="+mn-ea"/>
              </a:rPr>
              <a:t>日（</a:t>
            </a:r>
            <a:r>
              <a:rPr kumimoji="1" lang="ja-JP" altLang="en-US" sz="2200" b="1" dirty="0">
                <a:latin typeface="+mn-ea"/>
              </a:rPr>
              <a:t>金</a:t>
            </a:r>
            <a:r>
              <a:rPr kumimoji="1" lang="ja-JP" altLang="en-US" sz="2200" b="1" dirty="0" smtClean="0">
                <a:latin typeface="+mn-ea"/>
              </a:rPr>
              <a:t>）</a:t>
            </a:r>
            <a:endParaRPr kumimoji="1" lang="en-US" altLang="ja-JP" sz="2200" b="1" dirty="0">
              <a:latin typeface="+mn-ea"/>
            </a:endParaRPr>
          </a:p>
          <a:p>
            <a:pPr algn="ctr"/>
            <a:r>
              <a:rPr kumimoji="1" lang="en-US" altLang="ja-JP" sz="2200" b="1" dirty="0">
                <a:latin typeface="+mn-ea"/>
              </a:rPr>
              <a:t>19</a:t>
            </a:r>
            <a:r>
              <a:rPr kumimoji="1" lang="ja-JP" altLang="en-US" sz="2200" b="1" dirty="0">
                <a:latin typeface="+mn-ea"/>
              </a:rPr>
              <a:t>：</a:t>
            </a:r>
            <a:r>
              <a:rPr kumimoji="1" lang="en-US" altLang="ja-JP" sz="2200" b="1" dirty="0" smtClean="0">
                <a:latin typeface="+mn-ea"/>
              </a:rPr>
              <a:t>00</a:t>
            </a:r>
            <a:r>
              <a:rPr kumimoji="1" lang="ja-JP" altLang="en-US" sz="2200" b="1" dirty="0" smtClean="0">
                <a:latin typeface="+mn-ea"/>
              </a:rPr>
              <a:t>～</a:t>
            </a:r>
            <a:r>
              <a:rPr kumimoji="1" lang="en-US" altLang="ja-JP" sz="2200" b="1" dirty="0" smtClean="0">
                <a:latin typeface="+mn-ea"/>
              </a:rPr>
              <a:t>20</a:t>
            </a:r>
            <a:r>
              <a:rPr kumimoji="1" lang="ja-JP" altLang="en-US" sz="2200" b="1" dirty="0" smtClean="0">
                <a:latin typeface="+mn-ea"/>
              </a:rPr>
              <a:t>：</a:t>
            </a:r>
            <a:r>
              <a:rPr kumimoji="1" lang="en-US" altLang="ja-JP" sz="2200" b="1" dirty="0" smtClean="0">
                <a:latin typeface="+mn-ea"/>
              </a:rPr>
              <a:t>30</a:t>
            </a:r>
          </a:p>
          <a:p>
            <a:pPr algn="ctr"/>
            <a:r>
              <a:rPr kumimoji="1" lang="ja-JP" altLang="en-US" sz="1600" b="1" dirty="0" smtClean="0">
                <a:latin typeface="+mn-ea"/>
              </a:rPr>
              <a:t>（弊社情報提供</a:t>
            </a:r>
            <a:r>
              <a:rPr kumimoji="1" lang="en-US" altLang="ja-JP" sz="1600" b="1" dirty="0" smtClean="0">
                <a:latin typeface="+mn-ea"/>
              </a:rPr>
              <a:t>10</a:t>
            </a:r>
            <a:r>
              <a:rPr kumimoji="1" lang="ja-JP" altLang="en-US" sz="1600" b="1" dirty="0" smtClean="0">
                <a:latin typeface="+mn-ea"/>
              </a:rPr>
              <a:t>分・質疑応答</a:t>
            </a:r>
            <a:r>
              <a:rPr kumimoji="1" lang="en-US" altLang="ja-JP" sz="1600" b="1" dirty="0" smtClean="0">
                <a:latin typeface="+mn-ea"/>
              </a:rPr>
              <a:t>20</a:t>
            </a:r>
            <a:r>
              <a:rPr kumimoji="1" lang="ja-JP" altLang="en-US" sz="1600" b="1" dirty="0" smtClean="0">
                <a:latin typeface="+mn-ea"/>
              </a:rPr>
              <a:t>分込み）</a:t>
            </a:r>
            <a:endParaRPr kumimoji="1" lang="en-US" altLang="ja-JP" sz="1600" b="1" dirty="0" smtClean="0">
              <a:latin typeface="+mn-ea"/>
            </a:endParaRPr>
          </a:p>
          <a:p>
            <a:pPr algn="ctr"/>
            <a:endParaRPr kumimoji="1" lang="ja-JP" altLang="en-US" sz="2200" b="1" dirty="0">
              <a:latin typeface="+mn-ea"/>
            </a:endParaRPr>
          </a:p>
        </p:txBody>
      </p:sp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8B65519E-CE46-687F-0BF7-F83AF9C2C9CD}"/>
              </a:ext>
            </a:extLst>
          </p:cNvPr>
          <p:cNvSpPr/>
          <p:nvPr/>
        </p:nvSpPr>
        <p:spPr>
          <a:xfrm>
            <a:off x="3065463" y="8229897"/>
            <a:ext cx="1428750" cy="24263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ctr"/>
          <a:lstStyle/>
          <a:p>
            <a:pPr algn="ctr"/>
            <a:r>
              <a:rPr kumimoji="1" lang="ja-JP" altLang="en-US" sz="1400" b="1"/>
              <a:t>開催形式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1438924-876F-8043-D01B-135597513B2E}"/>
              </a:ext>
            </a:extLst>
          </p:cNvPr>
          <p:cNvSpPr txBox="1"/>
          <p:nvPr/>
        </p:nvSpPr>
        <p:spPr>
          <a:xfrm>
            <a:off x="1271587" y="8545861"/>
            <a:ext cx="502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ja-JP" sz="2600" b="1" dirty="0" smtClean="0">
                <a:solidFill>
                  <a:schemeClr val="bg1"/>
                </a:solidFill>
                <a:latin typeface="+mn-ea"/>
              </a:rPr>
              <a:t>Zoom</a:t>
            </a:r>
            <a:r>
              <a:rPr kumimoji="1" lang="ja-JP" altLang="en-US" sz="2600" b="1" dirty="0" smtClean="0">
                <a:solidFill>
                  <a:schemeClr val="bg1"/>
                </a:solidFill>
                <a:latin typeface="+mn-ea"/>
              </a:rPr>
              <a:t>方式</a:t>
            </a:r>
            <a:endParaRPr kumimoji="1" lang="ja-JP" altLang="en-US" sz="2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175DE93-9579-67BF-1A77-306529D882D0}"/>
              </a:ext>
            </a:extLst>
          </p:cNvPr>
          <p:cNvSpPr txBox="1"/>
          <p:nvPr/>
        </p:nvSpPr>
        <p:spPr>
          <a:xfrm>
            <a:off x="1265237" y="9155379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ja-JP" sz="1000" dirty="0" smtClean="0">
                <a:solidFill>
                  <a:schemeClr val="bg1"/>
                </a:solidFill>
                <a:latin typeface="+mn-ea"/>
              </a:rPr>
              <a:t>URL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+mn-ea"/>
              </a:rPr>
              <a:t>又は二次元コードよりご入室ください。</a:t>
            </a:r>
            <a:endParaRPr kumimoji="1" lang="ja-JP" altLang="en-US" sz="10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AACEC63-486F-8C98-BABD-836CB2F71A90}"/>
              </a:ext>
            </a:extLst>
          </p:cNvPr>
          <p:cNvGrpSpPr/>
          <p:nvPr/>
        </p:nvGrpSpPr>
        <p:grpSpPr>
          <a:xfrm>
            <a:off x="1925312" y="10228130"/>
            <a:ext cx="3709049" cy="369332"/>
            <a:chOff x="2122699" y="10134662"/>
            <a:chExt cx="3709049" cy="369332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DB1CDB1D-159A-66E4-A7DC-CB85A60C8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1748" y="10188067"/>
              <a:ext cx="2880000" cy="247043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AAB6052-EBDA-1D69-B3D5-CEC217CCD9DE}"/>
                </a:ext>
              </a:extLst>
            </p:cNvPr>
            <p:cNvSpPr txBox="1"/>
            <p:nvPr/>
          </p:nvSpPr>
          <p:spPr>
            <a:xfrm>
              <a:off x="2122699" y="10134662"/>
              <a:ext cx="1240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>
                  <a:solidFill>
                    <a:schemeClr val="bg1"/>
                  </a:solidFill>
                </a:rPr>
                <a:t>主催：</a:t>
              </a: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0" y="1168054"/>
            <a:ext cx="7559675" cy="1200483"/>
          </a:xfrm>
          <a:prstGeom prst="rect">
            <a:avLst/>
          </a:prstGeom>
          <a:solidFill>
            <a:srgbClr val="E6011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福岡職域メンタルヘルス研究会</a:t>
            </a:r>
            <a:endParaRPr kumimoji="1" lang="ja-JP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189101" y="9697683"/>
            <a:ext cx="3181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ミーティング</a:t>
            </a:r>
            <a:r>
              <a:rPr lang="en-US" altLang="ja-JP" sz="16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ID: 881 6039 0843</a:t>
            </a:r>
            <a:br>
              <a:rPr lang="en-US" altLang="ja-JP" sz="16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16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パスコード</a:t>
            </a:r>
            <a:r>
              <a:rPr lang="en-US" altLang="ja-JP" sz="16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: 673171</a:t>
            </a:r>
            <a:br>
              <a:rPr lang="en-US" altLang="ja-JP" sz="16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endParaRPr lang="ja-JP" altLang="en-US" sz="1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88" y="8663419"/>
            <a:ext cx="754673" cy="7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9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BF8F6008-CE64-A1DD-3B37-FCEA351D6C1E}"/>
              </a:ext>
            </a:extLst>
          </p:cNvPr>
          <p:cNvSpPr/>
          <p:nvPr/>
        </p:nvSpPr>
        <p:spPr>
          <a:xfrm>
            <a:off x="533313" y="3643312"/>
            <a:ext cx="6480000" cy="360000"/>
          </a:xfrm>
          <a:prstGeom prst="roundRect">
            <a:avLst/>
          </a:prstGeom>
          <a:solidFill>
            <a:srgbClr val="E6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1600" b="1" dirty="0" smtClean="0"/>
              <a:t>メールでの連絡を希望される</a:t>
            </a:r>
            <a:r>
              <a:rPr kumimoji="1" lang="ja-JP" altLang="en-US" sz="1600" b="1" dirty="0"/>
              <a:t>場合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DE9238-5681-335E-DEAD-D1CE92E89F01}"/>
              </a:ext>
            </a:extLst>
          </p:cNvPr>
          <p:cNvSpPr txBox="1"/>
          <p:nvPr/>
        </p:nvSpPr>
        <p:spPr>
          <a:xfrm>
            <a:off x="539838" y="1243012"/>
            <a:ext cx="647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下記の</a:t>
            </a:r>
            <a:r>
              <a:rPr kumimoji="1" lang="en-US" altLang="ja-JP" sz="1400" b="1" dirty="0" smtClean="0"/>
              <a:t>URL</a:t>
            </a:r>
            <a:r>
              <a:rPr kumimoji="1" lang="ja-JP" altLang="en-US" sz="1400" b="1" dirty="0" smtClean="0"/>
              <a:t>又は二次元コードより、パスコードを入力の上ご入室ください</a:t>
            </a:r>
            <a:endParaRPr kumimoji="1" lang="ja-JP" altLang="en-US" sz="1400" b="1" dirty="0"/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68330613-42BE-2A70-17FE-D28D619FEC3D}"/>
              </a:ext>
            </a:extLst>
          </p:cNvPr>
          <p:cNvSpPr/>
          <p:nvPr/>
        </p:nvSpPr>
        <p:spPr>
          <a:xfrm>
            <a:off x="533313" y="5672137"/>
            <a:ext cx="6480000" cy="360000"/>
          </a:xfrm>
          <a:prstGeom prst="roundRect">
            <a:avLst/>
          </a:prstGeom>
          <a:solidFill>
            <a:srgbClr val="E6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1600" b="1"/>
              <a:t>講演会のご参加に必要な環境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81C59D3-3F1D-0492-4641-D377F651B543}"/>
              </a:ext>
            </a:extLst>
          </p:cNvPr>
          <p:cNvSpPr txBox="1"/>
          <p:nvPr/>
        </p:nvSpPr>
        <p:spPr>
          <a:xfrm>
            <a:off x="533313" y="6207336"/>
            <a:ext cx="6480000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69863">
              <a:spcBef>
                <a:spcPts val="200"/>
              </a:spcBef>
            </a:pPr>
            <a:r>
              <a:rPr kumimoji="1" lang="ja-JP" altLang="en-US" sz="1300" dirty="0"/>
              <a:t>❶インターネット接続環境と、パソコン、タブレット、スマートフォンのいずれかをご用意ください。</a:t>
            </a:r>
          </a:p>
          <a:p>
            <a:pPr marL="182563" indent="-169863">
              <a:spcBef>
                <a:spcPts val="200"/>
              </a:spcBef>
            </a:pPr>
            <a:r>
              <a:rPr kumimoji="1" lang="ja-JP" altLang="en-US" sz="1300" dirty="0"/>
              <a:t>❷当講演会は「</a:t>
            </a:r>
            <a:r>
              <a:rPr kumimoji="1" lang="en-US" altLang="ja-JP" sz="1300" dirty="0" smtClean="0"/>
              <a:t>zoom</a:t>
            </a:r>
            <a:r>
              <a:rPr kumimoji="1" lang="ja-JP" altLang="en-US" sz="1300" dirty="0"/>
              <a:t>形式</a:t>
            </a:r>
            <a:r>
              <a:rPr kumimoji="1" lang="ja-JP" altLang="en-US" sz="1300" dirty="0" smtClean="0"/>
              <a:t>」</a:t>
            </a:r>
            <a:r>
              <a:rPr kumimoji="1" lang="ja-JP" altLang="en-US" sz="1300" dirty="0"/>
              <a:t>となります。</a:t>
            </a:r>
          </a:p>
          <a:p>
            <a:pPr marL="182563">
              <a:spcBef>
                <a:spcPts val="200"/>
              </a:spcBef>
            </a:pPr>
            <a:r>
              <a:rPr kumimoji="1" lang="en-US" altLang="ja-JP" sz="1300" dirty="0"/>
              <a:t>PC</a:t>
            </a:r>
            <a:r>
              <a:rPr kumimoji="1" lang="ja-JP" altLang="en-US" sz="1300" dirty="0"/>
              <a:t>以外での参加の際には必ず「</a:t>
            </a:r>
            <a:r>
              <a:rPr kumimoji="1" lang="en-US" altLang="ja-JP" sz="1300" dirty="0"/>
              <a:t>zoom</a:t>
            </a:r>
            <a:r>
              <a:rPr kumimoji="1" lang="ja-JP" altLang="en-US" sz="1300" dirty="0"/>
              <a:t>ミーティング用クライアント」の無料アプリをインストールしてご参加ください。</a:t>
            </a:r>
          </a:p>
          <a:p>
            <a:pPr marL="182563" indent="-169863">
              <a:spcBef>
                <a:spcPts val="200"/>
              </a:spcBef>
            </a:pPr>
            <a:r>
              <a:rPr kumimoji="1" lang="ja-JP" altLang="en-US" sz="1300" dirty="0"/>
              <a:t>❸参加される方のインターネットの接続環境によっては、映像・音声が不安定になる可能性があります。</a:t>
            </a:r>
          </a:p>
          <a:p>
            <a:pPr marL="182563" indent="-169863">
              <a:spcBef>
                <a:spcPts val="200"/>
              </a:spcBef>
            </a:pPr>
            <a:r>
              <a:rPr kumimoji="1" lang="ja-JP" altLang="en-US" sz="1300" dirty="0"/>
              <a:t>❹通信料は視聴者の方のご負担になりますことをご了承ください。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5A3A5B0-C693-93EF-5CF9-C12063DA48F8}"/>
              </a:ext>
            </a:extLst>
          </p:cNvPr>
          <p:cNvSpPr/>
          <p:nvPr/>
        </p:nvSpPr>
        <p:spPr>
          <a:xfrm>
            <a:off x="539838" y="8458200"/>
            <a:ext cx="6480000" cy="1257300"/>
          </a:xfrm>
          <a:prstGeom prst="rect">
            <a:avLst/>
          </a:prstGeom>
          <a:solidFill>
            <a:srgbClr val="FFF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00"/>
              </a:spcBef>
            </a:pPr>
            <a:r>
              <a:rPr kumimoji="1" lang="ja-JP" altLang="en-US" sz="1100">
                <a:solidFill>
                  <a:schemeClr val="tx1"/>
                </a:solidFill>
              </a:rPr>
              <a:t>＜ご注意＞</a:t>
            </a:r>
          </a:p>
          <a:p>
            <a:pPr>
              <a:spcBef>
                <a:spcPts val="200"/>
              </a:spcBef>
            </a:pPr>
            <a:r>
              <a:rPr kumimoji="1" lang="ja-JP" altLang="en-US" sz="1100">
                <a:solidFill>
                  <a:schemeClr val="tx1"/>
                </a:solidFill>
              </a:rPr>
              <a:t>当講演の</a:t>
            </a:r>
            <a:r>
              <a:rPr kumimoji="1" lang="en-US" altLang="ja-JP" sz="1100" dirty="0">
                <a:solidFill>
                  <a:schemeClr val="tx1"/>
                </a:solidFill>
              </a:rPr>
              <a:t>Web</a:t>
            </a:r>
            <a:r>
              <a:rPr kumimoji="1" lang="ja-JP" altLang="en-US" sz="1100">
                <a:solidFill>
                  <a:schemeClr val="tx1"/>
                </a:solidFill>
              </a:rPr>
              <a:t>視聴に際しまして、薬機法上の問題等に抵触することを避けるため、以下の</a:t>
            </a:r>
            <a:r>
              <a:rPr kumimoji="1" lang="en-US" altLang="ja-JP" sz="1100" dirty="0">
                <a:solidFill>
                  <a:schemeClr val="tx1"/>
                </a:solidFill>
              </a:rPr>
              <a:t>2</a:t>
            </a:r>
            <a:r>
              <a:rPr kumimoji="1" lang="ja-JP" altLang="en-US" sz="1100">
                <a:solidFill>
                  <a:schemeClr val="tx1"/>
                </a:solidFill>
              </a:rPr>
              <a:t>点につきましては固くお断りしておりますこと、予めご了承ください。</a:t>
            </a:r>
          </a:p>
          <a:p>
            <a:pPr>
              <a:spcBef>
                <a:spcPts val="200"/>
              </a:spcBef>
            </a:pPr>
            <a:r>
              <a:rPr kumimoji="1" lang="ja-JP" altLang="en-US" sz="1100">
                <a:solidFill>
                  <a:schemeClr val="tx1"/>
                </a:solidFill>
              </a:rPr>
              <a:t>●第三者へメール転送</a:t>
            </a:r>
          </a:p>
          <a:p>
            <a:pPr>
              <a:spcBef>
                <a:spcPts val="200"/>
              </a:spcBef>
            </a:pPr>
            <a:r>
              <a:rPr kumimoji="1" lang="ja-JP" altLang="en-US" sz="1100">
                <a:solidFill>
                  <a:schemeClr val="tx1"/>
                </a:solidFill>
              </a:rPr>
              <a:t>●医療関係者以外を交えた視聴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DE7AED-9236-BBCC-8188-6ED04388055B}"/>
              </a:ext>
            </a:extLst>
          </p:cNvPr>
          <p:cNvSpPr txBox="1"/>
          <p:nvPr/>
        </p:nvSpPr>
        <p:spPr>
          <a:xfrm>
            <a:off x="1925313" y="10134662"/>
            <a:ext cx="124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主催：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F3CFA76-DEFB-6B11-A32E-2423A897D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362" y="10195806"/>
            <a:ext cx="2880000" cy="247043"/>
          </a:xfrm>
          <a:prstGeom prst="rect">
            <a:avLst/>
          </a:prstGeom>
        </p:spPr>
      </p:pic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BF8F6008-CE64-A1DD-3B37-FCEA351D6C1E}"/>
              </a:ext>
            </a:extLst>
          </p:cNvPr>
          <p:cNvSpPr/>
          <p:nvPr/>
        </p:nvSpPr>
        <p:spPr>
          <a:xfrm>
            <a:off x="449667" y="326089"/>
            <a:ext cx="6647291" cy="647643"/>
          </a:xfrm>
          <a:prstGeom prst="roundRect">
            <a:avLst/>
          </a:prstGeom>
          <a:solidFill>
            <a:srgbClr val="E6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1600" b="1" dirty="0"/>
              <a:t>福岡職域</a:t>
            </a:r>
            <a:r>
              <a:rPr kumimoji="1" lang="ja-JP" altLang="en-US" sz="1600" b="1" dirty="0" smtClean="0"/>
              <a:t>メンタルヘルス研究会への参加方法</a:t>
            </a:r>
            <a:endParaRPr kumimoji="1" lang="ja-JP" altLang="en-US" sz="16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649299" y="4058112"/>
            <a:ext cx="600356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ja-JP" altLang="en-US" sz="1600" b="1" dirty="0" smtClean="0">
                <a:latin typeface="+mn-ea"/>
              </a:rPr>
              <a:t>下記、</a:t>
            </a:r>
            <a:r>
              <a:rPr kumimoji="1" lang="en-US" altLang="ja-JP" sz="1600" b="1" dirty="0" err="1" smtClean="0">
                <a:latin typeface="+mn-ea"/>
              </a:rPr>
              <a:t>MeijiSeika</a:t>
            </a:r>
            <a:r>
              <a:rPr kumimoji="1" lang="ja-JP" altLang="en-US" sz="1600" b="1" dirty="0" smtClean="0">
                <a:latin typeface="+mn-ea"/>
              </a:rPr>
              <a:t>ファルマ株式会社　窓口へご連絡ください。</a:t>
            </a:r>
            <a:endParaRPr kumimoji="1" lang="en-US" altLang="ja-JP" sz="1600" b="1" dirty="0" smtClean="0">
              <a:latin typeface="+mn-ea"/>
            </a:endParaRPr>
          </a:p>
          <a:p>
            <a:pPr lvl="0"/>
            <a:r>
              <a:rPr kumimoji="1" lang="ja-JP" altLang="en-US" sz="1600" b="1" dirty="0" smtClean="0">
                <a:latin typeface="+mn-ea"/>
              </a:rPr>
              <a:t>開催前日、当日にご案内メールをお送り致します。</a:t>
            </a:r>
            <a:endParaRPr kumimoji="1" lang="en-US" altLang="ja-JP" sz="1600" b="1" dirty="0">
              <a:latin typeface="+mn-ea"/>
            </a:endParaRPr>
          </a:p>
          <a:p>
            <a:pPr lvl="0"/>
            <a:endParaRPr kumimoji="1" lang="en-US" altLang="ja-JP" sz="1600" b="1" dirty="0" smtClean="0">
              <a:latin typeface="+mn-ea"/>
            </a:endParaRPr>
          </a:p>
          <a:p>
            <a:pPr lvl="0"/>
            <a:r>
              <a:rPr kumimoji="1" lang="ja-JP" altLang="en-US" sz="1600" b="1" dirty="0" smtClean="0">
                <a:latin typeface="+mn-ea"/>
              </a:rPr>
              <a:t>窓口担当者：米田 佳祐</a:t>
            </a:r>
            <a:endParaRPr kumimoji="1" lang="en-US" altLang="ja-JP" sz="1600" b="1" dirty="0" smtClean="0">
              <a:latin typeface="+mn-ea"/>
            </a:endParaRPr>
          </a:p>
          <a:p>
            <a:pPr lvl="0"/>
            <a:r>
              <a:rPr kumimoji="1" lang="ja-JP" altLang="en-US" sz="1600" b="1" dirty="0" smtClean="0">
                <a:latin typeface="+mn-ea"/>
              </a:rPr>
              <a:t>連絡先：</a:t>
            </a:r>
            <a:r>
              <a:rPr kumimoji="1" lang="en-US" altLang="ja-JP" sz="1600" b="1" dirty="0" smtClean="0">
                <a:latin typeface="+mn-ea"/>
                <a:hlinkClick r:id="rId4"/>
              </a:rPr>
              <a:t>keisuke.yoneda@meiji.com</a:t>
            </a:r>
            <a:endParaRPr kumimoji="1" lang="en-US" altLang="ja-JP" sz="1600" b="1" dirty="0" smtClean="0">
              <a:latin typeface="+mn-ea"/>
            </a:endParaRPr>
          </a:p>
          <a:p>
            <a:pPr lvl="0"/>
            <a:r>
              <a:rPr kumimoji="1" lang="ja-JP" altLang="en-US" sz="1600" b="1" dirty="0" smtClean="0">
                <a:latin typeface="+mn-ea"/>
              </a:rPr>
              <a:t>「</a:t>
            </a:r>
            <a:r>
              <a:rPr kumimoji="1" lang="en-US" altLang="ja-JP" sz="1600" b="1" dirty="0" smtClean="0">
                <a:latin typeface="+mn-ea"/>
              </a:rPr>
              <a:t>8</a:t>
            </a:r>
            <a:r>
              <a:rPr kumimoji="1" lang="ja-JP" altLang="en-US" sz="1600" b="1" dirty="0" smtClean="0">
                <a:latin typeface="+mn-ea"/>
              </a:rPr>
              <a:t>月</a:t>
            </a:r>
            <a:r>
              <a:rPr kumimoji="1" lang="en-US" altLang="ja-JP" sz="1600" b="1" dirty="0" smtClean="0">
                <a:latin typeface="+mn-ea"/>
              </a:rPr>
              <a:t>25</a:t>
            </a:r>
            <a:r>
              <a:rPr kumimoji="1" lang="ja-JP" altLang="en-US" sz="1600" b="1" dirty="0" smtClean="0">
                <a:latin typeface="+mn-ea"/>
              </a:rPr>
              <a:t>日視聴希望」「御所属・御名前」を連絡ください。</a:t>
            </a:r>
            <a:endParaRPr kumimoji="1" lang="en-US" altLang="ja-JP" sz="1600" b="1" dirty="0" smtClean="0">
              <a:latin typeface="+mn-ea"/>
            </a:endParaRPr>
          </a:p>
          <a:p>
            <a:pPr lvl="0"/>
            <a:endParaRPr kumimoji="1" lang="ja-JP" altLang="en-US" sz="1600" b="1" dirty="0">
              <a:latin typeface="+mn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954460" y="2425530"/>
            <a:ext cx="35998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ミーティング</a:t>
            </a:r>
            <a:r>
              <a:rPr lang="en-US" altLang="ja-JP" dirty="0"/>
              <a:t>ID: 881 6039 0843</a:t>
            </a:r>
            <a:br>
              <a:rPr lang="en-US" altLang="ja-JP" dirty="0"/>
            </a:br>
            <a:r>
              <a:rPr lang="ja-JP" altLang="en-US" dirty="0"/>
              <a:t>パスコード</a:t>
            </a:r>
            <a:r>
              <a:rPr lang="en-US" altLang="ja-JP" dirty="0"/>
              <a:t>: 673171</a:t>
            </a:r>
            <a:br>
              <a:rPr lang="en-US" altLang="ja-JP" dirty="0"/>
            </a:br>
            <a:endParaRPr lang="ja-JP" altLang="en-US" sz="1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8B8D38-6993-9C19-8477-F829B4F16681}"/>
              </a:ext>
            </a:extLst>
          </p:cNvPr>
          <p:cNvSpPr txBox="1"/>
          <p:nvPr/>
        </p:nvSpPr>
        <p:spPr>
          <a:xfrm>
            <a:off x="-6525" y="1725988"/>
            <a:ext cx="75596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dirty="0"/>
              <a:t>https://us06web.zoom.us/j/88160390843?pwd=bnF0ZWZoL3VjbGRhQWRXYjlSemhWQT09</a:t>
            </a:r>
            <a:endParaRPr kumimoji="1" lang="ja-JP" altLang="en-US" sz="1500" dirty="0">
              <a:solidFill>
                <a:schemeClr val="bg1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22" y="2362365"/>
            <a:ext cx="904570" cy="90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55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361</Words>
  <Application>Microsoft Office PowerPoint</Application>
  <PresentationFormat>ユーザー設定</PresentationFormat>
  <Paragraphs>44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明朝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solution AI</dc:creator>
  <cp:lastModifiedBy>吉田 律子</cp:lastModifiedBy>
  <cp:revision>82</cp:revision>
  <cp:lastPrinted>2023-05-24T01:51:57Z</cp:lastPrinted>
  <dcterms:created xsi:type="dcterms:W3CDTF">2022-07-04T07:51:47Z</dcterms:created>
  <dcterms:modified xsi:type="dcterms:W3CDTF">2023-07-31T23:57:25Z</dcterms:modified>
</cp:coreProperties>
</file>