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 id="2147483686" r:id="rId3"/>
    <p:sldMasterId id="2147483702" r:id="rId4"/>
  </p:sldMasterIdLst>
  <p:notesMasterIdLst>
    <p:notesMasterId r:id="rId23"/>
  </p:notesMasterIdLst>
  <p:sldIdLst>
    <p:sldId id="257" r:id="rId5"/>
    <p:sldId id="258" r:id="rId6"/>
    <p:sldId id="260" r:id="rId7"/>
    <p:sldId id="262" r:id="rId8"/>
    <p:sldId id="265" r:id="rId9"/>
    <p:sldId id="299" r:id="rId10"/>
    <p:sldId id="285" r:id="rId11"/>
    <p:sldId id="296" r:id="rId12"/>
    <p:sldId id="298" r:id="rId13"/>
    <p:sldId id="291" r:id="rId14"/>
    <p:sldId id="282" r:id="rId15"/>
    <p:sldId id="283" r:id="rId16"/>
    <p:sldId id="300" r:id="rId17"/>
    <p:sldId id="267" r:id="rId18"/>
    <p:sldId id="268" r:id="rId19"/>
    <p:sldId id="272" r:id="rId20"/>
    <p:sldId id="273" r:id="rId21"/>
    <p:sldId id="271" r:id="rId2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660"/>
  </p:normalViewPr>
  <p:slideViewPr>
    <p:cSldViewPr snapToGrid="0" snapToObjects="1">
      <p:cViewPr>
        <p:scale>
          <a:sx n="75" d="100"/>
          <a:sy n="75" d="100"/>
        </p:scale>
        <p:origin x="-12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FE71A8-F668-4366-89EB-8954CA3C3218}" type="datetimeFigureOut">
              <a:rPr kumimoji="1" lang="ja-JP" altLang="en-US" smtClean="0"/>
              <a:t>2018/10/16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3EA80D-E64E-4C11-85AC-A01AFF7D92D0}" type="slidenum">
              <a:rPr kumimoji="1" lang="ja-JP" altLang="en-US" smtClean="0"/>
              <a:t>‹#›</a:t>
            </a:fld>
            <a:endParaRPr kumimoji="1" lang="ja-JP" altLang="en-US"/>
          </a:p>
        </p:txBody>
      </p:sp>
    </p:spTree>
    <p:extLst>
      <p:ext uri="{BB962C8B-B14F-4D97-AF65-F5344CB8AC3E}">
        <p14:creationId xmlns:p14="http://schemas.microsoft.com/office/powerpoint/2010/main" val="9037898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3EA80D-E64E-4C11-85AC-A01AFF7D92D0}" type="slidenum">
              <a:rPr kumimoji="1" lang="ja-JP" altLang="en-US" smtClean="0"/>
              <a:t>10</a:t>
            </a:fld>
            <a:endParaRPr kumimoji="1" lang="ja-JP" altLang="en-US"/>
          </a:p>
        </p:txBody>
      </p:sp>
    </p:spTree>
    <p:extLst>
      <p:ext uri="{BB962C8B-B14F-4D97-AF65-F5344CB8AC3E}">
        <p14:creationId xmlns:p14="http://schemas.microsoft.com/office/powerpoint/2010/main" val="209665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3" y="1124530"/>
            <a:ext cx="6858000" cy="2387600"/>
          </a:xfrm>
        </p:spPr>
        <p:txBody>
          <a:bodyPr anchor="b">
            <a:normAutofit/>
          </a:bodyPr>
          <a:lstStyle>
            <a:lvl1pPr algn="ctr">
              <a:defRPr sz="3827"/>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3" y="3602038"/>
            <a:ext cx="6858000" cy="1655762"/>
          </a:xfrm>
        </p:spPr>
        <p:txBody>
          <a:bodyPr>
            <a:normAutofit/>
          </a:bodyPr>
          <a:lstStyle>
            <a:lvl1pPr marL="0" indent="0" algn="ctr">
              <a:buNone/>
              <a:defRPr sz="1531">
                <a:solidFill>
                  <a:schemeClr val="tx1">
                    <a:lumMod val="75000"/>
                    <a:lumOff val="25000"/>
                  </a:schemeClr>
                </a:solidFill>
              </a:defRPr>
            </a:lvl1pPr>
            <a:lvl2pPr marL="291602" indent="0" algn="ctr">
              <a:buNone/>
              <a:defRPr sz="1786"/>
            </a:lvl2pPr>
            <a:lvl3pPr marL="583204" indent="0" algn="ctr">
              <a:buNone/>
              <a:defRPr sz="1531"/>
            </a:lvl3pPr>
            <a:lvl4pPr marL="874806" indent="0" algn="ctr">
              <a:buNone/>
              <a:defRPr sz="1276"/>
            </a:lvl4pPr>
            <a:lvl5pPr marL="1166409" indent="0" algn="ctr">
              <a:buNone/>
              <a:defRPr sz="1276"/>
            </a:lvl5pPr>
            <a:lvl6pPr marL="1458011" indent="0" algn="ctr">
              <a:buNone/>
              <a:defRPr sz="1276"/>
            </a:lvl6pPr>
            <a:lvl7pPr marL="1749613" indent="0" algn="ctr">
              <a:buNone/>
              <a:defRPr sz="1276"/>
            </a:lvl7pPr>
            <a:lvl8pPr marL="2041215" indent="0" algn="ctr">
              <a:buNone/>
              <a:defRPr sz="1276"/>
            </a:lvl8pPr>
            <a:lvl9pPr marL="2332817" indent="0" algn="ctr">
              <a:buNone/>
              <a:defRPr sz="127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88733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396621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5"/>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3209385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0679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1124530"/>
            <a:ext cx="6858000" cy="2387600"/>
          </a:xfrm>
        </p:spPr>
        <p:txBody>
          <a:bodyPr anchor="b">
            <a:normAutofit/>
          </a:bodyPr>
          <a:lstStyle>
            <a:lvl1pPr algn="ctr">
              <a:defRPr sz="3827"/>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4" y="3602038"/>
            <a:ext cx="6858000" cy="1655762"/>
          </a:xfrm>
        </p:spPr>
        <p:txBody>
          <a:bodyPr>
            <a:normAutofit/>
          </a:bodyPr>
          <a:lstStyle>
            <a:lvl1pPr marL="0" indent="0" algn="ctr">
              <a:buNone/>
              <a:defRPr sz="1531">
                <a:solidFill>
                  <a:schemeClr val="tx1">
                    <a:lumMod val="75000"/>
                    <a:lumOff val="25000"/>
                  </a:schemeClr>
                </a:solidFill>
              </a:defRPr>
            </a:lvl1pPr>
            <a:lvl2pPr marL="291602" indent="0" algn="ctr">
              <a:buNone/>
              <a:defRPr sz="1786"/>
            </a:lvl2pPr>
            <a:lvl3pPr marL="583204" indent="0" algn="ctr">
              <a:buNone/>
              <a:defRPr sz="1531"/>
            </a:lvl3pPr>
            <a:lvl4pPr marL="874806" indent="0" algn="ctr">
              <a:buNone/>
              <a:defRPr sz="1276"/>
            </a:lvl4pPr>
            <a:lvl5pPr marL="1166409" indent="0" algn="ctr">
              <a:buNone/>
              <a:defRPr sz="1276"/>
            </a:lvl5pPr>
            <a:lvl6pPr marL="1458011" indent="0" algn="ctr">
              <a:buNone/>
              <a:defRPr sz="1276"/>
            </a:lvl6pPr>
            <a:lvl7pPr marL="1749613" indent="0" algn="ctr">
              <a:buNone/>
              <a:defRPr sz="1276"/>
            </a:lvl7pPr>
            <a:lvl8pPr marL="2041215" indent="0" algn="ctr">
              <a:buNone/>
              <a:defRPr sz="1276"/>
            </a:lvl8pPr>
            <a:lvl9pPr marL="2332817" indent="0" algn="ctr">
              <a:buNone/>
              <a:defRPr sz="127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323556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65329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3" y="1712423"/>
            <a:ext cx="7886699" cy="2851208"/>
          </a:xfrm>
        </p:spPr>
        <p:txBody>
          <a:bodyPr anchor="b">
            <a:normAutofit/>
          </a:bodyPr>
          <a:lstStyle>
            <a:lvl1pPr>
              <a:defRPr sz="3827"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93" y="4552638"/>
            <a:ext cx="7886699" cy="1500187"/>
          </a:xfrm>
        </p:spPr>
        <p:txBody>
          <a:bodyPr anchor="t">
            <a:normAutofit/>
          </a:bodyPr>
          <a:lstStyle>
            <a:lvl1pPr marL="0" indent="0">
              <a:buNone/>
              <a:defRPr sz="1531">
                <a:solidFill>
                  <a:schemeClr val="tx1">
                    <a:lumMod val="75000"/>
                    <a:lumOff val="25000"/>
                  </a:schemeClr>
                </a:solidFill>
              </a:defRPr>
            </a:lvl1pPr>
            <a:lvl2pPr marL="291602" indent="0">
              <a:buNone/>
              <a:defRPr sz="1148">
                <a:solidFill>
                  <a:schemeClr val="tx1">
                    <a:tint val="75000"/>
                  </a:schemeClr>
                </a:solidFill>
              </a:defRPr>
            </a:lvl2pPr>
            <a:lvl3pPr marL="583204" indent="0">
              <a:buNone/>
              <a:defRPr sz="1020">
                <a:solidFill>
                  <a:schemeClr val="tx1">
                    <a:tint val="75000"/>
                  </a:schemeClr>
                </a:solidFill>
              </a:defRPr>
            </a:lvl3pPr>
            <a:lvl4pPr marL="874806" indent="0">
              <a:buNone/>
              <a:defRPr sz="893">
                <a:solidFill>
                  <a:schemeClr val="tx1">
                    <a:tint val="75000"/>
                  </a:schemeClr>
                </a:solidFill>
              </a:defRPr>
            </a:lvl4pPr>
            <a:lvl5pPr marL="1166409" indent="0">
              <a:buNone/>
              <a:defRPr sz="893">
                <a:solidFill>
                  <a:schemeClr val="tx1">
                    <a:tint val="75000"/>
                  </a:schemeClr>
                </a:solidFill>
              </a:defRPr>
            </a:lvl5pPr>
            <a:lvl6pPr marL="1458011" indent="0">
              <a:buNone/>
              <a:defRPr sz="893">
                <a:solidFill>
                  <a:schemeClr val="tx1">
                    <a:tint val="75000"/>
                  </a:schemeClr>
                </a:solidFill>
              </a:defRPr>
            </a:lvl6pPr>
            <a:lvl7pPr marL="1749613" indent="0">
              <a:buNone/>
              <a:defRPr sz="893">
                <a:solidFill>
                  <a:schemeClr val="tx1">
                    <a:tint val="75000"/>
                  </a:schemeClr>
                </a:solidFill>
              </a:defRPr>
            </a:lvl7pPr>
            <a:lvl8pPr marL="2041215" indent="0">
              <a:buNone/>
              <a:defRPr sz="893">
                <a:solidFill>
                  <a:schemeClr val="tx1">
                    <a:tint val="75000"/>
                  </a:schemeClr>
                </a:solidFill>
              </a:defRPr>
            </a:lvl8pPr>
            <a:lvl9pPr marL="2332817" indent="0">
              <a:buNone/>
              <a:defRPr sz="89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4DDAE5B-B07C-441A-8026-C23A427A74DC}" type="datetime1">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2522742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6" y="1828800"/>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4" y="1828800"/>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66219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6" y="1681851"/>
            <a:ext cx="3867150" cy="825699"/>
          </a:xfrm>
        </p:spPr>
        <p:txBody>
          <a:bodyPr anchor="b">
            <a:normAutofit/>
          </a:bodyPr>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6" y="2507555"/>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5"/>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7324573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242852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4125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1206987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7" y="457201"/>
            <a:ext cx="2948940" cy="1600197"/>
          </a:xfrm>
        </p:spPr>
        <p:txBody>
          <a:bodyPr anchor="b">
            <a:normAutofit/>
          </a:bodyPr>
          <a:lstStyle>
            <a:lvl1pPr>
              <a:defRPr sz="2041"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7" y="2057399"/>
            <a:ext cx="2948940" cy="3810001"/>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1F9CA3-105E-4857-9057-6DB6197DA78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496043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7" y="457200"/>
            <a:ext cx="2948940" cy="1600200"/>
          </a:xfrm>
        </p:spPr>
        <p:txBody>
          <a:bodyPr anchor="b">
            <a:normAutofit/>
          </a:bodyPr>
          <a:lstStyle>
            <a:lvl1pPr>
              <a:defRPr sz="2041"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30937" y="2057401"/>
            <a:ext cx="2948940" cy="3810000"/>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733684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40315709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7"/>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1856020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27931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1124530"/>
            <a:ext cx="6858000" cy="2387600"/>
          </a:xfrm>
        </p:spPr>
        <p:txBody>
          <a:bodyPr anchor="b">
            <a:normAutofit/>
          </a:bodyPr>
          <a:lstStyle>
            <a:lvl1pPr algn="ctr">
              <a:defRPr sz="3827"/>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4" y="3602038"/>
            <a:ext cx="6858000" cy="1655762"/>
          </a:xfrm>
        </p:spPr>
        <p:txBody>
          <a:bodyPr>
            <a:normAutofit/>
          </a:bodyPr>
          <a:lstStyle>
            <a:lvl1pPr marL="0" indent="0" algn="ctr">
              <a:buNone/>
              <a:defRPr sz="1531">
                <a:solidFill>
                  <a:schemeClr val="tx1">
                    <a:lumMod val="75000"/>
                    <a:lumOff val="25000"/>
                  </a:schemeClr>
                </a:solidFill>
              </a:defRPr>
            </a:lvl1pPr>
            <a:lvl2pPr marL="291602" indent="0" algn="ctr">
              <a:buNone/>
              <a:defRPr sz="1786"/>
            </a:lvl2pPr>
            <a:lvl3pPr marL="583204" indent="0" algn="ctr">
              <a:buNone/>
              <a:defRPr sz="1531"/>
            </a:lvl3pPr>
            <a:lvl4pPr marL="874806" indent="0" algn="ctr">
              <a:buNone/>
              <a:defRPr sz="1276"/>
            </a:lvl4pPr>
            <a:lvl5pPr marL="1166409" indent="0" algn="ctr">
              <a:buNone/>
              <a:defRPr sz="1276"/>
            </a:lvl5pPr>
            <a:lvl6pPr marL="1458011" indent="0" algn="ctr">
              <a:buNone/>
              <a:defRPr sz="1276"/>
            </a:lvl6pPr>
            <a:lvl7pPr marL="1749613" indent="0" algn="ctr">
              <a:buNone/>
              <a:defRPr sz="1276"/>
            </a:lvl7pPr>
            <a:lvl8pPr marL="2041215" indent="0" algn="ctr">
              <a:buNone/>
              <a:defRPr sz="1276"/>
            </a:lvl8pPr>
            <a:lvl9pPr marL="2332817" indent="0" algn="ctr">
              <a:buNone/>
              <a:defRPr sz="127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3777151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277678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4" y="1712423"/>
            <a:ext cx="7886699" cy="2851208"/>
          </a:xfrm>
        </p:spPr>
        <p:txBody>
          <a:bodyPr anchor="b">
            <a:normAutofit/>
          </a:bodyPr>
          <a:lstStyle>
            <a:lvl1pPr>
              <a:defRPr sz="3827"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94" y="4552639"/>
            <a:ext cx="7886699" cy="1500187"/>
          </a:xfrm>
        </p:spPr>
        <p:txBody>
          <a:bodyPr anchor="t">
            <a:normAutofit/>
          </a:bodyPr>
          <a:lstStyle>
            <a:lvl1pPr marL="0" indent="0">
              <a:buNone/>
              <a:defRPr sz="1531">
                <a:solidFill>
                  <a:schemeClr val="tx1">
                    <a:lumMod val="75000"/>
                    <a:lumOff val="25000"/>
                  </a:schemeClr>
                </a:solidFill>
              </a:defRPr>
            </a:lvl1pPr>
            <a:lvl2pPr marL="291602" indent="0">
              <a:buNone/>
              <a:defRPr sz="1148">
                <a:solidFill>
                  <a:schemeClr val="tx1">
                    <a:tint val="75000"/>
                  </a:schemeClr>
                </a:solidFill>
              </a:defRPr>
            </a:lvl2pPr>
            <a:lvl3pPr marL="583204" indent="0">
              <a:buNone/>
              <a:defRPr sz="1020">
                <a:solidFill>
                  <a:schemeClr val="tx1">
                    <a:tint val="75000"/>
                  </a:schemeClr>
                </a:solidFill>
              </a:defRPr>
            </a:lvl3pPr>
            <a:lvl4pPr marL="874806" indent="0">
              <a:buNone/>
              <a:defRPr sz="893">
                <a:solidFill>
                  <a:schemeClr val="tx1">
                    <a:tint val="75000"/>
                  </a:schemeClr>
                </a:solidFill>
              </a:defRPr>
            </a:lvl4pPr>
            <a:lvl5pPr marL="1166409" indent="0">
              <a:buNone/>
              <a:defRPr sz="893">
                <a:solidFill>
                  <a:schemeClr val="tx1">
                    <a:tint val="75000"/>
                  </a:schemeClr>
                </a:solidFill>
              </a:defRPr>
            </a:lvl5pPr>
            <a:lvl6pPr marL="1458011" indent="0">
              <a:buNone/>
              <a:defRPr sz="893">
                <a:solidFill>
                  <a:schemeClr val="tx1">
                    <a:tint val="75000"/>
                  </a:schemeClr>
                </a:solidFill>
              </a:defRPr>
            </a:lvl6pPr>
            <a:lvl7pPr marL="1749613" indent="0">
              <a:buNone/>
              <a:defRPr sz="893">
                <a:solidFill>
                  <a:schemeClr val="tx1">
                    <a:tint val="75000"/>
                  </a:schemeClr>
                </a:solidFill>
              </a:defRPr>
            </a:lvl7pPr>
            <a:lvl8pPr marL="2041215" indent="0">
              <a:buNone/>
              <a:defRPr sz="893">
                <a:solidFill>
                  <a:schemeClr val="tx1">
                    <a:tint val="75000"/>
                  </a:schemeClr>
                </a:solidFill>
              </a:defRPr>
            </a:lvl8pPr>
            <a:lvl9pPr marL="2332817" indent="0">
              <a:buNone/>
              <a:defRPr sz="89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4DDAE5B-B07C-441A-8026-C23A427A74DC}" type="datetime1">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4457298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6" y="1828800"/>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4" y="1828800"/>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69287340"/>
      </p:ext>
    </p:extLst>
  </p:cSld>
  <p:clrMapOvr>
    <a:masterClrMapping/>
  </p:clrMapOvr>
  <p:extLst mod="1">
    <p:ext uri="{DCECCB84-F9BA-43D5-87BE-67443E8EF086}">
      <p15:sldGuideLst xmlns:p15="http://schemas.microsoft.com/office/powerpoint/2012/main" xmlns=""/>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6" y="1681851"/>
            <a:ext cx="3867150" cy="825699"/>
          </a:xfrm>
        </p:spPr>
        <p:txBody>
          <a:bodyPr anchor="b">
            <a:normAutofit/>
          </a:bodyPr>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6" y="2507556"/>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6"/>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516632214"/>
      </p:ext>
    </p:extLst>
  </p:cSld>
  <p:clrMapOvr>
    <a:masterClrMapping/>
  </p:clrMapOvr>
  <p:extLst mod="1">
    <p:ext uri="{DCECCB84-F9BA-43D5-87BE-67443E8EF086}">
      <p15:sldGuideLst xmlns:p15="http://schemas.microsoft.com/office/powerpoint/2012/main" xmlns=""/>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1" y="1712423"/>
            <a:ext cx="7886699" cy="2851208"/>
          </a:xfrm>
        </p:spPr>
        <p:txBody>
          <a:bodyPr anchor="b">
            <a:normAutofit/>
          </a:bodyPr>
          <a:lstStyle>
            <a:lvl1pPr>
              <a:defRPr sz="3827"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91" y="4552636"/>
            <a:ext cx="7886699" cy="1500187"/>
          </a:xfrm>
        </p:spPr>
        <p:txBody>
          <a:bodyPr anchor="t">
            <a:normAutofit/>
          </a:bodyPr>
          <a:lstStyle>
            <a:lvl1pPr marL="0" indent="0">
              <a:buNone/>
              <a:defRPr sz="1531">
                <a:solidFill>
                  <a:schemeClr val="tx1">
                    <a:lumMod val="75000"/>
                    <a:lumOff val="25000"/>
                  </a:schemeClr>
                </a:solidFill>
              </a:defRPr>
            </a:lvl1pPr>
            <a:lvl2pPr marL="291602" indent="0">
              <a:buNone/>
              <a:defRPr sz="1148">
                <a:solidFill>
                  <a:schemeClr val="tx1">
                    <a:tint val="75000"/>
                  </a:schemeClr>
                </a:solidFill>
              </a:defRPr>
            </a:lvl2pPr>
            <a:lvl3pPr marL="583204" indent="0">
              <a:buNone/>
              <a:defRPr sz="1020">
                <a:solidFill>
                  <a:schemeClr val="tx1">
                    <a:tint val="75000"/>
                  </a:schemeClr>
                </a:solidFill>
              </a:defRPr>
            </a:lvl3pPr>
            <a:lvl4pPr marL="874806" indent="0">
              <a:buNone/>
              <a:defRPr sz="893">
                <a:solidFill>
                  <a:schemeClr val="tx1">
                    <a:tint val="75000"/>
                  </a:schemeClr>
                </a:solidFill>
              </a:defRPr>
            </a:lvl4pPr>
            <a:lvl5pPr marL="1166409" indent="0">
              <a:buNone/>
              <a:defRPr sz="893">
                <a:solidFill>
                  <a:schemeClr val="tx1">
                    <a:tint val="75000"/>
                  </a:schemeClr>
                </a:solidFill>
              </a:defRPr>
            </a:lvl5pPr>
            <a:lvl6pPr marL="1458011" indent="0">
              <a:buNone/>
              <a:defRPr sz="893">
                <a:solidFill>
                  <a:schemeClr val="tx1">
                    <a:tint val="75000"/>
                  </a:schemeClr>
                </a:solidFill>
              </a:defRPr>
            </a:lvl6pPr>
            <a:lvl7pPr marL="1749613" indent="0">
              <a:buNone/>
              <a:defRPr sz="893">
                <a:solidFill>
                  <a:schemeClr val="tx1">
                    <a:tint val="75000"/>
                  </a:schemeClr>
                </a:solidFill>
              </a:defRPr>
            </a:lvl7pPr>
            <a:lvl8pPr marL="2041215" indent="0">
              <a:buNone/>
              <a:defRPr sz="893">
                <a:solidFill>
                  <a:schemeClr val="tx1">
                    <a:tint val="75000"/>
                  </a:schemeClr>
                </a:solidFill>
              </a:defRPr>
            </a:lvl8pPr>
            <a:lvl9pPr marL="2332817" indent="0">
              <a:buNone/>
              <a:defRPr sz="89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15769041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000710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4093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7" y="457201"/>
            <a:ext cx="2948940" cy="1600197"/>
          </a:xfrm>
        </p:spPr>
        <p:txBody>
          <a:bodyPr anchor="b">
            <a:normAutofit/>
          </a:bodyPr>
          <a:lstStyle>
            <a:lvl1pPr>
              <a:defRPr sz="2041"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7" y="2057399"/>
            <a:ext cx="2948940" cy="3810001"/>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1F9CA3-105E-4857-9057-6DB6197DA78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536255957"/>
      </p:ext>
    </p:extLst>
  </p:cSld>
  <p:clrMapOvr>
    <a:masterClrMapping/>
  </p:clrMapOvr>
  <p:extLst mod="1">
    <p:ext uri="{DCECCB84-F9BA-43D5-87BE-67443E8EF086}">
      <p15:sldGuideLst xmlns:p15="http://schemas.microsoft.com/office/powerpoint/2012/main" xmlns=""/>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7" y="457200"/>
            <a:ext cx="2948940" cy="1600200"/>
          </a:xfrm>
        </p:spPr>
        <p:txBody>
          <a:bodyPr anchor="b">
            <a:normAutofit/>
          </a:bodyPr>
          <a:lstStyle>
            <a:lvl1pPr>
              <a:defRPr sz="2041"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30937" y="2057401"/>
            <a:ext cx="2948940" cy="3810000"/>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119960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9647282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8"/>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2832425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7100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5512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27931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710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6" y="1828800"/>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3" y="1828800"/>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36406769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5"/>
            <a:ext cx="8228013" cy="1927225"/>
          </a:xfrm>
        </p:spPr>
        <p:txBody>
          <a:bodyPr tIns="0" bIns="0" anchor="b" anchorCtr="0"/>
          <a:lstStyle>
            <a:lvl1pPr>
              <a:defRPr sz="6000">
                <a:solidFill>
                  <a:schemeClr val="bg1"/>
                </a:solidFill>
              </a:defRPr>
            </a:lvl1pPr>
          </a:lstStyle>
          <a:p>
            <a:r>
              <a:rPr lang="ja-JP" altLang="en-US" smtClean="0"/>
              <a:t>マスター タイトルの書式設定</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24" y="5804647"/>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5" y="2236699"/>
            <a:ext cx="6400801" cy="1362075"/>
          </a:xfrm>
        </p:spPr>
        <p:txBody>
          <a:bodyPr anchor="b" anchorCtr="0"/>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1676401" y="3609700"/>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10/16/2018</a:t>
            </a:fld>
            <a:endParaRPr lang="en-US"/>
          </a:p>
        </p:txBody>
      </p:sp>
      <p:sp>
        <p:nvSpPr>
          <p:cNvPr id="5" name="Footer Placeholder 4"/>
          <p:cNvSpPr>
            <a:spLocks noGrp="1"/>
          </p:cNvSpPr>
          <p:nvPr>
            <p:ph type="ftr" sz="quarter" idx="11"/>
          </p:nvPr>
        </p:nvSpPr>
        <p:spPr>
          <a:xfrm>
            <a:off x="7239005" y="6356355"/>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24" y="5804647"/>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740665"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740665"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40665" y="3160064"/>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31578" y="3160064"/>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761999"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Content Placeholder 2"/>
          <p:cNvSpPr>
            <a:spLocks noGrp="1"/>
          </p:cNvSpPr>
          <p:nvPr>
            <p:ph sz="half" idx="13"/>
          </p:nvPr>
        </p:nvSpPr>
        <p:spPr>
          <a:xfrm>
            <a:off x="761999"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9" name="Content Placeholder 2"/>
          <p:cNvSpPr>
            <a:spLocks noGrp="1"/>
          </p:cNvSpPr>
          <p:nvPr>
            <p:ph sz="half" idx="14"/>
          </p:nvPr>
        </p:nvSpPr>
        <p:spPr>
          <a:xfrm>
            <a:off x="740665"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0" name="Content Placeholder 2"/>
          <p:cNvSpPr>
            <a:spLocks noGrp="1"/>
          </p:cNvSpPr>
          <p:nvPr>
            <p:ph sz="half" idx="14"/>
          </p:nvPr>
        </p:nvSpPr>
        <p:spPr>
          <a:xfrm>
            <a:off x="739776"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1" name="Content Placeholder 2"/>
          <p:cNvSpPr>
            <a:spLocks noGrp="1"/>
          </p:cNvSpPr>
          <p:nvPr>
            <p:ph sz="half" idx="15"/>
          </p:nvPr>
        </p:nvSpPr>
        <p:spPr>
          <a:xfrm>
            <a:off x="739776"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白紙">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6" y="1681851"/>
            <a:ext cx="3867150" cy="825699"/>
          </a:xfrm>
        </p:spPr>
        <p:txBody>
          <a:bodyPr anchor="b">
            <a:normAutofit/>
          </a:bodyPr>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6" y="2507553"/>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3"/>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9720568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4" y="381001"/>
            <a:ext cx="3509683" cy="2209800"/>
          </a:xfrm>
        </p:spPr>
        <p:txBody>
          <a:bodyPr anchor="b"/>
          <a:lstStyle>
            <a:lvl1pPr algn="l">
              <a:defRPr sz="4400" b="0"/>
            </a:lvl1pPr>
          </a:lstStyle>
          <a:p>
            <a:r>
              <a:rPr lang="ja-JP" altLang="en-US" smtClean="0"/>
              <a:t>マスター タイトルの書式設定</a:t>
            </a:r>
            <a:endParaRPr/>
          </a:p>
        </p:txBody>
      </p:sp>
      <p:sp>
        <p:nvSpPr>
          <p:cNvPr id="3" name="Content Placeholder 2"/>
          <p:cNvSpPr>
            <a:spLocks noGrp="1"/>
          </p:cNvSpPr>
          <p:nvPr>
            <p:ph idx="1"/>
          </p:nvPr>
        </p:nvSpPr>
        <p:spPr>
          <a:xfrm>
            <a:off x="5029200" y="273055"/>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457204"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chemeClr val="bg1"/>
                </a:solidFill>
              </a:defRPr>
            </a:lvl1pPr>
          </a:lstStyle>
          <a:p>
            <a:fld id="{B01F9CA3-105E-4857-9057-6DB6197DA78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タイトル付きの図">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31" y="381001"/>
            <a:ext cx="3635375" cy="2209800"/>
          </a:xfrm>
        </p:spPr>
        <p:txBody>
          <a:bodyPr anchor="b"/>
          <a:lstStyle>
            <a:lvl1pPr algn="l">
              <a:defRPr sz="4400" b="0">
                <a:solidFill>
                  <a:schemeClr val="tx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5051431"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chemeClr val="bg1"/>
                </a:solidFill>
              </a:defRPr>
            </a:lvl1pPr>
          </a:lstStyle>
          <a:p>
            <a:pPr>
              <a:defRPr/>
            </a:pPr>
            <a:fld id="{D7CF08AA-2110-42CD-8773-E3A4EF59A3C2}" type="datetimeFigureOut">
              <a:rPr lang="en-US" smtClean="0">
                <a:solidFill>
                  <a:prstClr val="black">
                    <a:tint val="75000"/>
                  </a:prstClr>
                </a:solidFill>
              </a:rPr>
              <a:pPr>
                <a:defRPr/>
              </a:pPr>
              <a:t>10/16/2018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タイトル付き 3 つの図">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31" y="381001"/>
            <a:ext cx="3635375" cy="2209800"/>
          </a:xfrm>
        </p:spPr>
        <p:txBody>
          <a:bodyPr anchor="b"/>
          <a:lstStyle>
            <a:lvl1pPr algn="l">
              <a:defRPr sz="4400" b="0">
                <a:solidFill>
                  <a:schemeClr val="tx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5051431"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chemeClr val="bg1"/>
                </a:solidFill>
              </a:defRPr>
            </a:lvl1pPr>
          </a:lstStyle>
          <a:p>
            <a:fld id="{B01F9CA3-105E-4857-9057-6DB6197DA78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8"/>
          <p:cNvSpPr>
            <a:spLocks noGrp="1"/>
          </p:cNvSpPr>
          <p:nvPr>
            <p:ph type="pic" sz="quarter" idx="13"/>
          </p:nvPr>
        </p:nvSpPr>
        <p:spPr>
          <a:xfrm>
            <a:off x="990604"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ja-JP" altLang="en-US" smtClean="0"/>
              <a:t>プレースホルダーまでドラッグするかアイコンをクリックして図を追加</a:t>
            </a:r>
            <a:endParaRPr/>
          </a:p>
        </p:txBody>
      </p:sp>
      <p:sp>
        <p:nvSpPr>
          <p:cNvPr id="8" name="Picture Placeholder 8"/>
          <p:cNvSpPr>
            <a:spLocks noGrp="1"/>
          </p:cNvSpPr>
          <p:nvPr>
            <p:ph type="pic" sz="quarter" idx="14"/>
          </p:nvPr>
        </p:nvSpPr>
        <p:spPr>
          <a:xfrm>
            <a:off x="2479675" y="1260476"/>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ja-JP" altLang="en-US" smtClean="0"/>
              <a:t>プレースホルダーまでドラッグするかアイコンをクリックして図を追加</a:t>
            </a:r>
            <a:endParaRPr/>
          </a:p>
        </p:txBody>
      </p:sp>
      <p:sp>
        <p:nvSpPr>
          <p:cNvPr id="10" name="Picture Placeholder 8"/>
          <p:cNvSpPr>
            <a:spLocks noGrp="1"/>
          </p:cNvSpPr>
          <p:nvPr>
            <p:ph type="pic" sz="quarter" idx="15"/>
          </p:nvPr>
        </p:nvSpPr>
        <p:spPr>
          <a:xfrm>
            <a:off x="269881"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2568389"/>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2" y="274643"/>
            <a:ext cx="1524000" cy="5851525"/>
          </a:xfrm>
        </p:spPr>
        <p:txBody>
          <a:bodyPr vert="eaVert" anchor="t" anchorCtr="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スライドの終わり">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1F9CA3-105E-4857-9057-6DB6197DA786}" type="datetimeFigureOut">
              <a:rPr lang="en-US" smtClean="0"/>
              <a:t>10/16/2018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71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29463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312597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7" y="457201"/>
            <a:ext cx="2948940" cy="1600197"/>
          </a:xfrm>
        </p:spPr>
        <p:txBody>
          <a:bodyPr anchor="b">
            <a:normAutofit/>
          </a:bodyPr>
          <a:lstStyle>
            <a:lvl1pPr>
              <a:defRPr sz="2041"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7" y="2057399"/>
            <a:ext cx="2948940" cy="3810001"/>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235210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7" y="457200"/>
            <a:ext cx="2948940" cy="1600200"/>
          </a:xfrm>
        </p:spPr>
        <p:txBody>
          <a:bodyPr anchor="b">
            <a:normAutofit/>
          </a:bodyPr>
          <a:lstStyle>
            <a:lvl1pPr>
              <a:defRPr sz="2041"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30937" y="2057401"/>
            <a:ext cx="2948940" cy="3810000"/>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33ADF80-A572-824F-974F-F5A8F57E2755}" type="datetimeFigureOut">
              <a:rPr kumimoji="1" lang="ja-JP" altLang="en-US" smtClean="0"/>
              <a:t>2018/10/16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261734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9" y="365761"/>
            <a:ext cx="7886699"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49" y="1828800"/>
            <a:ext cx="7886699"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702">
                <a:solidFill>
                  <a:schemeClr val="tx1">
                    <a:lumMod val="65000"/>
                    <a:lumOff val="35000"/>
                  </a:schemeClr>
                </a:solidFill>
              </a:defRPr>
            </a:lvl1pPr>
          </a:lstStyle>
          <a:p>
            <a:fld id="{233ADF80-A572-824F-974F-F5A8F57E2755}" type="datetimeFigureOut">
              <a:rPr kumimoji="1" lang="ja-JP" altLang="en-US" smtClean="0"/>
              <a:t>2018/10/16</a:t>
            </a:fld>
            <a:endParaRPr kumimoji="1" lang="ja-JP" altLang="en-US"/>
          </a:p>
        </p:txBody>
      </p:sp>
      <p:sp>
        <p:nvSpPr>
          <p:cNvPr id="5" name="Footer Placeholder 4"/>
          <p:cNvSpPr>
            <a:spLocks noGrp="1"/>
          </p:cNvSpPr>
          <p:nvPr>
            <p:ph type="ftr" sz="quarter" idx="3"/>
          </p:nvPr>
        </p:nvSpPr>
        <p:spPr>
          <a:xfrm>
            <a:off x="3028952" y="6356353"/>
            <a:ext cx="3086101" cy="365125"/>
          </a:xfrm>
          <a:prstGeom prst="rect">
            <a:avLst/>
          </a:prstGeom>
        </p:spPr>
        <p:txBody>
          <a:bodyPr vert="horz" lIns="91440" tIns="45720" rIns="91440" bIns="45720" rtlCol="0" anchor="ctr"/>
          <a:lstStyle>
            <a:lvl1pPr algn="ctr">
              <a:defRPr sz="702">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3"/>
            <a:ext cx="2057400" cy="365125"/>
          </a:xfrm>
          <a:prstGeom prst="rect">
            <a:avLst/>
          </a:prstGeom>
        </p:spPr>
        <p:txBody>
          <a:bodyPr vert="horz" lIns="91440" tIns="45720" rIns="91440" bIns="45720" rtlCol="0" anchor="ctr"/>
          <a:lstStyle>
            <a:lvl1pPr algn="r">
              <a:defRPr sz="702">
                <a:solidFill>
                  <a:schemeClr val="tx1">
                    <a:tint val="75000"/>
                  </a:schemeClr>
                </a:solidFill>
              </a:defRPr>
            </a:lvl1pPr>
          </a:lstStyle>
          <a:p>
            <a:fld id="{5A98A87A-7879-C24E-A910-29AD8E84784A}" type="slidenum">
              <a:rPr kumimoji="1" lang="ja-JP" altLang="en-US" smtClean="0"/>
              <a:t>‹#›</a:t>
            </a:fld>
            <a:endParaRPr kumimoji="1" lang="ja-JP" altLang="en-US"/>
          </a:p>
        </p:txBody>
      </p:sp>
    </p:spTree>
    <p:extLst>
      <p:ext uri="{BB962C8B-B14F-4D97-AF65-F5344CB8AC3E}">
        <p14:creationId xmlns:p14="http://schemas.microsoft.com/office/powerpoint/2010/main" val="3457019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Wingdings 2" pitchFamily="18" charset="2"/>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Wingdings 2" pitchFamily="18" charset="2"/>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Wingdings 2" pitchFamily="18" charset="2"/>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5pPr>
      <a:lvl6pPr marL="1603812"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6pPr>
      <a:lvl7pPr marL="1895414"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7pPr>
      <a:lvl8pPr marL="2187016"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8pPr>
      <a:lvl9pPr marL="2478618"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9pPr>
    </p:bodyStyle>
    <p:otherStyle>
      <a:defPPr>
        <a:defRPr lang="en-US"/>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50" y="365761"/>
            <a:ext cx="7886699"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50" y="1828800"/>
            <a:ext cx="7886699"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4"/>
            <a:ext cx="2057400" cy="365125"/>
          </a:xfrm>
          <a:prstGeom prst="rect">
            <a:avLst/>
          </a:prstGeom>
        </p:spPr>
        <p:txBody>
          <a:bodyPr vert="horz" lIns="91440" tIns="45720" rIns="91440" bIns="45720" rtlCol="0" anchor="ctr"/>
          <a:lstStyle>
            <a:lvl1pPr algn="l">
              <a:defRPr sz="702">
                <a:solidFill>
                  <a:schemeClr val="tx1">
                    <a:lumMod val="65000"/>
                    <a:lumOff val="35000"/>
                  </a:schemeClr>
                </a:solidFill>
              </a:defRPr>
            </a:lvl1pPr>
          </a:lstStyle>
          <a:p>
            <a:fld id="{B01F9CA3-105E-4857-9057-6DB6197DA786}" type="datetimeFigureOut">
              <a:rPr lang="en-US" smtClean="0"/>
              <a:t>10/16/2018</a:t>
            </a:fld>
            <a:endParaRPr lang="en-US"/>
          </a:p>
        </p:txBody>
      </p:sp>
      <p:sp>
        <p:nvSpPr>
          <p:cNvPr id="5" name="Footer Placeholder 4"/>
          <p:cNvSpPr>
            <a:spLocks noGrp="1"/>
          </p:cNvSpPr>
          <p:nvPr>
            <p:ph type="ftr" sz="quarter" idx="3"/>
          </p:nvPr>
        </p:nvSpPr>
        <p:spPr>
          <a:xfrm>
            <a:off x="3028954" y="6356354"/>
            <a:ext cx="3086101" cy="365125"/>
          </a:xfrm>
          <a:prstGeom prst="rect">
            <a:avLst/>
          </a:prstGeom>
        </p:spPr>
        <p:txBody>
          <a:bodyPr vert="horz" lIns="91440" tIns="45720" rIns="91440" bIns="45720" rtlCol="0" anchor="ctr"/>
          <a:lstStyle>
            <a:lvl1pPr algn="ctr">
              <a:defRPr sz="702">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4"/>
            <a:ext cx="2057400" cy="365125"/>
          </a:xfrm>
          <a:prstGeom prst="rect">
            <a:avLst/>
          </a:prstGeom>
        </p:spPr>
        <p:txBody>
          <a:bodyPr vert="horz" lIns="91440" tIns="45720" rIns="91440" bIns="45720" rtlCol="0" anchor="ctr"/>
          <a:lstStyle>
            <a:lvl1pPr algn="r">
              <a:defRPr sz="702">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178137670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Wingdings 2" pitchFamily="18" charset="2"/>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Wingdings 2" pitchFamily="18" charset="2"/>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Wingdings 2" pitchFamily="18" charset="2"/>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5pPr>
      <a:lvl6pPr marL="1603812"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6pPr>
      <a:lvl7pPr marL="1895414"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7pPr>
      <a:lvl8pPr marL="2187016"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8pPr>
      <a:lvl9pPr marL="2478618"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9pPr>
    </p:bodyStyle>
    <p:otherStyle>
      <a:defPPr>
        <a:defRPr lang="en-US"/>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51" y="365761"/>
            <a:ext cx="7886699"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51" y="1828800"/>
            <a:ext cx="7886699"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702">
                <a:solidFill>
                  <a:schemeClr val="tx1">
                    <a:lumMod val="65000"/>
                    <a:lumOff val="35000"/>
                  </a:schemeClr>
                </a:solidFill>
              </a:defRPr>
            </a:lvl1pPr>
          </a:lstStyle>
          <a:p>
            <a:fld id="{B01F9CA3-105E-4857-9057-6DB6197DA786}" type="datetimeFigureOut">
              <a:rPr lang="en-US" smtClean="0"/>
              <a:t>10/16/2018</a:t>
            </a:fld>
            <a:endParaRPr lang="en-US"/>
          </a:p>
        </p:txBody>
      </p:sp>
      <p:sp>
        <p:nvSpPr>
          <p:cNvPr id="5" name="Footer Placeholder 4"/>
          <p:cNvSpPr>
            <a:spLocks noGrp="1"/>
          </p:cNvSpPr>
          <p:nvPr>
            <p:ph type="ftr" sz="quarter" idx="3"/>
          </p:nvPr>
        </p:nvSpPr>
        <p:spPr>
          <a:xfrm>
            <a:off x="3028955" y="6356355"/>
            <a:ext cx="3086101" cy="365125"/>
          </a:xfrm>
          <a:prstGeom prst="rect">
            <a:avLst/>
          </a:prstGeom>
        </p:spPr>
        <p:txBody>
          <a:bodyPr vert="horz" lIns="91440" tIns="45720" rIns="91440" bIns="45720" rtlCol="0" anchor="ctr"/>
          <a:lstStyle>
            <a:lvl1pPr algn="ctr">
              <a:defRPr sz="702">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5"/>
            <a:ext cx="2057400" cy="365125"/>
          </a:xfrm>
          <a:prstGeom prst="rect">
            <a:avLst/>
          </a:prstGeom>
        </p:spPr>
        <p:txBody>
          <a:bodyPr vert="horz" lIns="91440" tIns="45720" rIns="91440" bIns="45720" rtlCol="0" anchor="ctr"/>
          <a:lstStyle>
            <a:lvl1pPr algn="r">
              <a:defRPr sz="702">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115335875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Wingdings 2" pitchFamily="18" charset="2"/>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Wingdings 2" pitchFamily="18" charset="2"/>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Wingdings 2" pitchFamily="18" charset="2"/>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5pPr>
      <a:lvl6pPr marL="1603812"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6pPr>
      <a:lvl7pPr marL="1895414"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7pPr>
      <a:lvl8pPr marL="2187016"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8pPr>
      <a:lvl9pPr marL="2478618"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9pPr>
    </p:bodyStyle>
    <p:otherStyle>
      <a:defPPr>
        <a:defRPr lang="en-US"/>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1" cy="1143000"/>
          </a:xfrm>
          <a:prstGeom prst="rect">
            <a:avLst/>
          </a:prstGeom>
        </p:spPr>
        <p:txBody>
          <a:bodyPr vert="horz" lIns="91440" tIns="45720" rIns="91440" bIns="45720" rtlCol="0" anchor="ctr">
            <a:noAutofit/>
          </a:bodyPr>
          <a:lstStyle/>
          <a:p>
            <a:r>
              <a:rPr lang="ja-JP" altLang="en-US" smtClean="0"/>
              <a:t>マスター タイトルの書式設定</a:t>
            </a:r>
            <a:endParaRPr/>
          </a:p>
        </p:txBody>
      </p:sp>
      <p:sp>
        <p:nvSpPr>
          <p:cNvPr id="3" name="Text Placeholder 2"/>
          <p:cNvSpPr>
            <a:spLocks noGrp="1"/>
          </p:cNvSpPr>
          <p:nvPr>
            <p:ph type="body" idx="1"/>
          </p:nvPr>
        </p:nvSpPr>
        <p:spPr>
          <a:xfrm>
            <a:off x="739777" y="2770098"/>
            <a:ext cx="7662864" cy="326716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457202" y="6356354"/>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B01F9CA3-105E-4857-9057-6DB6197DA786}" type="datetimeFigureOut">
              <a:rPr lang="en-US" smtClean="0"/>
              <a:t>10/16/2018</a:t>
            </a:fld>
            <a:endParaRPr lang="en-US"/>
          </a:p>
        </p:txBody>
      </p:sp>
      <p:sp>
        <p:nvSpPr>
          <p:cNvPr id="5" name="Footer Placeholder 4"/>
          <p:cNvSpPr>
            <a:spLocks noGrp="1"/>
          </p:cNvSpPr>
          <p:nvPr>
            <p:ph type="ftr" sz="quarter" idx="3"/>
          </p:nvPr>
        </p:nvSpPr>
        <p:spPr>
          <a:xfrm>
            <a:off x="5789614" y="6356354"/>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4" y="6356354"/>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914400" rtl="0" eaLnBrk="1" latinLnBrk="0" hangingPunct="1">
        <a:spcBef>
          <a:spcPct val="0"/>
        </a:spcBef>
        <a:buNone/>
        <a:defRPr kumimoji="1"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kumimoji="1"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kumimoji="1"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kumimoji="1"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kumimoji="1"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kumimoji="1"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kumimoji="1"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kumimoji="1"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kumimoji="1"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kumimoji="1"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4" y="870530"/>
            <a:ext cx="6858000" cy="2387600"/>
          </a:xfrm>
        </p:spPr>
        <p:txBody>
          <a:bodyPr>
            <a:normAutofit/>
          </a:bodyPr>
          <a:lstStyle/>
          <a:p>
            <a:r>
              <a:rPr lang="ja-JP" altLang="en-US" sz="3600" dirty="0" smtClean="0">
                <a:latin typeface="ＤＦＰ隷書体"/>
                <a:ea typeface="ＤＦＰ隷書体"/>
                <a:cs typeface="ＤＦＰ隷書体"/>
              </a:rPr>
              <a:t>シャーマンの治療儀礼における「薬の変容」をめぐって</a:t>
            </a:r>
            <a:endParaRPr kumimoji="1" lang="ja-JP" altLang="en-US" sz="3600" dirty="0">
              <a:latin typeface="ＤＦＰ隷書体"/>
              <a:ea typeface="ＤＦＰ隷書体"/>
              <a:cs typeface="ＤＦＰ隷書体"/>
            </a:endParaRPr>
          </a:p>
        </p:txBody>
      </p:sp>
      <p:sp>
        <p:nvSpPr>
          <p:cNvPr id="3" name="サブタイトル 2"/>
          <p:cNvSpPr>
            <a:spLocks noGrp="1"/>
          </p:cNvSpPr>
          <p:nvPr>
            <p:ph type="subTitle" idx="1"/>
          </p:nvPr>
        </p:nvSpPr>
        <p:spPr>
          <a:xfrm>
            <a:off x="1143004" y="3741738"/>
            <a:ext cx="6858000" cy="1655762"/>
          </a:xfrm>
        </p:spPr>
        <p:txBody>
          <a:bodyPr>
            <a:normAutofit/>
          </a:bodyPr>
          <a:lstStyle/>
          <a:p>
            <a:r>
              <a:rPr kumimoji="1" lang="ja-JP" altLang="en-US" sz="1800" baseline="30000" dirty="0" smtClean="0">
                <a:latin typeface="ＤＦＰ隷書体"/>
                <a:ea typeface="ＤＦＰ隷書体"/>
                <a:cs typeface="ＤＦＰ隷書体"/>
              </a:rPr>
              <a:t>身心変容技法研究会（第７１回）</a:t>
            </a:r>
            <a:endParaRPr kumimoji="1" lang="en-US" altLang="ja-JP" sz="1800" baseline="30000" dirty="0" smtClean="0">
              <a:latin typeface="ＤＦＰ隷書体"/>
              <a:ea typeface="ＤＦＰ隷書体"/>
              <a:cs typeface="ＤＦＰ隷書体"/>
            </a:endParaRPr>
          </a:p>
          <a:p>
            <a:r>
              <a:rPr kumimoji="1" lang="ja-JP" altLang="en-US" sz="1800" baseline="30000" dirty="0" smtClean="0">
                <a:latin typeface="ＤＦＰ隷書体"/>
                <a:ea typeface="ＤＦＰ隷書体"/>
                <a:cs typeface="ＤＦＰ隷書体"/>
              </a:rPr>
              <a:t>於　上智大学大阪サテライト・キャンパス</a:t>
            </a:r>
            <a:endParaRPr kumimoji="1" lang="en-US" altLang="ja-JP" sz="1800" baseline="30000" dirty="0" smtClean="0">
              <a:latin typeface="ＤＦＰ隷書体"/>
              <a:ea typeface="ＤＦＰ隷書体"/>
              <a:cs typeface="ＤＦＰ隷書体"/>
            </a:endParaRPr>
          </a:p>
          <a:p>
            <a:r>
              <a:rPr lang="ja-JP" altLang="en-US" sz="1800" baseline="30000" dirty="0" smtClean="0">
                <a:latin typeface="ＤＦＰ隷書体"/>
                <a:ea typeface="ＤＦＰ隷書体"/>
                <a:cs typeface="ＤＦＰ隷書体"/>
              </a:rPr>
              <a:t>２０１８年１０月１５日（月）</a:t>
            </a:r>
            <a:endParaRPr lang="en-US" altLang="ja-JP" sz="1800" baseline="30000" dirty="0" smtClean="0">
              <a:latin typeface="ＤＦＰ隷書体"/>
              <a:ea typeface="ＤＦＰ隷書体"/>
              <a:cs typeface="ＤＦＰ隷書体"/>
            </a:endParaRPr>
          </a:p>
          <a:p>
            <a:r>
              <a:rPr lang="ja-JP" altLang="en-US" sz="1400" baseline="-25000" dirty="0" smtClean="0">
                <a:latin typeface="ＤＦＰ隷書体"/>
                <a:ea typeface="ＤＦＰ隷書体"/>
                <a:cs typeface="ＤＦＰ隷書体"/>
              </a:rPr>
              <a:t>京都大学人間環境学研究科博士課程</a:t>
            </a:r>
            <a:endParaRPr lang="en-US" altLang="ja-JP" sz="1400" baseline="-25000" dirty="0" smtClean="0">
              <a:latin typeface="ＤＦＰ隷書体"/>
              <a:ea typeface="ＤＦＰ隷書体"/>
              <a:cs typeface="ＤＦＰ隷書体"/>
            </a:endParaRPr>
          </a:p>
          <a:p>
            <a:r>
              <a:rPr lang="ja-JP" altLang="en-US" sz="1400" baseline="-25000" dirty="0" smtClean="0">
                <a:latin typeface="ＤＦＰ隷書体"/>
                <a:ea typeface="ＤＦＰ隷書体"/>
                <a:cs typeface="ＤＦＰ隷書体"/>
              </a:rPr>
              <a:t>アルタンジョラー</a:t>
            </a:r>
            <a:endParaRPr lang="en-US" altLang="ja-JP" sz="1400" baseline="-25000" dirty="0" smtClean="0">
              <a:latin typeface="ＤＦＰ隷書体"/>
              <a:ea typeface="ＤＦＰ隷書体"/>
              <a:cs typeface="ＤＦＰ隷書体"/>
            </a:endParaRPr>
          </a:p>
          <a:p>
            <a:endParaRPr kumimoji="1" lang="ja-JP" altLang="en-US" dirty="0"/>
          </a:p>
        </p:txBody>
      </p:sp>
    </p:spTree>
    <p:extLst>
      <p:ext uri="{BB962C8B-B14F-4D97-AF65-F5344CB8AC3E}">
        <p14:creationId xmlns:p14="http://schemas.microsoft.com/office/powerpoint/2010/main" val="848002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ＤＦＰ隷書体"/>
                <a:ea typeface="ＤＦＰ隷書体"/>
                <a:cs typeface="ＤＦＰ隷書体"/>
              </a:rPr>
              <a:t>神秘と</a:t>
            </a:r>
            <a:r>
              <a:rPr kumimoji="1" lang="ja-JP" altLang="en-US" dirty="0" smtClean="0">
                <a:latin typeface="ＤＦＰ隷書体"/>
                <a:ea typeface="ＤＦＰ隷書体"/>
                <a:cs typeface="ＤＦＰ隷書体"/>
              </a:rPr>
              <a:t>いう「状態」</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lnSpcReduction="10000"/>
          </a:bodyPr>
          <a:lstStyle/>
          <a:p>
            <a:r>
              <a:rPr lang="ja-JP" altLang="ja-JP" dirty="0" smtClean="0">
                <a:latin typeface="ＤＦＰ隷書体"/>
                <a:ea typeface="ＤＦＰ隷書体"/>
                <a:cs typeface="ＤＦＰ隷書体"/>
              </a:rPr>
              <a:t>呪</a:t>
            </a:r>
            <a:r>
              <a:rPr lang="ja-JP" altLang="ja-JP" dirty="0">
                <a:latin typeface="ＤＦＰ隷書体"/>
                <a:ea typeface="ＤＦＰ隷書体"/>
                <a:cs typeface="ＤＦＰ隷書体"/>
              </a:rPr>
              <a:t>薬</a:t>
            </a:r>
            <a:r>
              <a:rPr lang="ja-JP" altLang="ja-JP" dirty="0" smtClean="0">
                <a:latin typeface="ＤＦＰ隷書体"/>
                <a:ea typeface="ＤＦＰ隷書体"/>
                <a:cs typeface="ＤＦＰ隷書体"/>
              </a:rPr>
              <a:t>は説明</a:t>
            </a:r>
            <a:r>
              <a:rPr lang="ja-JP" altLang="ja-JP" dirty="0">
                <a:latin typeface="ＤＦＰ隷書体"/>
                <a:ea typeface="ＤＦＰ隷書体"/>
                <a:cs typeface="ＤＦＰ隷書体"/>
              </a:rPr>
              <a:t>するものではなく、神秘のまま、曖昧のままにしておくもの</a:t>
            </a:r>
            <a:r>
              <a:rPr lang="ja-JP" altLang="ja-JP" dirty="0" smtClean="0">
                <a:latin typeface="ＤＦＰ隷書体"/>
                <a:ea typeface="ＤＦＰ隷書体"/>
                <a:cs typeface="ＤＦＰ隷書体"/>
              </a:rPr>
              <a:t>であ</a:t>
            </a:r>
            <a:r>
              <a:rPr lang="ja-JP" altLang="en-US" dirty="0" smtClean="0">
                <a:latin typeface="ＤＦＰ隷書体"/>
                <a:ea typeface="ＤＦＰ隷書体"/>
                <a:cs typeface="ＤＦＰ隷書体"/>
              </a:rPr>
              <a:t>る。</a:t>
            </a:r>
            <a:endParaRPr lang="ja-JP" altLang="ja-JP" dirty="0">
              <a:latin typeface="ＤＦＰ隷書体"/>
              <a:ea typeface="ＤＦＰ隷書体"/>
              <a:cs typeface="ＤＦＰ隷書体"/>
            </a:endParaRPr>
          </a:p>
          <a:p>
            <a:r>
              <a:rPr lang="ja-JP" altLang="ja-JP" dirty="0" smtClean="0">
                <a:latin typeface="ＤＦＰ隷書体"/>
                <a:ea typeface="ＤＦＰ隷書体"/>
                <a:cs typeface="ＤＦＰ隷書体"/>
              </a:rPr>
              <a:t>神秘</a:t>
            </a:r>
            <a:r>
              <a:rPr lang="ja-JP" altLang="ja-JP" dirty="0">
                <a:latin typeface="ＤＦＰ隷書体"/>
                <a:ea typeface="ＤＦＰ隷書体"/>
                <a:cs typeface="ＤＦＰ隷書体"/>
              </a:rPr>
              <a:t>は、それが解かれた時点で「神秘」ではなくなる。しかし、その神秘こそが、呪力の</a:t>
            </a:r>
            <a:r>
              <a:rPr lang="ja-JP" altLang="ja-JP" dirty="0" smtClean="0">
                <a:latin typeface="ＤＦＰ隷書体"/>
                <a:ea typeface="ＤＦＰ隷書体"/>
                <a:cs typeface="ＤＦＰ隷書体"/>
              </a:rPr>
              <a:t>源</a:t>
            </a:r>
            <a:r>
              <a:rPr lang="ja-JP" altLang="en-US" dirty="0">
                <a:latin typeface="ＤＦＰ隷書体"/>
                <a:ea typeface="ＤＦＰ隷書体"/>
                <a:cs typeface="ＤＦＰ隷書体"/>
              </a:rPr>
              <a:t>となる</a:t>
            </a:r>
            <a:r>
              <a:rPr lang="ja-JP" altLang="en-US" dirty="0" smtClean="0">
                <a:latin typeface="ＤＦＰ隷書体"/>
                <a:ea typeface="ＤＦＰ隷書体"/>
                <a:cs typeface="ＤＦＰ隷書体"/>
              </a:rPr>
              <a:t>。</a:t>
            </a:r>
            <a:endParaRPr lang="en-US" altLang="ja-JP" dirty="0">
              <a:latin typeface="ＤＦＰ隷書体"/>
              <a:ea typeface="ＤＦＰ隷書体"/>
              <a:cs typeface="ＤＦＰ隷書体"/>
            </a:endParaRPr>
          </a:p>
          <a:p>
            <a:endParaRPr lang="ja-JP" altLang="ja-JP" dirty="0">
              <a:latin typeface="ＤＦＰ隷書体"/>
              <a:ea typeface="ＤＦＰ隷書体"/>
              <a:cs typeface="ＤＦＰ隷書体"/>
            </a:endParaRPr>
          </a:p>
          <a:p>
            <a:r>
              <a:rPr lang="ja-JP" altLang="ja-JP" dirty="0" smtClean="0">
                <a:latin typeface="ＤＦＰ隷書体"/>
                <a:ea typeface="ＤＦＰ隷書体"/>
                <a:cs typeface="ＤＦＰ隷書体"/>
              </a:rPr>
              <a:t>神秘は</a:t>
            </a:r>
            <a:r>
              <a:rPr lang="ja-JP" altLang="en-US" dirty="0">
                <a:latin typeface="ＤＦＰ隷書体"/>
                <a:ea typeface="ＤＦＰ隷書体"/>
                <a:cs typeface="ＤＦＰ隷書体"/>
              </a:rPr>
              <a:t>一つの</a:t>
            </a:r>
            <a:r>
              <a:rPr lang="ja-JP" altLang="ja-JP" dirty="0" smtClean="0">
                <a:latin typeface="ＤＦＰ隷書体"/>
                <a:ea typeface="ＤＦＰ隷書体"/>
                <a:cs typeface="ＤＦＰ隷書体"/>
              </a:rPr>
              <a:t>状態</a:t>
            </a:r>
            <a:r>
              <a:rPr lang="ja-JP" altLang="en-US" dirty="0" smtClean="0">
                <a:latin typeface="ＤＦＰ隷書体"/>
                <a:ea typeface="ＤＦＰ隷書体"/>
                <a:cs typeface="ＤＦＰ隷書体"/>
              </a:rPr>
              <a:t>である。その状態を「儀礼状態」、「境界状態」ともいえる。また、一種の</a:t>
            </a: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呪場」</a:t>
            </a:r>
            <a:r>
              <a:rPr lang="ja-JP" altLang="en-US" dirty="0">
                <a:latin typeface="ＤＦＰ隷書体"/>
                <a:ea typeface="ＤＦＰ隷書体"/>
                <a:cs typeface="ＤＦＰ隷書体"/>
              </a:rPr>
              <a:t>と</a:t>
            </a:r>
            <a:r>
              <a:rPr lang="ja-JP" altLang="en-US" dirty="0" smtClean="0">
                <a:latin typeface="ＤＦＰ隷書体"/>
                <a:ea typeface="ＤＦＰ隷書体"/>
                <a:cs typeface="ＤＦＰ隷書体"/>
              </a:rPr>
              <a:t>もいえよう。</a:t>
            </a:r>
            <a:endParaRPr lang="en-US" altLang="ja-JP" dirty="0" smtClean="0">
              <a:latin typeface="ＤＦＰ隷書体"/>
              <a:ea typeface="ＤＦＰ隷書体"/>
              <a:cs typeface="ＤＦＰ隷書体"/>
            </a:endParaRPr>
          </a:p>
          <a:p>
            <a:endParaRPr lang="ja-JP"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サイグ</a:t>
            </a:r>
            <a:r>
              <a:rPr lang="ja-JP" altLang="en-US" dirty="0">
                <a:latin typeface="ＤＦＰ隷書体"/>
                <a:ea typeface="ＤＦＰ隷書体"/>
                <a:cs typeface="ＤＦＰ隷書体"/>
              </a:rPr>
              <a:t>と</a:t>
            </a:r>
            <a:r>
              <a:rPr lang="ja-JP" altLang="en-US" dirty="0" smtClean="0">
                <a:latin typeface="ＤＦＰ隷書体"/>
                <a:ea typeface="ＤＦＰ隷書体"/>
                <a:cs typeface="ＤＦＰ隷書体"/>
              </a:rPr>
              <a:t>いう事象に見られる「語らないシャーマン、知らない病人、そして身も心も黙って行なう行為」。この状態を仮に、「</a:t>
            </a:r>
            <a:r>
              <a:rPr lang="ja-JP" altLang="en-US" dirty="0">
                <a:latin typeface="ＤＦＰ隷書体"/>
                <a:ea typeface="ＤＦＰ隷書体"/>
                <a:cs typeface="ＤＦＰ隷書体"/>
              </a:rPr>
              <a:t>呪術的沈黙</a:t>
            </a:r>
            <a:r>
              <a:rPr lang="ja-JP" altLang="en-US" dirty="0" smtClean="0">
                <a:latin typeface="ＤＦＰ隷書体"/>
                <a:ea typeface="ＤＦＰ隷書体"/>
                <a:cs typeface="ＤＦＰ隷書体"/>
              </a:rPr>
              <a:t>」と呼ぼう。</a:t>
            </a: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「呪術的沈黙」の神秘状態は、「薬」を「呪」へと変容させる条件であり、環境であったと考えることができよう。</a:t>
            </a:r>
            <a:endParaRPr lang="en-US" altLang="ja-JP" dirty="0" smtClean="0">
              <a:latin typeface="ＤＦＰ隷書体"/>
              <a:ea typeface="ＤＦＰ隷書体"/>
              <a:cs typeface="ＤＦＰ隷書体"/>
            </a:endParaRPr>
          </a:p>
          <a:p>
            <a:r>
              <a:rPr lang="ja-JP" altLang="en-US" dirty="0">
                <a:latin typeface="ＤＦＰ隷書体"/>
                <a:ea typeface="ＤＦＰ隷書体"/>
                <a:cs typeface="ＤＦＰ隷書体"/>
              </a:rPr>
              <a:t>逆</a:t>
            </a:r>
            <a:r>
              <a:rPr lang="ja-JP" altLang="en-US" dirty="0" smtClean="0">
                <a:latin typeface="ＤＦＰ隷書体"/>
                <a:ea typeface="ＤＦＰ隷書体"/>
                <a:cs typeface="ＤＦＰ隷書体"/>
              </a:rPr>
              <a:t>に、このような「沈黙」を破ることは、「状態」を破壊するであり、「薬」を使用する側の疑問視する「心の状態」をもあらわことにもつながる。</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r>
              <a:rPr lang="ja-JP" altLang="en-US" dirty="0">
                <a:latin typeface="ＤＦＰ隷書体"/>
                <a:ea typeface="ＤＦＰ隷書体"/>
                <a:cs typeface="ＤＦＰ隷書体"/>
              </a:rPr>
              <a:t>勿論</a:t>
            </a:r>
            <a:r>
              <a:rPr lang="ja-JP" altLang="en-US" dirty="0" smtClean="0">
                <a:latin typeface="ＤＦＰ隷書体"/>
                <a:ea typeface="ＤＦＰ隷書体"/>
                <a:cs typeface="ＤＦＰ隷書体"/>
              </a:rPr>
              <a:t>、沈黙と真逆、あるいはどっちもつかずの神秘状態も存在する。</a:t>
            </a:r>
            <a:endParaRPr lang="ja-JP" altLang="en-US" dirty="0">
              <a:latin typeface="ＤＦＰ隷書体"/>
              <a:ea typeface="ＤＦＰ隷書体"/>
              <a:cs typeface="ＤＦＰ隷書体"/>
            </a:endParaRPr>
          </a:p>
          <a:p>
            <a:pPr marL="0" indent="0">
              <a:buNone/>
            </a:pPr>
            <a:endParaRPr lang="ja-JP" altLang="ja-JP" dirty="0">
              <a:latin typeface="ＤＦＰ隷書体"/>
              <a:ea typeface="ＤＦＰ隷書体"/>
              <a:cs typeface="ＤＦＰ隷書体"/>
            </a:endParaRPr>
          </a:p>
        </p:txBody>
      </p:sp>
    </p:spTree>
    <p:extLst>
      <p:ext uri="{BB962C8B-B14F-4D97-AF65-F5344CB8AC3E}">
        <p14:creationId xmlns:p14="http://schemas.microsoft.com/office/powerpoint/2010/main" val="1018102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ＤＦＰ隷書体"/>
                <a:ea typeface="ＤＦＰ隷書体"/>
                <a:cs typeface="ＤＦＰ隷書体"/>
              </a:rPr>
              <a:t>結び</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en-US" dirty="0">
                <a:latin typeface="ＤＦＰ隷書体"/>
                <a:ea typeface="ＤＦＰ隷書体"/>
                <a:cs typeface="ＤＦＰ隷書体"/>
              </a:rPr>
              <a:t>「薬」の</a:t>
            </a:r>
            <a:r>
              <a:rPr lang="ja-JP" altLang="en-US" dirty="0" smtClean="0">
                <a:latin typeface="ＤＦＰ隷書体"/>
                <a:ea typeface="ＤＦＰ隷書体"/>
                <a:cs typeface="ＤＦＰ隷書体"/>
              </a:rPr>
              <a:t>変容は、物としての「薬」から「呪」としての「薬」への変容である。呪薬は、「処方」によって完成するのではなく、それが「生ける状態」をつくりだすことではじめて変容を遂げ、呪薬としての役割を果たすのである。</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「薬」の変容過程には、使用者（病人）の身心体験</a:t>
            </a:r>
            <a:r>
              <a:rPr lang="ja-JP" altLang="en-US" dirty="0">
                <a:latin typeface="ＤＦＰ隷書体"/>
                <a:ea typeface="ＤＦＰ隷書体"/>
                <a:cs typeface="ＤＦＰ隷書体"/>
              </a:rPr>
              <a:t>が</a:t>
            </a:r>
            <a:r>
              <a:rPr lang="ja-JP" altLang="en-US" dirty="0" smtClean="0">
                <a:latin typeface="ＤＦＰ隷書体"/>
                <a:ea typeface="ＤＦＰ隷書体"/>
                <a:cs typeface="ＤＦＰ隷書体"/>
              </a:rPr>
              <a:t>含まれている。使用者が足</a:t>
            </a:r>
            <a:r>
              <a:rPr lang="ja-JP" altLang="en-US" dirty="0">
                <a:latin typeface="ＤＦＰ隷書体"/>
                <a:ea typeface="ＤＦＰ隷書体"/>
                <a:cs typeface="ＤＦＰ隷書体"/>
              </a:rPr>
              <a:t>なし水を</a:t>
            </a:r>
            <a:r>
              <a:rPr lang="ja-JP" altLang="en-US" dirty="0" smtClean="0">
                <a:latin typeface="ＤＦＰ隷書体"/>
                <a:ea typeface="ＤＦＰ隷書体"/>
                <a:cs typeface="ＤＦＰ隷書体"/>
              </a:rPr>
              <a:t>手にするやいなや、すでに「薬の変容」の儀礼に織り込まれて</a:t>
            </a:r>
            <a:r>
              <a:rPr lang="ja-JP" altLang="en-US" dirty="0">
                <a:latin typeface="ＤＦＰ隷書体"/>
                <a:ea typeface="ＤＦＰ隷書体"/>
                <a:cs typeface="ＤＦＰ隷書体"/>
              </a:rPr>
              <a:t>いく。</a:t>
            </a:r>
            <a:endParaRPr lang="en-US" altLang="ja-JP" dirty="0">
              <a:latin typeface="ＤＦＰ隷書体"/>
              <a:ea typeface="ＤＦＰ隷書体"/>
              <a:cs typeface="ＤＦＰ隷書体"/>
            </a:endParaRPr>
          </a:p>
          <a:p>
            <a:pPr marL="0" indent="0">
              <a:buNone/>
            </a:pP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モンゴル・シャーマンの「薬」・サイグは、「</a:t>
            </a:r>
            <a:r>
              <a:rPr lang="ja-JP" altLang="en-US" dirty="0">
                <a:latin typeface="ＤＦＰ隷書体"/>
                <a:ea typeface="ＤＦＰ隷書体"/>
                <a:cs typeface="ＤＦＰ隷書体"/>
              </a:rPr>
              <a:t>陀羅尼を食べる」というチベット仏教の要素</a:t>
            </a:r>
            <a:r>
              <a:rPr lang="ja-JP" altLang="en-US" dirty="0" smtClean="0">
                <a:latin typeface="ＤＦＰ隷書体"/>
                <a:ea typeface="ＤＦＰ隷書体"/>
                <a:cs typeface="ＤＦＰ隷書体"/>
              </a:rPr>
              <a:t>を、モンゴル</a:t>
            </a:r>
            <a:r>
              <a:rPr lang="ja-JP" altLang="en-US" dirty="0">
                <a:latin typeface="ＤＦＰ隷書体"/>
                <a:ea typeface="ＤＦＰ隷書体"/>
                <a:cs typeface="ＤＦＰ隷書体"/>
              </a:rPr>
              <a:t>・シャーマニズム独自の論理的思考に</a:t>
            </a:r>
            <a:r>
              <a:rPr lang="ja-JP" altLang="en-US" dirty="0" smtClean="0">
                <a:latin typeface="ＤＦＰ隷書体"/>
                <a:ea typeface="ＤＦＰ隷書体"/>
                <a:cs typeface="ＤＦＰ隷書体"/>
              </a:rPr>
              <a:t>もとづき</a:t>
            </a:r>
            <a:r>
              <a:rPr lang="ja-JP" altLang="en-US" dirty="0">
                <a:latin typeface="ＤＦＰ隷書体"/>
                <a:ea typeface="ＤＦＰ隷書体"/>
                <a:cs typeface="ＤＦＰ隷書体"/>
              </a:rPr>
              <a:t>治療</a:t>
            </a:r>
            <a:r>
              <a:rPr lang="ja-JP" altLang="en-US" dirty="0" smtClean="0">
                <a:latin typeface="ＤＦＰ隷書体"/>
                <a:ea typeface="ＤＦＰ隷書体"/>
                <a:cs typeface="ＤＦＰ隷書体"/>
              </a:rPr>
              <a:t>行為</a:t>
            </a:r>
            <a:r>
              <a:rPr lang="ja-JP" altLang="en-US" dirty="0">
                <a:latin typeface="ＤＦＰ隷書体"/>
                <a:ea typeface="ＤＦＰ隷書体"/>
                <a:cs typeface="ＤＦＰ隷書体"/>
              </a:rPr>
              <a:t>の中に</a:t>
            </a:r>
            <a:r>
              <a:rPr lang="ja-JP" altLang="en-US" dirty="0" smtClean="0">
                <a:latin typeface="ＤＦＰ隷書体"/>
                <a:ea typeface="ＤＦＰ隷書体"/>
                <a:cs typeface="ＤＦＰ隷書体"/>
              </a:rPr>
              <a:t>取り入れたことが窺える。</a:t>
            </a:r>
            <a:endParaRPr lang="ja-JP" altLang="ja-JP" dirty="0">
              <a:latin typeface="ＤＦＰ隷書体"/>
              <a:ea typeface="ＤＦＰ隷書体"/>
              <a:cs typeface="ＤＦＰ隷書体"/>
            </a:endParaRPr>
          </a:p>
          <a:p>
            <a:endParaRPr kumimoji="1" lang="ja-JP" altLang="en-US" dirty="0"/>
          </a:p>
        </p:txBody>
      </p:sp>
    </p:spTree>
    <p:extLst>
      <p:ext uri="{BB962C8B-B14F-4D97-AF65-F5344CB8AC3E}">
        <p14:creationId xmlns:p14="http://schemas.microsoft.com/office/powerpoint/2010/main" val="445506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展開・課題</a:t>
            </a:r>
            <a:endParaRPr kumimoji="1" lang="ja-JP" altLang="en-US" dirty="0"/>
          </a:p>
        </p:txBody>
      </p:sp>
      <p:sp>
        <p:nvSpPr>
          <p:cNvPr id="3" name="コンテンツ プレースホルダー 2"/>
          <p:cNvSpPr>
            <a:spLocks noGrp="1"/>
          </p:cNvSpPr>
          <p:nvPr>
            <p:ph idx="1"/>
          </p:nvPr>
        </p:nvSpPr>
        <p:spPr/>
        <p:txBody>
          <a:bodyPr>
            <a:normAutofit/>
          </a:bodyPr>
          <a:lstStyle/>
          <a:p>
            <a:endParaRPr lang="en-US" altLang="ja-JP" dirty="0"/>
          </a:p>
          <a:p>
            <a:r>
              <a:rPr lang="ja-JP" altLang="en-US" dirty="0" smtClean="0"/>
              <a:t>薬の変容</a:t>
            </a:r>
            <a:r>
              <a:rPr lang="ja-JP" altLang="en-US" dirty="0"/>
              <a:t>⇔</a:t>
            </a:r>
            <a:r>
              <a:rPr lang="ja-JP" altLang="en-US" dirty="0" smtClean="0"/>
              <a:t>身心の変容⇔生命の変容</a:t>
            </a:r>
            <a:endParaRPr lang="en-US" altLang="ja-JP" dirty="0" smtClean="0"/>
          </a:p>
          <a:p>
            <a:pPr marL="0" indent="0">
              <a:buNone/>
            </a:pPr>
            <a:endParaRPr kumimoji="1" lang="en-US" altLang="ja-JP" dirty="0"/>
          </a:p>
          <a:p>
            <a:r>
              <a:rPr lang="ja-JP" altLang="en-US" dirty="0" smtClean="0"/>
              <a:t>ホメオパシーの考えや</a:t>
            </a:r>
            <a:r>
              <a:rPr lang="ja-JP" altLang="en-US" dirty="0" smtClean="0"/>
              <a:t>アニミズム的視点を視野に入れた考察の可能性</a:t>
            </a:r>
            <a:endParaRPr lang="en-US" altLang="ja-JP" dirty="0" smtClean="0"/>
          </a:p>
          <a:p>
            <a:endParaRPr lang="en-US" altLang="ja-JP" dirty="0"/>
          </a:p>
          <a:p>
            <a:r>
              <a:rPr lang="ja-JP" altLang="en-US" dirty="0" smtClean="0"/>
              <a:t>「宗教的象徴」としての精密な分析の必要性</a:t>
            </a:r>
            <a:endParaRPr lang="en-US" altLang="ja-JP" dirty="0" smtClean="0"/>
          </a:p>
          <a:p>
            <a:endParaRPr lang="en-US" altLang="ja-JP" dirty="0" smtClean="0"/>
          </a:p>
          <a:p>
            <a:r>
              <a:rPr lang="ja-JP" altLang="en-US" dirty="0" smtClean="0"/>
              <a:t>類似現象との比較検討、など。</a:t>
            </a:r>
            <a:endParaRPr lang="en-US" altLang="ja-JP" dirty="0" smtClean="0"/>
          </a:p>
          <a:p>
            <a:endParaRPr lang="en-US" altLang="ja-JP" dirty="0"/>
          </a:p>
          <a:p>
            <a:pPr marL="0" indent="0">
              <a:buNone/>
            </a:pPr>
            <a:endParaRPr kumimoji="1" lang="ja-JP" altLang="en-US" dirty="0"/>
          </a:p>
        </p:txBody>
      </p:sp>
    </p:spTree>
    <p:extLst>
      <p:ext uri="{BB962C8B-B14F-4D97-AF65-F5344CB8AC3E}">
        <p14:creationId xmlns:p14="http://schemas.microsoft.com/office/powerpoint/2010/main" val="179529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附録</a:t>
            </a:r>
            <a:r>
              <a:rPr lang="zh-TW" altLang="en-US" dirty="0" smtClean="0"/>
              <a:t>：</a:t>
            </a:r>
            <a:r>
              <a:rPr lang="ja-JP" altLang="en-US" dirty="0" smtClean="0"/>
              <a:t>異なる地域に見られる</a:t>
            </a:r>
            <a:r>
              <a:rPr lang="zh-TW" altLang="en-US" dirty="0" smtClean="0"/>
              <a:t>類似</a:t>
            </a:r>
            <a:r>
              <a:rPr lang="ja-JP" altLang="en-US" dirty="0" smtClean="0"/>
              <a:t>事象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▽以下</a:t>
            </a:r>
            <a:r>
              <a:rPr lang="ja-JP" altLang="en-US" dirty="0" smtClean="0"/>
              <a:t>をご参照ください。</a:t>
            </a:r>
            <a:endParaRPr kumimoji="1" lang="ja-JP" altLang="en-US" dirty="0"/>
          </a:p>
        </p:txBody>
      </p:sp>
    </p:spTree>
    <p:extLst>
      <p:ext uri="{BB962C8B-B14F-4D97-AF65-F5344CB8AC3E}">
        <p14:creationId xmlns:p14="http://schemas.microsoft.com/office/powerpoint/2010/main" val="2194971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ＤＦＰ隷書体"/>
                <a:ea typeface="ＤＦＰ隷書体"/>
                <a:cs typeface="ＤＦＰ隷書体"/>
              </a:rPr>
              <a:t>　</a:t>
            </a:r>
            <a:r>
              <a:rPr lang="ja-JP" altLang="en-US" dirty="0" smtClean="0">
                <a:latin typeface="ＤＦＰ隷書体"/>
                <a:ea typeface="ＤＦＰ隷書体"/>
                <a:cs typeface="ＤＦＰ隷書体"/>
              </a:rPr>
              <a:t>日本の</a:t>
            </a:r>
            <a:r>
              <a:rPr kumimoji="1" lang="ja-JP" altLang="en-US" dirty="0" smtClean="0">
                <a:latin typeface="ＤＦＰ隷書体"/>
                <a:ea typeface="ＤＦＰ隷書体"/>
                <a:cs typeface="ＤＦＰ隷書体"/>
              </a:rPr>
              <a:t>「護符」</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pPr marL="0" lvl="0" indent="0">
              <a:buNone/>
            </a:pPr>
            <a:endParaRPr lang="ja-JP" altLang="ja-JP" dirty="0"/>
          </a:p>
          <a:p>
            <a:pPr marL="0" indent="0">
              <a:buNone/>
            </a:pP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a:t>
            </a:r>
            <a:r>
              <a:rPr lang="ja-JP" altLang="ja-JP" dirty="0">
                <a:latin typeface="ＤＦＰ隷書体"/>
                <a:ea typeface="ＤＦＰ隷書体"/>
                <a:cs typeface="ＤＦＰ隷書体"/>
              </a:rPr>
              <a:t>ごふ」の「ふ」の漢字には草冠（苻）と竹冠（符）があり、護苻は本来、薬苻としての「応病与苻」とされ、護符はお守りやお札などに使われて</a:t>
            </a:r>
            <a:r>
              <a:rPr lang="ja-JP" altLang="ja-JP" dirty="0" smtClean="0">
                <a:latin typeface="ＤＦＰ隷書体"/>
                <a:ea typeface="ＤＦＰ隷書体"/>
                <a:cs typeface="ＤＦＰ隷書体"/>
              </a:rPr>
              <a:t>いた</a:t>
            </a:r>
            <a:r>
              <a:rPr lang="ja-JP" altLang="en-US"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pPr marL="0" indent="0">
              <a:buNone/>
            </a:pPr>
            <a:endParaRPr lang="en-US" altLang="ja-JP" dirty="0">
              <a:latin typeface="ＤＦＰ隷書体"/>
              <a:ea typeface="ＤＦＰ隷書体"/>
              <a:cs typeface="ＤＦＰ隷書体"/>
            </a:endParaRPr>
          </a:p>
          <a:p>
            <a:pPr marL="0" indent="0">
              <a:buNone/>
            </a:pP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　『顕妙抄』という相伝書の「苻守の部」という項目に、万病苻、毒消しなどの苻文が示されているが、その苻文を紅で皿に書く（「皿書き」）が、その際に使われる水は腐らないといわれている寒水という井戸水である。苻文を書いた皿を「皿護苻」といい、江戸時代には皿に書かれた苻文を水で溶かして飲んで使っていたという。</a:t>
            </a:r>
            <a:endParaRPr lang="en-US" altLang="ja-JP" dirty="0" smtClean="0">
              <a:latin typeface="ＤＦＰ隷書体"/>
              <a:ea typeface="ＤＦＰ隷書体"/>
              <a:cs typeface="ＤＦＰ隷書体"/>
            </a:endParaRPr>
          </a:p>
          <a:p>
            <a:pPr marL="0" indent="0">
              <a:buNone/>
            </a:pPr>
            <a:endParaRPr lang="en-US" altLang="ja-JP" dirty="0" smtClean="0">
              <a:latin typeface="ＤＦＰ隷書体"/>
              <a:ea typeface="ＤＦＰ隷書体"/>
              <a:cs typeface="ＤＦＰ隷書体"/>
            </a:endParaRPr>
          </a:p>
          <a:p>
            <a:pPr marL="0" indent="0">
              <a:buNone/>
            </a:pPr>
            <a:r>
              <a:rPr lang="ja-JP" altLang="en-US" dirty="0">
                <a:latin typeface="ＤＦＰ隷書体"/>
                <a:ea typeface="ＤＦＰ隷書体"/>
                <a:cs typeface="ＤＦＰ隷書体"/>
              </a:rPr>
              <a:t>・</a:t>
            </a:r>
            <a:r>
              <a:rPr lang="ja-JP" altLang="ja-JP" dirty="0" smtClean="0">
                <a:latin typeface="ＤＦＰ隷書体"/>
                <a:ea typeface="ＤＦＰ隷書体"/>
                <a:cs typeface="ＤＦＰ隷書体"/>
              </a:rPr>
              <a:t>しかし現在は、線香護苻が基となる「一粒護苻」が一般的であるという。皿護苻を寒水で溶かしながら薄い紙に刷毛で塗って紙縒を作り、それを粒状にした一粒護苻をかぶと紙に入れて、畳紙（たとう）に入れて渡すものである。</a:t>
            </a:r>
            <a:r>
              <a:rPr lang="ja-JP" altLang="en-US" dirty="0" smtClean="0">
                <a:latin typeface="ＤＦＰ隷書体"/>
                <a:ea typeface="ＤＦＰ隷書体"/>
                <a:cs typeface="ＤＦＰ隷書体"/>
              </a:rPr>
              <a:t>（住職</a:t>
            </a:r>
            <a:r>
              <a:rPr lang="ja-JP" altLang="en-US" dirty="0">
                <a:latin typeface="ＤＦＰ隷書体"/>
                <a:ea typeface="ＤＦＰ隷書体"/>
                <a:cs typeface="ＤＦＰ隷書体"/>
              </a:rPr>
              <a:t>：</a:t>
            </a:r>
            <a:r>
              <a:rPr lang="ja-JP" altLang="ja-JP" dirty="0" smtClean="0">
                <a:latin typeface="ＤＦＰ隷書体"/>
                <a:ea typeface="ＤＦＰ隷書体"/>
                <a:cs typeface="ＤＦＰ隷書体"/>
              </a:rPr>
              <a:t>戸田</a:t>
            </a:r>
            <a:r>
              <a:rPr lang="ja-JP" altLang="ja-JP" dirty="0">
                <a:latin typeface="ＤＦＰ隷書体"/>
                <a:ea typeface="ＤＦＰ隷書体"/>
                <a:cs typeface="ＤＦＰ隷書体"/>
              </a:rPr>
              <a:t>日晨）</a:t>
            </a:r>
            <a:endParaRPr lang="en-US" altLang="ja-JP" dirty="0">
              <a:latin typeface="ＤＦＰ隷書体"/>
              <a:ea typeface="ＤＦＰ隷書体"/>
              <a:cs typeface="ＤＦＰ隷書体"/>
            </a:endParaRPr>
          </a:p>
          <a:p>
            <a:pPr marL="0" indent="0">
              <a:buNone/>
            </a:pPr>
            <a:endParaRPr lang="en-US" altLang="ja-JP" dirty="0" smtClean="0">
              <a:latin typeface="ＤＦＰ隷書体"/>
              <a:ea typeface="ＤＦＰ隷書体"/>
              <a:cs typeface="ＤＦＰ隷書体"/>
            </a:endParaRPr>
          </a:p>
          <a:p>
            <a:pPr marL="0" indent="0">
              <a:buNone/>
            </a:pPr>
            <a:endParaRPr kumimoji="1" lang="ja-JP" altLang="en-US" dirty="0"/>
          </a:p>
        </p:txBody>
      </p:sp>
    </p:spTree>
    <p:extLst>
      <p:ext uri="{BB962C8B-B14F-4D97-AF65-F5344CB8AC3E}">
        <p14:creationId xmlns:p14="http://schemas.microsoft.com/office/powerpoint/2010/main" val="873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ＤＦＰ隷書体"/>
                <a:ea typeface="ＤＦＰ隷書体"/>
                <a:cs typeface="ＤＦＰ隷書体"/>
              </a:rPr>
              <a:t>神道</a:t>
            </a:r>
            <a:r>
              <a:rPr kumimoji="1" lang="ja-JP" altLang="en-US" dirty="0" smtClean="0">
                <a:latin typeface="ＤＦＰ隷書体"/>
                <a:ea typeface="ＤＦＰ隷書体"/>
                <a:cs typeface="ＤＦＰ隷書体"/>
              </a:rPr>
              <a:t>の「霊水」</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ja-JP" dirty="0">
                <a:latin typeface="ＤＦＰ隷書体"/>
                <a:ea typeface="ＤＦＰ隷書体"/>
                <a:cs typeface="ＤＦＰ隷書体"/>
              </a:rPr>
              <a:t>霊符の書写に</a:t>
            </a:r>
            <a:r>
              <a:rPr lang="ja-JP" altLang="ja-JP" dirty="0" smtClean="0">
                <a:latin typeface="ＤＦＰ隷書体"/>
                <a:ea typeface="ＤＦＰ隷書体"/>
                <a:cs typeface="ＤＦＰ隷書体"/>
              </a:rPr>
              <a:t>使う</a:t>
            </a:r>
            <a:r>
              <a:rPr lang="ja-JP" altLang="en-US" dirty="0" smtClean="0">
                <a:latin typeface="ＤＦＰ隷書体"/>
                <a:ea typeface="ＤＦＰ隷書体"/>
                <a:cs typeface="ＤＦＰ隷書体"/>
              </a:rPr>
              <a:t>霊水の種類：</a:t>
            </a:r>
            <a:r>
              <a:rPr lang="ja-JP" altLang="ja-JP" dirty="0" smtClean="0">
                <a:latin typeface="ＤＦＰ隷書体"/>
                <a:ea typeface="ＤＦＰ隷書体"/>
                <a:cs typeface="ＤＦＰ隷書体"/>
              </a:rPr>
              <a:t>①</a:t>
            </a:r>
            <a:r>
              <a:rPr lang="ja-JP" altLang="ja-JP" dirty="0">
                <a:latin typeface="ＤＦＰ隷書体"/>
                <a:ea typeface="ＤＦＰ隷書体"/>
                <a:cs typeface="ＤＦＰ隷書体"/>
              </a:rPr>
              <a:t>天水、すなわち天からの雨水を用いる伝（朝露を集めたものとする伝もある）。②露水といって、草の葉に宿る穢れのない朝露を集めて用いる伝。③湧水といって、山間に涌きでる清水を用いる伝。④渓水あるいは流水といい、清浄な渓流の水を用いる伝。⑤井水といって井戸から水を用いる伝（立春の日の未明すみ置いたものを保存しておいて用いる伝もある）</a:t>
            </a:r>
            <a:r>
              <a:rPr lang="ja-JP" altLang="ja-JP"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r>
              <a:rPr lang="ja-JP" altLang="ja-JP" dirty="0" smtClean="0">
                <a:latin typeface="ＤＦＰ隷書体"/>
                <a:ea typeface="ＤＦＰ隷書体"/>
                <a:cs typeface="ＤＦＰ隷書体"/>
              </a:rPr>
              <a:t>霊</a:t>
            </a:r>
            <a:r>
              <a:rPr lang="ja-JP" altLang="ja-JP" dirty="0">
                <a:latin typeface="ＤＦＰ隷書体"/>
                <a:ea typeface="ＤＦＰ隷書体"/>
                <a:cs typeface="ＤＦＰ隷書体"/>
              </a:rPr>
              <a:t>符によっては、使う水が規定されている場合がある。また、霊符は「人には見せない」のが原則とされている。「霊的パワーが損なわれる」からである。霊符の素材にも布が用いられ、色は五色でよいが、素材はシルクや木綿がよいとされている。</a:t>
            </a:r>
          </a:p>
          <a:p>
            <a:r>
              <a:rPr lang="ja-JP" altLang="ja-JP" dirty="0">
                <a:latin typeface="ＤＦＰ隷書体"/>
                <a:ea typeface="ＤＦＰ隷書体"/>
                <a:cs typeface="ＤＦＰ隷書体"/>
              </a:rPr>
              <a:t>また、呑符は薄い小さな紙に書くが、伝統的には烏賊の皮をはいで乾燥させ、それに書写して服用する特殊な霊符もある。そのまま呑めない人</a:t>
            </a:r>
            <a:r>
              <a:rPr lang="ja-JP" altLang="ja-JP" dirty="0">
                <a:solidFill>
                  <a:srgbClr val="000000"/>
                </a:solidFill>
                <a:latin typeface="ＤＦＰ隷書体"/>
                <a:ea typeface="ＤＦＰ隷書体"/>
                <a:cs typeface="ＤＦＰ隷書体"/>
              </a:rPr>
              <a:t>は、使ったことのない茶碗やコップに清水を入れ、水面に霊符の字や図をしばらく移したあと、その水を呑むのである。霊験をアップしたいなら、霊符を燃やして粉にし、水と一緒に呑むとよいであろうとされている</a:t>
            </a:r>
            <a:r>
              <a:rPr lang="ja-JP"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（宮司：</a:t>
            </a:r>
            <a:r>
              <a:rPr lang="ja-JP" altLang="ja-JP" dirty="0" smtClean="0">
                <a:latin typeface="ＤＦＰ隷書体"/>
                <a:ea typeface="ＤＦＰ隷書体"/>
                <a:cs typeface="ＤＦＰ隷書体"/>
              </a:rPr>
              <a:t>大宮司朗</a:t>
            </a:r>
            <a:r>
              <a:rPr lang="ja-JP" altLang="en-US" dirty="0" smtClean="0">
                <a:latin typeface="ＤＦＰ隷書体"/>
                <a:ea typeface="ＤＦＰ隷書体"/>
                <a:cs typeface="ＤＦＰ隷書体"/>
              </a:rPr>
              <a:t>）</a:t>
            </a:r>
            <a:endParaRPr lang="ja-JP" altLang="en-US" dirty="0"/>
          </a:p>
          <a:p>
            <a:endParaRPr lang="ja-JP" altLang="ja-JP" dirty="0">
              <a:solidFill>
                <a:srgbClr val="000000"/>
              </a:solidFill>
              <a:latin typeface="ＤＦＰ隷書体"/>
              <a:ea typeface="ＤＦＰ隷書体"/>
              <a:cs typeface="ＤＦＰ隷書体"/>
            </a:endParaRPr>
          </a:p>
          <a:p>
            <a:pPr marL="0" indent="0">
              <a:buNone/>
            </a:pPr>
            <a:endParaRPr lang="ja-JP" altLang="ja-JP" dirty="0">
              <a:solidFill>
                <a:srgbClr val="000000"/>
              </a:solidFill>
              <a:latin typeface="ＤＦＰ隷書体"/>
              <a:ea typeface="ＤＦＰ隷書体"/>
              <a:cs typeface="ＤＦＰ隷書体"/>
            </a:endParaRPr>
          </a:p>
        </p:txBody>
      </p:sp>
    </p:spTree>
    <p:extLst>
      <p:ext uri="{BB962C8B-B14F-4D97-AF65-F5344CB8AC3E}">
        <p14:creationId xmlns:p14="http://schemas.microsoft.com/office/powerpoint/2010/main" val="3779001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ＤＦＰ隷書体"/>
                <a:ea typeface="ＤＦＰ隷書体"/>
                <a:cs typeface="ＤＦＰ隷書体"/>
              </a:rPr>
              <a:t>モンゴル・ラマの</a:t>
            </a:r>
            <a:r>
              <a:rPr lang="ja-JP" altLang="ja-JP" dirty="0" smtClean="0">
                <a:latin typeface="ＤＦＰ隷書体"/>
                <a:ea typeface="ＤＦＰ隷書体"/>
                <a:cs typeface="ＤＦＰ隷書体"/>
              </a:rPr>
              <a:t>真言</a:t>
            </a:r>
            <a:r>
              <a:rPr lang="ja-JP" altLang="ja-JP" dirty="0" smtClean="0">
                <a:latin typeface="ＤＦＰ隷書体"/>
                <a:ea typeface="ＤＦＰ隷書体"/>
                <a:cs typeface="ＤＦＰ隷書体"/>
              </a:rPr>
              <a:t>丸薬</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en-US" dirty="0">
                <a:latin typeface="ＤＦＰ隷書体"/>
                <a:ea typeface="ＤＦＰ隷書体"/>
                <a:cs typeface="ＤＦＰ隷書体"/>
              </a:rPr>
              <a:t>内モンゴルのフフホト市内にあるチベット仏教系の</a:t>
            </a:r>
            <a:r>
              <a:rPr lang="ja-JP" altLang="en-US" dirty="0" smtClean="0">
                <a:latin typeface="ＤＦＰ隷書体"/>
                <a:ea typeface="ＤＦＰ隷書体"/>
                <a:cs typeface="ＤＦＰ隷書体"/>
              </a:rPr>
              <a:t>寺院で</a:t>
            </a:r>
            <a:r>
              <a:rPr lang="ja-JP" altLang="en-US" dirty="0">
                <a:latin typeface="ＤＦＰ隷書体"/>
                <a:ea typeface="ＤＦＰ隷書体"/>
                <a:cs typeface="ＤＦＰ隷書体"/>
              </a:rPr>
              <a:t>は</a:t>
            </a:r>
            <a:r>
              <a:rPr lang="ja-JP" altLang="en-US" dirty="0" smtClean="0">
                <a:latin typeface="ＤＦＰ隷書体"/>
                <a:ea typeface="ＤＦＰ隷書体"/>
                <a:cs typeface="ＤＦＰ隷書体"/>
              </a:rPr>
              <a:t>、毎年</a:t>
            </a:r>
            <a:r>
              <a:rPr lang="ja-JP" altLang="en-US" dirty="0">
                <a:latin typeface="ＤＦＰ隷書体"/>
                <a:ea typeface="ＤＦＰ隷書体"/>
                <a:cs typeface="ＤＦＰ隷書体"/>
              </a:rPr>
              <a:t>「マニ・イン・ホラル」というラマの集会が行われる。各地方から大勢のラマが集い、</a:t>
            </a:r>
            <a:r>
              <a:rPr lang="ja-JP" altLang="en-US" dirty="0" smtClean="0">
                <a:latin typeface="ＤＦＰ隷書体"/>
                <a:ea typeface="ＤＦＰ隷書体"/>
                <a:cs typeface="ＤＦＰ隷書体"/>
              </a:rPr>
              <a:t>一週間にわたり</a:t>
            </a:r>
            <a:r>
              <a:rPr lang="en-US" altLang="ja-JP" dirty="0" smtClean="0">
                <a:latin typeface="ＤＦＰ隷書体"/>
                <a:ea typeface="ＤＦＰ隷書体"/>
                <a:cs typeface="ＤＦＰ隷書体"/>
              </a:rPr>
              <a:t>24</a:t>
            </a:r>
            <a:r>
              <a:rPr lang="ja-JP" altLang="en-US" dirty="0" smtClean="0">
                <a:latin typeface="ＤＦＰ隷書体"/>
                <a:ea typeface="ＤＦＰ隷書体"/>
                <a:cs typeface="ＤＦＰ隷書体"/>
              </a:rPr>
              <a:t>時間絶えず</a:t>
            </a:r>
            <a:r>
              <a:rPr lang="ja-JP" altLang="en-US" dirty="0">
                <a:latin typeface="ＤＦＰ隷書体"/>
                <a:ea typeface="ＤＦＰ隷書体"/>
                <a:cs typeface="ＤＦＰ隷書体"/>
              </a:rPr>
              <a:t>真言を</a:t>
            </a:r>
            <a:r>
              <a:rPr lang="ja-JP" altLang="en-US" dirty="0" smtClean="0">
                <a:latin typeface="ＤＦＰ隷書体"/>
                <a:ea typeface="ＤＦＰ隷書体"/>
                <a:cs typeface="ＤＦＰ隷書体"/>
              </a:rPr>
              <a:t>唱え</a:t>
            </a:r>
            <a:r>
              <a:rPr lang="ja-JP" altLang="en-US" dirty="0" smtClean="0">
                <a:latin typeface="ＤＦＰ隷書体"/>
                <a:ea typeface="ＤＦＰ隷書体"/>
                <a:cs typeface="ＤＦＰ隷書体"/>
              </a:rPr>
              <a:t>るという</a:t>
            </a:r>
            <a:r>
              <a:rPr lang="ja-JP" altLang="en-US" dirty="0" smtClean="0">
                <a:latin typeface="ＤＦＰ隷書体"/>
                <a:ea typeface="ＤＦＰ隷書体"/>
                <a:cs typeface="ＤＦＰ隷書体"/>
              </a:rPr>
              <a:t>一大まつりである。儀式の直前に、まつりの対象である本尊の前に</a:t>
            </a:r>
            <a:r>
              <a:rPr lang="ja-JP" altLang="en-US" dirty="0">
                <a:latin typeface="ＤＦＰ隷書体"/>
                <a:ea typeface="ＤＦＰ隷書体"/>
                <a:cs typeface="ＤＦＰ隷書体"/>
              </a:rPr>
              <a:t>おかれた</a:t>
            </a:r>
            <a:r>
              <a:rPr lang="ja-JP" altLang="en-US" dirty="0" smtClean="0">
                <a:latin typeface="ＤＦＰ隷書体"/>
                <a:ea typeface="ＤＦＰ隷書体"/>
                <a:cs typeface="ＤＦＰ隷書体"/>
              </a:rPr>
              <a:t>黄色い米粒が、まつりが終えるとき真っ赤</a:t>
            </a:r>
            <a:r>
              <a:rPr lang="ja-JP" altLang="en-US" dirty="0">
                <a:latin typeface="ＤＦＰ隷書体"/>
                <a:ea typeface="ＤＦＰ隷書体"/>
                <a:cs typeface="ＤＦＰ隷書体"/>
              </a:rPr>
              <a:t>に変容し</a:t>
            </a:r>
            <a:r>
              <a:rPr lang="ja-JP" altLang="en-US" dirty="0" smtClean="0">
                <a:latin typeface="ＤＦＰ隷書体"/>
                <a:ea typeface="ＤＦＰ隷書体"/>
                <a:cs typeface="ＤＦＰ隷書体"/>
              </a:rPr>
              <a:t>、「真言</a:t>
            </a:r>
            <a:r>
              <a:rPr lang="ja-JP" altLang="en-US" dirty="0">
                <a:latin typeface="ＤＦＰ隷書体"/>
                <a:ea typeface="ＤＦＰ隷書体"/>
                <a:cs typeface="ＤＦＰ隷書体"/>
              </a:rPr>
              <a:t>薬」（マニ・イン・ウリル）と</a:t>
            </a:r>
            <a:r>
              <a:rPr lang="ja-JP" altLang="en-US" dirty="0">
                <a:latin typeface="ＤＦＰ隷書体"/>
                <a:ea typeface="ＤＦＰ隷書体"/>
                <a:cs typeface="ＤＦＰ隷書体"/>
              </a:rPr>
              <a:t>して</a:t>
            </a:r>
            <a:r>
              <a:rPr lang="ja-JP" altLang="en-US" dirty="0" smtClean="0">
                <a:latin typeface="ＤＦＰ隷書体"/>
                <a:ea typeface="ＤＦＰ隷書体"/>
                <a:cs typeface="ＤＦＰ隷書体"/>
              </a:rPr>
              <a:t>完成</a:t>
            </a:r>
            <a:r>
              <a:rPr lang="ja-JP" altLang="en-US" dirty="0">
                <a:latin typeface="ＤＦＰ隷書体"/>
                <a:ea typeface="ＤＦＰ隷書体"/>
                <a:cs typeface="ＤＦＰ隷書体"/>
              </a:rPr>
              <a:t>される。</a:t>
            </a:r>
            <a:endParaRPr lang="ja-JP" altLang="en-US" dirty="0">
              <a:latin typeface="ＤＦＰ隷書体"/>
              <a:ea typeface="ＤＦＰ隷書体"/>
              <a:cs typeface="ＤＦＰ隷書体"/>
            </a:endParaRPr>
          </a:p>
          <a:p>
            <a:r>
              <a:rPr lang="ja-JP" altLang="en-US" dirty="0">
                <a:latin typeface="ＤＦＰ隷書体"/>
                <a:ea typeface="ＤＦＰ隷書体"/>
                <a:cs typeface="ＤＦＰ隷書体"/>
              </a:rPr>
              <a:t>　集会の最終日に、完成した「真言薬」を何粒かに小分け</a:t>
            </a:r>
            <a:r>
              <a:rPr lang="ja-JP" altLang="en-US" dirty="0" smtClean="0">
                <a:latin typeface="ＤＦＰ隷書体"/>
                <a:ea typeface="ＤＦＰ隷書体"/>
                <a:cs typeface="ＤＦＰ隷書体"/>
              </a:rPr>
              <a:t>し小さな</a:t>
            </a:r>
            <a:r>
              <a:rPr lang="ja-JP" altLang="en-US" dirty="0">
                <a:latin typeface="ＤＦＰ隷書体"/>
                <a:ea typeface="ＤＦＰ隷書体"/>
                <a:cs typeface="ＤＦＰ隷書体"/>
              </a:rPr>
              <a:t>紙に</a:t>
            </a:r>
            <a:r>
              <a:rPr lang="ja-JP" altLang="en-US" dirty="0" smtClean="0">
                <a:latin typeface="ＤＦＰ隷書体"/>
                <a:ea typeface="ＤＦＰ隷書体"/>
                <a:cs typeface="ＤＦＰ隷書体"/>
              </a:rPr>
              <a:t>包み、集まって</a:t>
            </a:r>
            <a:r>
              <a:rPr lang="ja-JP" altLang="en-US" dirty="0">
                <a:latin typeface="ＤＦＰ隷書体"/>
                <a:ea typeface="ＤＦＰ隷書体"/>
                <a:cs typeface="ＤＦＰ隷書体"/>
              </a:rPr>
              <a:t>きた信者</a:t>
            </a:r>
            <a:r>
              <a:rPr lang="ja-JP" altLang="en-US" dirty="0" smtClean="0">
                <a:latin typeface="ＤＦＰ隷書体"/>
                <a:ea typeface="ＤＦＰ隷書体"/>
                <a:cs typeface="ＤＦＰ隷書体"/>
              </a:rPr>
              <a:t>に</a:t>
            </a:r>
            <a:r>
              <a:rPr lang="ja-JP" altLang="en-US" dirty="0">
                <a:latin typeface="ＤＦＰ隷書体"/>
                <a:ea typeface="ＤＦＰ隷書体"/>
                <a:cs typeface="ＤＦＰ隷書体"/>
              </a:rPr>
              <a:t>配る</a:t>
            </a:r>
            <a:r>
              <a:rPr lang="ja-JP" altLang="en-US" dirty="0" smtClean="0">
                <a:latin typeface="ＤＦＰ隷書体"/>
                <a:ea typeface="ＤＦＰ隷書体"/>
                <a:cs typeface="ＤＦＰ隷書体"/>
              </a:rPr>
              <a:t>。</a:t>
            </a:r>
            <a:r>
              <a:rPr lang="ja-JP" altLang="en-US" dirty="0">
                <a:latin typeface="ＤＦＰ隷書体"/>
                <a:ea typeface="ＤＦＰ隷書体"/>
                <a:cs typeface="ＤＦＰ隷書体"/>
              </a:rPr>
              <a:t>飲み方は、朝、飲食する前に空腹のまま唾で飲み込むこと。飲む際に、声は出さず、心を一つにして飲むのが</a:t>
            </a:r>
            <a:r>
              <a:rPr lang="ja-JP" altLang="en-US" dirty="0" smtClean="0">
                <a:latin typeface="ＤＦＰ隷書体"/>
                <a:ea typeface="ＤＦＰ隷書体"/>
                <a:cs typeface="ＤＦＰ隷書体"/>
              </a:rPr>
              <a:t>ポイントで</a:t>
            </a:r>
            <a:r>
              <a:rPr lang="ja-JP" altLang="en-US" dirty="0">
                <a:latin typeface="ＤＦＰ隷書体"/>
                <a:ea typeface="ＤＦＰ隷書体"/>
                <a:cs typeface="ＤＦＰ隷書体"/>
              </a:rPr>
              <a:t>ある。この「真言薬」は、災いを払い、病気を治す効力があるといわれている</a:t>
            </a:r>
            <a:r>
              <a:rPr lang="ja-JP" altLang="en-US" dirty="0" smtClean="0">
                <a:latin typeface="ＤＦＰ隷書体"/>
                <a:ea typeface="ＤＦＰ隷書体"/>
                <a:cs typeface="ＤＦＰ隷書体"/>
              </a:rPr>
              <a:t>。（発表者の参与観察）</a:t>
            </a:r>
            <a:endParaRPr lang="ja-JP" altLang="en-US" dirty="0">
              <a:latin typeface="ＤＦＰ隷書体"/>
              <a:ea typeface="ＤＦＰ隷書体"/>
              <a:cs typeface="ＤＦＰ隷書体"/>
            </a:endParaRPr>
          </a:p>
          <a:p>
            <a:pPr marL="0" indent="0">
              <a:buNone/>
            </a:pPr>
            <a:endParaRPr kumimoji="1" lang="ja-JP" altLang="en-US" dirty="0"/>
          </a:p>
        </p:txBody>
      </p:sp>
    </p:spTree>
    <p:extLst>
      <p:ext uri="{BB962C8B-B14F-4D97-AF65-F5344CB8AC3E}">
        <p14:creationId xmlns:p14="http://schemas.microsoft.com/office/powerpoint/2010/main" val="1926578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latin typeface="ＤＦＰ隷書体"/>
                <a:ea typeface="ＤＦＰ隷書体"/>
                <a:cs typeface="ＤＦＰ隷書体"/>
              </a:rPr>
              <a:t>チベット医学における薬の活性化</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ja-JP" dirty="0" smtClean="0">
                <a:latin typeface="ＤＦＰ隷書体"/>
                <a:ea typeface="ＤＦＰ隷書体"/>
                <a:cs typeface="ＤＦＰ隷書体"/>
              </a:rPr>
              <a:t>仏教</a:t>
            </a:r>
            <a:r>
              <a:rPr lang="ja-JP" altLang="ja-JP" dirty="0">
                <a:latin typeface="ＤＦＰ隷書体"/>
                <a:ea typeface="ＤＦＰ隷書体"/>
                <a:cs typeface="ＤＦＰ隷書体"/>
              </a:rPr>
              <a:t>医学は三つのレベルの効能を用いる。それらは、薬の成分、マントラの力と禅定の力である。仏教医学では、特殊な本尊の行を行じることによって、薬の成分は基本的に変わらないのだが、さまざまな薬を活性化することができる。</a:t>
            </a:r>
          </a:p>
          <a:p>
            <a:r>
              <a:rPr lang="ja-JP" altLang="ja-JP" dirty="0">
                <a:latin typeface="ＤＦＰ隷書体"/>
                <a:ea typeface="ＤＦＰ隷書体"/>
                <a:cs typeface="ＤＦＰ隷書体"/>
              </a:rPr>
              <a:t>　たとえば、伝染病の病気に効く薬を作るには、ハヤグリーヴァ（馬頭観音）を行じる。医師は薬剤を調整する前に、まず儀式をとり行い、丸薬ができたあとに再び儀式を行う。こうした儀式において、医師あるいはラマは、自分自身と丸薬をハラグリーヴァであると観想する。そしてハヤグリーヴァと観想した自分自身と丸薬は互いにとけこみ、完全に一体化する。目的によって用いられる本尊とマントラが異なれば、儀式によって薬ももたされる潜在的な薬効も異なるという</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イェシエー</a:t>
            </a:r>
            <a:r>
              <a:rPr lang="ja-JP" altLang="ja-JP" dirty="0">
                <a:latin typeface="ＤＦＰ隷書体"/>
                <a:ea typeface="ＤＦＰ隷書体"/>
                <a:cs typeface="ＤＦＰ隷書体"/>
              </a:rPr>
              <a:t>・</a:t>
            </a:r>
            <a:r>
              <a:rPr lang="ja-JP" altLang="ja-JP" dirty="0">
                <a:latin typeface="ＤＦＰ隷書体"/>
                <a:ea typeface="ＤＦＰ隷書体"/>
                <a:cs typeface="ＤＦＰ隷書体"/>
              </a:rPr>
              <a:t>ドゥンデン『チベット医学</a:t>
            </a:r>
            <a:r>
              <a:rPr lang="ja-JP" altLang="ja-JP" dirty="0" smtClean="0">
                <a:latin typeface="ＤＦＰ隷書体"/>
                <a:ea typeface="ＤＦＰ隷書体"/>
                <a:cs typeface="ＤＦＰ隷書体"/>
              </a:rPr>
              <a:t>』</a:t>
            </a:r>
            <a:r>
              <a:rPr lang="ja-JP" altLang="en-US" dirty="0">
                <a:latin typeface="ＤＦＰ隷書体"/>
                <a:ea typeface="ＤＦＰ隷書体"/>
                <a:cs typeface="ＤＦＰ隷書体"/>
              </a:rPr>
              <a:t>）</a:t>
            </a:r>
            <a:endParaRPr kumimoji="1" lang="ja-JP" altLang="en-US" dirty="0"/>
          </a:p>
        </p:txBody>
      </p:sp>
    </p:spTree>
    <p:extLst>
      <p:ext uri="{BB962C8B-B14F-4D97-AF65-F5344CB8AC3E}">
        <p14:creationId xmlns:p14="http://schemas.microsoft.com/office/powerpoint/2010/main" val="2972524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ＤＦＰ隷書体"/>
                <a:ea typeface="ＤＦＰ隷書体"/>
                <a:cs typeface="ＤＦＰ隷書体"/>
              </a:rPr>
              <a:t>中国における「気功信息物」</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ja-JP" dirty="0">
                <a:latin typeface="ＤＦＰ隷書体"/>
                <a:ea typeface="ＤＦＰ隷書体"/>
                <a:cs typeface="ＤＦＰ隷書体"/>
              </a:rPr>
              <a:t>中国の気功修練において</a:t>
            </a:r>
            <a:r>
              <a:rPr lang="ja-JP" altLang="ja-JP" dirty="0" smtClean="0">
                <a:latin typeface="ＤＦＰ隷書体"/>
                <a:ea typeface="ＤＦＰ隷書体"/>
                <a:cs typeface="ＤＦＰ隷書体"/>
              </a:rPr>
              <a:t>、「信</a:t>
            </a:r>
            <a:r>
              <a:rPr lang="ja-JP" altLang="ja-JP" dirty="0">
                <a:latin typeface="ＤＦＰ隷書体"/>
                <a:ea typeface="ＤＦＰ隷書体"/>
                <a:cs typeface="ＤＦＰ隷書体"/>
              </a:rPr>
              <a:t>息物」という言葉が頻繁に出てくる。「信息」という中</a:t>
            </a:r>
            <a:r>
              <a:rPr lang="ja-JP" altLang="ja-JP" dirty="0" smtClean="0">
                <a:latin typeface="ＤＦＰ隷書体"/>
                <a:ea typeface="ＤＦＰ隷書体"/>
                <a:cs typeface="ＤＦＰ隷書体"/>
              </a:rPr>
              <a:t>国語</a:t>
            </a:r>
            <a:r>
              <a:rPr lang="ja-JP" altLang="en-US" dirty="0" smtClean="0">
                <a:latin typeface="ＤＦＰ隷書体"/>
                <a:ea typeface="ＤＦＰ隷書体"/>
                <a:cs typeface="ＤＦＰ隷書体"/>
              </a:rPr>
              <a:t>は</a:t>
            </a:r>
            <a:r>
              <a:rPr lang="ja-JP" altLang="ja-JP" dirty="0" smtClean="0">
                <a:latin typeface="ＤＦＰ隷書体"/>
                <a:ea typeface="ＤＦＰ隷書体"/>
                <a:cs typeface="ＤＦＰ隷書体"/>
              </a:rPr>
              <a:t>情報</a:t>
            </a:r>
            <a:r>
              <a:rPr lang="ja-JP" altLang="ja-JP" dirty="0">
                <a:latin typeface="ＤＦＰ隷書体"/>
                <a:ea typeface="ＤＦＰ隷書体"/>
                <a:cs typeface="ＤＦＰ隷書体"/>
              </a:rPr>
              <a:t>や</a:t>
            </a:r>
            <a:r>
              <a:rPr lang="ja-JP" altLang="ja-JP" dirty="0" smtClean="0">
                <a:latin typeface="ＤＦＰ隷書体"/>
                <a:ea typeface="ＤＦＰ隷書体"/>
                <a:cs typeface="ＤＦＰ隷書体"/>
              </a:rPr>
              <a:t>信号</a:t>
            </a:r>
            <a:r>
              <a:rPr lang="ja-JP" altLang="en-US" dirty="0" smtClean="0">
                <a:latin typeface="ＤＦＰ隷書体"/>
                <a:ea typeface="ＤＦＰ隷書体"/>
                <a:cs typeface="ＤＦＰ隷書体"/>
              </a:rPr>
              <a:t>を意味する言葉である</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気功現象の中に取り入れて、</a:t>
            </a:r>
            <a:r>
              <a:rPr lang="ja-JP" altLang="ja-JP" dirty="0" smtClean="0">
                <a:latin typeface="ＤＦＰ隷書体"/>
                <a:ea typeface="ＤＦＰ隷書体"/>
                <a:cs typeface="ＤＦＰ隷書体"/>
              </a:rPr>
              <a:t>「信</a:t>
            </a:r>
            <a:r>
              <a:rPr lang="ja-JP" altLang="ja-JP" dirty="0">
                <a:latin typeface="ＤＦＰ隷書体"/>
                <a:ea typeface="ＤＦＰ隷書体"/>
                <a:cs typeface="ＤＦＰ隷書体"/>
              </a:rPr>
              <a:t>息物」と</a:t>
            </a:r>
            <a:r>
              <a:rPr lang="ja-JP" altLang="ja-JP" dirty="0" smtClean="0">
                <a:latin typeface="ＤＦＰ隷書体"/>
                <a:ea typeface="ＤＦＰ隷書体"/>
                <a:cs typeface="ＤＦＰ隷書体"/>
              </a:rPr>
              <a:t>表現</a:t>
            </a:r>
            <a:r>
              <a:rPr lang="ja-JP" altLang="en-US" dirty="0" smtClean="0">
                <a:latin typeface="ＤＦＰ隷書体"/>
                <a:ea typeface="ＤＦＰ隷書体"/>
                <a:cs typeface="ＤＦＰ隷書体"/>
              </a:rPr>
              <a:t>する</a:t>
            </a:r>
            <a:r>
              <a:rPr lang="ja-JP" altLang="en-US" dirty="0">
                <a:latin typeface="ＤＦＰ隷書体"/>
                <a:ea typeface="ＤＦＰ隷書体"/>
                <a:cs typeface="ＤＦＰ隷書体"/>
              </a:rPr>
              <a:t>場合は</a:t>
            </a: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気功</a:t>
            </a:r>
            <a:r>
              <a:rPr lang="ja-JP" altLang="ja-JP" dirty="0">
                <a:latin typeface="ＤＦＰ隷書体"/>
                <a:ea typeface="ＤＦＰ隷書体"/>
                <a:cs typeface="ＤＦＰ隷書体"/>
              </a:rPr>
              <a:t>能力の</a:t>
            </a:r>
            <a:r>
              <a:rPr lang="ja-JP" altLang="ja-JP" dirty="0" smtClean="0">
                <a:latin typeface="ＤＦＰ隷書体"/>
                <a:ea typeface="ＤＦＰ隷書体"/>
                <a:cs typeface="ＤＦＰ隷書体"/>
              </a:rPr>
              <a:t>高</a:t>
            </a:r>
            <a:r>
              <a:rPr lang="ja-JP" altLang="en-US" dirty="0" smtClean="0">
                <a:latin typeface="ＤＦＰ隷書体"/>
                <a:ea typeface="ＤＦＰ隷書体"/>
                <a:cs typeface="ＤＦＰ隷書体"/>
              </a:rPr>
              <a:t>い人の「加持」を受け</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高い気のエネルギーが入れ込まれたとされる</a:t>
            </a:r>
            <a:r>
              <a:rPr lang="ja-JP" altLang="en-US" dirty="0" smtClean="0">
                <a:latin typeface="ＤＦＰ隷書体"/>
                <a:ea typeface="ＤＦＰ隷書体"/>
                <a:cs typeface="ＤＦＰ隷書体"/>
              </a:rPr>
              <a:t>物</a:t>
            </a:r>
            <a:r>
              <a:rPr lang="ja-JP" altLang="ja-JP" dirty="0" smtClean="0">
                <a:latin typeface="ＤＦＰ隷書体"/>
                <a:ea typeface="ＤＦＰ隷書体"/>
                <a:cs typeface="ＤＦＰ隷書体"/>
              </a:rPr>
              <a:t>を指</a:t>
            </a:r>
            <a:r>
              <a:rPr lang="ja-JP" altLang="en-US" dirty="0" smtClean="0">
                <a:latin typeface="ＤＦＰ隷書体"/>
                <a:ea typeface="ＤＦＰ隷書体"/>
                <a:cs typeface="ＤＦＰ隷書体"/>
              </a:rPr>
              <a:t>すことようになっている。気功愛好者の間には、その</a:t>
            </a:r>
            <a:r>
              <a:rPr lang="ja-JP" altLang="ja-JP" dirty="0" smtClean="0">
                <a:latin typeface="ＤＦＰ隷書体"/>
                <a:ea typeface="ＤＦＰ隷書体"/>
                <a:cs typeface="ＤＦＰ隷書体"/>
              </a:rPr>
              <a:t>物を</a:t>
            </a:r>
            <a:r>
              <a:rPr lang="ja-JP" altLang="en-US" dirty="0" smtClean="0">
                <a:latin typeface="ＤＦＰ隷書体"/>
                <a:ea typeface="ＤＦＰ隷書体"/>
                <a:cs typeface="ＤＦＰ隷書体"/>
              </a:rPr>
              <a:t>持つ</a:t>
            </a:r>
            <a:r>
              <a:rPr lang="ja-JP" altLang="en-US" dirty="0">
                <a:latin typeface="ＤＦＰ隷書体"/>
                <a:ea typeface="ＤＦＰ隷書体"/>
                <a:cs typeface="ＤＦＰ隷書体"/>
              </a:rPr>
              <a:t>ことで</a:t>
            </a:r>
            <a:r>
              <a:rPr lang="ja-JP" altLang="en-US" dirty="0" smtClean="0">
                <a:latin typeface="ＤＦＰ隷書体"/>
                <a:ea typeface="ＤＦＰ隷書体"/>
                <a:cs typeface="ＤＦＰ隷書体"/>
              </a:rPr>
              <a:t>、病気が</a:t>
            </a:r>
            <a:r>
              <a:rPr lang="ja-JP" altLang="en-US" dirty="0">
                <a:latin typeface="ＤＦＰ隷書体"/>
                <a:ea typeface="ＤＦＰ隷書体"/>
                <a:cs typeface="ＤＦＰ隷書体"/>
              </a:rPr>
              <a:t>癒されたり</a:t>
            </a: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気功</a:t>
            </a:r>
            <a:r>
              <a:rPr lang="ja-JP" altLang="en-US" dirty="0" smtClean="0">
                <a:latin typeface="ＤＦＰ隷書体"/>
                <a:ea typeface="ＤＦＰ隷書体"/>
                <a:cs typeface="ＤＦＰ隷書体"/>
              </a:rPr>
              <a:t>の</a:t>
            </a:r>
            <a:r>
              <a:rPr lang="ja-JP" altLang="ja-JP" dirty="0" smtClean="0">
                <a:latin typeface="ＤＦＰ隷書体"/>
                <a:ea typeface="ＤＦＰ隷書体"/>
                <a:cs typeface="ＤＦＰ隷書体"/>
              </a:rPr>
              <a:t>能力</a:t>
            </a:r>
            <a:r>
              <a:rPr lang="ja-JP" altLang="ja-JP" dirty="0">
                <a:latin typeface="ＤＦＰ隷書体"/>
                <a:ea typeface="ＤＦＰ隷書体"/>
                <a:cs typeface="ＤＦＰ隷書体"/>
              </a:rPr>
              <a:t>が</a:t>
            </a:r>
            <a:r>
              <a:rPr lang="ja-JP" altLang="ja-JP" dirty="0" smtClean="0">
                <a:latin typeface="ＤＦＰ隷書体"/>
                <a:ea typeface="ＤＦＰ隷書体"/>
                <a:cs typeface="ＤＦＰ隷書体"/>
              </a:rPr>
              <a:t>上長</a:t>
            </a:r>
            <a:r>
              <a:rPr lang="ja-JP" altLang="en-US" dirty="0">
                <a:latin typeface="ＤＦＰ隷書体"/>
                <a:ea typeface="ＤＦＰ隷書体"/>
                <a:cs typeface="ＤＦＰ隷書体"/>
              </a:rPr>
              <a:t>したりする</a:t>
            </a:r>
            <a:r>
              <a:rPr lang="ja-JP" altLang="ja-JP" dirty="0" smtClean="0">
                <a:latin typeface="ＤＦＰ隷書体"/>
                <a:ea typeface="ＤＦＰ隷書体"/>
                <a:cs typeface="ＤＦＰ隷書体"/>
              </a:rPr>
              <a:t>と</a:t>
            </a:r>
            <a:r>
              <a:rPr lang="ja-JP" altLang="en-US" dirty="0" smtClean="0">
                <a:latin typeface="ＤＦＰ隷書体"/>
                <a:ea typeface="ＤＦＰ隷書体"/>
                <a:cs typeface="ＤＦＰ隷書体"/>
              </a:rPr>
              <a:t>いう考えがある。</a:t>
            </a:r>
            <a:endParaRPr lang="ja-JP" altLang="ja-JP" dirty="0">
              <a:latin typeface="ＤＦＰ隷書体"/>
              <a:ea typeface="ＤＦＰ隷書体"/>
              <a:cs typeface="ＤＦＰ隷書体"/>
            </a:endParaRPr>
          </a:p>
          <a:p>
            <a:r>
              <a:rPr lang="ja-JP" altLang="ja-JP" dirty="0">
                <a:latin typeface="ＤＦＰ隷書体"/>
                <a:ea typeface="ＤＦＰ隷書体"/>
                <a:cs typeface="ＤＦＰ隷書体"/>
              </a:rPr>
              <a:t>　</a:t>
            </a:r>
            <a:r>
              <a:rPr lang="ja-JP" altLang="en-US" dirty="0" smtClean="0">
                <a:latin typeface="ＤＦＰ隷書体"/>
                <a:ea typeface="ＤＦＰ隷書体"/>
                <a:cs typeface="ＤＦＰ隷書体"/>
              </a:rPr>
              <a:t>病気治療に用いられる</a:t>
            </a:r>
            <a:r>
              <a:rPr lang="ja-JP" altLang="en-US" dirty="0" smtClean="0">
                <a:latin typeface="ＤＦＰ隷書体"/>
                <a:ea typeface="ＤＦＰ隷書体"/>
                <a:cs typeface="ＤＦＰ隷書体"/>
              </a:rPr>
              <a:t>一般的な「信息物」には、水、果物などの食べ物から身の回りの日常品などが含まれている。</a:t>
            </a:r>
            <a:endParaRPr kumimoji="1" lang="ja-JP" altLang="en-US" dirty="0"/>
          </a:p>
        </p:txBody>
      </p:sp>
    </p:spTree>
    <p:extLst>
      <p:ext uri="{BB962C8B-B14F-4D97-AF65-F5344CB8AC3E}">
        <p14:creationId xmlns:p14="http://schemas.microsoft.com/office/powerpoint/2010/main" val="308979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ＤＦＰ隷書体"/>
                <a:ea typeface="ＤＦＰ隷書体"/>
                <a:cs typeface="ＤＦＰ隷書体"/>
              </a:rPr>
              <a:t>「薬</a:t>
            </a:r>
            <a:r>
              <a:rPr lang="ja-JP" altLang="en-US" dirty="0" smtClean="0">
                <a:latin typeface="ＤＦＰ隷書体"/>
                <a:ea typeface="ＤＦＰ隷書体"/>
                <a:cs typeface="ＤＦＰ隷書体"/>
              </a:rPr>
              <a:t>」</a:t>
            </a:r>
            <a:r>
              <a:rPr lang="ja-JP" altLang="en-US" dirty="0">
                <a:latin typeface="ＤＦＰ隷書体"/>
                <a:ea typeface="ＤＦＰ隷書体"/>
                <a:cs typeface="ＤＦＰ隷書体"/>
              </a:rPr>
              <a:t>：</a:t>
            </a:r>
            <a:r>
              <a:rPr lang="ja-JP" altLang="en-US" dirty="0" smtClean="0">
                <a:latin typeface="ＤＦＰ隷書体"/>
                <a:ea typeface="ＤＦＰ隷書体"/>
                <a:cs typeface="ＤＦＰ隷書体"/>
              </a:rPr>
              <a:t>呪薬としてのサイグ</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en-US" dirty="0" smtClean="0">
                <a:latin typeface="ＤＦＰ隷書体"/>
                <a:ea typeface="ＤＦＰ隷書体"/>
                <a:cs typeface="ＤＦＰ隷書体"/>
              </a:rPr>
              <a:t>シャーマンが</a:t>
            </a:r>
            <a:r>
              <a:rPr lang="ja-JP" altLang="en-US" dirty="0" smtClean="0">
                <a:latin typeface="ＤＦＰ隷書体"/>
                <a:ea typeface="ＤＦＰ隷書体"/>
                <a:cs typeface="ＤＦＰ隷書体"/>
              </a:rPr>
              <a:t>治療</a:t>
            </a:r>
            <a:r>
              <a:rPr lang="ja-JP" altLang="en-US" dirty="0" smtClean="0">
                <a:latin typeface="ＤＦＰ隷書体"/>
                <a:ea typeface="ＤＦＰ隷書体"/>
                <a:cs typeface="ＤＦＰ隷書体"/>
              </a:rPr>
              <a:t>実践の一環に用いる物質</a:t>
            </a:r>
            <a:r>
              <a:rPr lang="ja-JP" altLang="en-US" dirty="0">
                <a:latin typeface="ＤＦＰ隷書体"/>
                <a:ea typeface="ＤＦＰ隷書体"/>
                <a:cs typeface="ＤＦＰ隷書体"/>
              </a:rPr>
              <a:t>は</a:t>
            </a:r>
            <a:r>
              <a:rPr lang="ja-JP" altLang="en-US" dirty="0">
                <a:latin typeface="ＤＦＰ隷書体"/>
                <a:ea typeface="ＤＦＰ隷書体"/>
                <a:cs typeface="ＤＦＰ隷書体"/>
              </a:rPr>
              <a:t>、医学一般における薬と区別される。</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治療という文脈</a:t>
            </a:r>
            <a:r>
              <a:rPr lang="ja-JP" altLang="en-US" dirty="0" smtClean="0">
                <a:latin typeface="ＤＦＰ隷書体"/>
                <a:ea typeface="ＤＦＰ隷書体"/>
                <a:cs typeface="ＤＦＰ隷書体"/>
              </a:rPr>
              <a:t>の中では、括弧付けて「薬」と</a:t>
            </a:r>
            <a:r>
              <a:rPr lang="ja-JP" altLang="en-US" dirty="0" smtClean="0">
                <a:latin typeface="ＤＦＰ隷書体"/>
                <a:ea typeface="ＤＦＰ隷書体"/>
                <a:cs typeface="ＤＦＰ隷書体"/>
              </a:rPr>
              <a:t>表現しよう</a:t>
            </a:r>
            <a:r>
              <a:rPr lang="ja-JP" altLang="en-US" dirty="0" smtClean="0">
                <a:latin typeface="ＤＦＰ隷書体"/>
                <a:ea typeface="ＤＦＰ隷書体"/>
                <a:cs typeface="ＤＦＰ隷書体"/>
              </a:rPr>
              <a:t>（作業用語として）</a:t>
            </a:r>
            <a:r>
              <a:rPr lang="ja-JP" altLang="en-US"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モンゴル・シャーマン</a:t>
            </a:r>
            <a:r>
              <a:rPr lang="ja-JP" altLang="en-US" dirty="0">
                <a:latin typeface="ＤＦＰ隷書体"/>
                <a:ea typeface="ＤＦＰ隷書体"/>
                <a:cs typeface="ＤＦＰ隷書体"/>
              </a:rPr>
              <a:t>の「薬」・サイグも一種の呪薬として捉えることができる</a:t>
            </a:r>
            <a:r>
              <a:rPr lang="ja-JP" altLang="en-US"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pPr marL="0" indent="0">
              <a:buNone/>
            </a:pPr>
            <a:r>
              <a:rPr lang="ja-JP" altLang="en-US" dirty="0" smtClean="0">
                <a:latin typeface="ＤＦＰ隷書体"/>
                <a:ea typeface="ＤＦＰ隷書体"/>
                <a:cs typeface="ＤＦＰ隷書体"/>
              </a:rPr>
              <a:t>（サイグという言葉は「陀羅尼を食べる」というチベット語に由来するという説）</a:t>
            </a:r>
            <a:endParaRPr lang="en-US" altLang="ja-JP" dirty="0">
              <a:latin typeface="ＤＦＰ隷書体"/>
              <a:ea typeface="ＤＦＰ隷書体"/>
              <a:cs typeface="ＤＦＰ隷書体"/>
            </a:endParaRPr>
          </a:p>
          <a:p>
            <a:endParaRPr lang="en-US" altLang="ja-JP" dirty="0">
              <a:latin typeface="ＤＦＰ隷書体"/>
              <a:ea typeface="ＤＦＰ隷書体"/>
              <a:cs typeface="ＤＦＰ隷書体"/>
            </a:endParaRPr>
          </a:p>
          <a:p>
            <a:r>
              <a:rPr lang="ja-JP" altLang="en-US" dirty="0">
                <a:latin typeface="ＤＦＰ隷書体"/>
                <a:ea typeface="ＤＦＰ隷書体"/>
                <a:cs typeface="ＤＦＰ隷書体"/>
              </a:rPr>
              <a:t>一般的に、呪薬と</a:t>
            </a:r>
            <a:r>
              <a:rPr lang="ja-JP" altLang="en-US" dirty="0" smtClean="0">
                <a:latin typeface="ＤＦＰ隷書体"/>
                <a:ea typeface="ＤＦＰ隷書体"/>
                <a:cs typeface="ＤＦＰ隷書体"/>
              </a:rPr>
              <a:t>は呪力（神秘的な力）をもち</a:t>
            </a:r>
            <a:r>
              <a:rPr lang="ja-JP" altLang="en-US" dirty="0">
                <a:latin typeface="ＤＦＰ隷書体"/>
                <a:ea typeface="ＤＦＰ隷書体"/>
                <a:cs typeface="ＤＦＰ隷書体"/>
              </a:rPr>
              <a:t>、</a:t>
            </a:r>
            <a:r>
              <a:rPr lang="ja-JP" altLang="en-US" dirty="0" smtClean="0">
                <a:latin typeface="ＤＦＰ隷書体"/>
                <a:ea typeface="ＤＦＰ隷書体"/>
                <a:cs typeface="ＤＦＰ隷書体"/>
              </a:rPr>
              <a:t>病気や怪我などを治す</a:t>
            </a:r>
            <a:r>
              <a:rPr lang="ja-JP" altLang="en-US" dirty="0">
                <a:latin typeface="ＤＦＰ隷書体"/>
                <a:ea typeface="ＤＦＰ隷書体"/>
                <a:cs typeface="ＤＦＰ隷書体"/>
              </a:rPr>
              <a:t>と考えられている</a:t>
            </a:r>
            <a:r>
              <a:rPr lang="ja-JP" altLang="en-US" dirty="0" smtClean="0">
                <a:latin typeface="ＤＦＰ隷書体"/>
                <a:ea typeface="ＤＦＰ隷書体"/>
                <a:cs typeface="ＤＦＰ隷書体"/>
              </a:rPr>
              <a:t>物質と</a:t>
            </a:r>
            <a:r>
              <a:rPr lang="ja-JP" altLang="en-US" dirty="0">
                <a:latin typeface="ＤＦＰ隷書体"/>
                <a:ea typeface="ＤＦＰ隷書体"/>
                <a:cs typeface="ＤＦＰ隷書体"/>
              </a:rPr>
              <a:t>して解釈されて</a:t>
            </a:r>
            <a:r>
              <a:rPr lang="ja-JP" altLang="en-US" dirty="0" smtClean="0">
                <a:latin typeface="ＤＦＰ隷書体"/>
                <a:ea typeface="ＤＦＰ隷書体"/>
                <a:cs typeface="ＤＦＰ隷書体"/>
              </a:rPr>
              <a:t>いる</a:t>
            </a:r>
            <a:r>
              <a:rPr lang="ja-JP" altLang="en-US" dirty="0">
                <a:latin typeface="ＤＦＰ隷書体"/>
                <a:ea typeface="ＤＦＰ隷書体"/>
                <a:cs typeface="ＤＦＰ隷書体"/>
              </a:rPr>
              <a:t>。</a:t>
            </a:r>
          </a:p>
          <a:p>
            <a:pPr marL="0" indent="0">
              <a:buNone/>
            </a:pPr>
            <a:endParaRPr lang="en-US"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「薬」に含まれる物質以外の要素をどう捉えるか　</a:t>
            </a:r>
            <a:r>
              <a:rPr lang="ja-JP" altLang="en-US"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pPr marL="0" indent="0">
              <a:buNone/>
            </a:pPr>
            <a:endParaRPr lang="en-US" altLang="ja-JP" dirty="0" smtClean="0">
              <a:latin typeface="ＤＦＰ隷書体"/>
              <a:ea typeface="ＤＦＰ隷書体"/>
              <a:cs typeface="ＤＦＰ隷書体"/>
            </a:endParaRPr>
          </a:p>
          <a:p>
            <a:endParaRPr kumimoji="1" lang="ja-JP" altLang="en-US" dirty="0">
              <a:latin typeface="ＤＦＰ隷書体"/>
              <a:ea typeface="ＤＦＰ隷書体"/>
              <a:cs typeface="ＤＦＰ隷書体"/>
            </a:endParaRPr>
          </a:p>
        </p:txBody>
      </p:sp>
    </p:spTree>
    <p:extLst>
      <p:ext uri="{BB962C8B-B14F-4D97-AF65-F5344CB8AC3E}">
        <p14:creationId xmlns:p14="http://schemas.microsoft.com/office/powerpoint/2010/main" val="3422892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ＤＦＰ隷書体"/>
                <a:ea typeface="ＤＦＰ隷書体"/>
                <a:cs typeface="ＤＦＰ隷書体"/>
              </a:rPr>
              <a:t>「</a:t>
            </a:r>
            <a:r>
              <a:rPr lang="ja-JP" altLang="en-US" dirty="0" smtClean="0">
                <a:latin typeface="ＤＦＰ隷書体"/>
                <a:ea typeface="ＤＦＰ隷書体"/>
                <a:cs typeface="ＤＦＰ隷書体"/>
              </a:rPr>
              <a:t>エム（薬）になれ</a:t>
            </a:r>
            <a:r>
              <a:rPr lang="ja-JP" altLang="en-US" dirty="0" smtClean="0">
                <a:latin typeface="ＤＦＰ隷書体"/>
                <a:ea typeface="ＤＦＰ隷書体"/>
                <a:cs typeface="ＤＦＰ隷書体"/>
              </a:rPr>
              <a:t>、</a:t>
            </a:r>
            <a:r>
              <a:rPr lang="ja-JP" altLang="en-US" dirty="0" smtClean="0">
                <a:latin typeface="ＤＦＰ隷書体"/>
                <a:ea typeface="ＤＦＰ隷書体"/>
                <a:cs typeface="ＤＦＰ隷書体"/>
              </a:rPr>
              <a:t>ドム（呪）に</a:t>
            </a:r>
            <a:r>
              <a:rPr lang="ja-JP" altLang="en-US" dirty="0" smtClean="0">
                <a:latin typeface="ＤＦＰ隷書体"/>
                <a:ea typeface="ＤＦＰ隷書体"/>
                <a:cs typeface="ＤＦＰ隷書体"/>
              </a:rPr>
              <a:t>なれ」</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kumimoji="1" lang="ja-JP" altLang="en-US" dirty="0" smtClean="0">
                <a:latin typeface="ＤＦＰ隷書体"/>
                <a:ea typeface="ＤＦＰ隷書体"/>
                <a:cs typeface="ＤＦＰ隷書体"/>
              </a:rPr>
              <a:t>モンゴル人の慣習的思考における薬と呪の関係</a:t>
            </a:r>
            <a:endParaRPr kumimoji="1" lang="en-US" altLang="ja-JP" dirty="0" smtClean="0">
              <a:latin typeface="ＤＦＰ隷書体"/>
              <a:ea typeface="ＤＦＰ隷書体"/>
              <a:cs typeface="ＤＦＰ隷書体"/>
            </a:endParaRPr>
          </a:p>
          <a:p>
            <a:endParaRPr kumimoji="1"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病気や怪我した際に、患部を撫でながら：「薬になれ、呪になれ、跡なく（今すぐ）よく</a:t>
            </a:r>
            <a:r>
              <a:rPr lang="ja-JP" altLang="en-US" dirty="0">
                <a:latin typeface="ＤＦＰ隷書体"/>
                <a:ea typeface="ＤＦＰ隷書体"/>
                <a:cs typeface="ＤＦＰ隷書体"/>
              </a:rPr>
              <a:t>な</a:t>
            </a:r>
            <a:r>
              <a:rPr lang="ja-JP" altLang="en-US" dirty="0" smtClean="0">
                <a:latin typeface="ＤＦＰ隷書体"/>
                <a:ea typeface="ＤＦＰ隷書体"/>
                <a:cs typeface="ＤＦＰ隷書体"/>
              </a:rPr>
              <a:t>れ」</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モンゴル語</a:t>
            </a:r>
            <a:r>
              <a:rPr lang="ja-JP" altLang="en-US" dirty="0">
                <a:latin typeface="ＤＦＰ隷書体"/>
                <a:ea typeface="ＤＦＰ隷書体"/>
                <a:cs typeface="ＤＦＰ隷書体"/>
              </a:rPr>
              <a:t>のエムはアミ＝生命という</a:t>
            </a:r>
            <a:r>
              <a:rPr lang="ja-JP" altLang="en-US" dirty="0" smtClean="0">
                <a:latin typeface="ＤＦＰ隷書体"/>
                <a:ea typeface="ＤＦＰ隷書体"/>
                <a:cs typeface="ＤＦＰ隷書体"/>
              </a:rPr>
              <a:t>言葉の変形という</a:t>
            </a:r>
            <a:r>
              <a:rPr lang="ja-JP" altLang="en-US" dirty="0">
                <a:latin typeface="ＤＦＰ隷書体"/>
                <a:ea typeface="ＤＦＰ隷書体"/>
                <a:cs typeface="ＤＦＰ隷書体"/>
              </a:rPr>
              <a:t>説</a:t>
            </a:r>
            <a:r>
              <a:rPr lang="ja-JP" altLang="en-US" dirty="0" smtClean="0">
                <a:latin typeface="ＤＦＰ隷書体"/>
                <a:ea typeface="ＤＦＰ隷書体"/>
                <a:cs typeface="ＤＦＰ隷書体"/>
              </a:rPr>
              <a:t>。薬を飲むこと＝生命を飲むこと。</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詰まる</a:t>
            </a:r>
            <a:r>
              <a:rPr lang="ja-JP" altLang="en-US" dirty="0">
                <a:latin typeface="ＤＦＰ隷書体"/>
                <a:ea typeface="ＤＦＰ隷書体"/>
                <a:cs typeface="ＤＦＰ隷書体"/>
              </a:rPr>
              <a:t>ところ、</a:t>
            </a:r>
            <a:r>
              <a:rPr lang="ja-JP" altLang="en-US" dirty="0" smtClean="0">
                <a:latin typeface="ＤＦＰ隷書体"/>
                <a:ea typeface="ＤＦＰ隷書体"/>
                <a:cs typeface="ＤＦＰ隷書体"/>
              </a:rPr>
              <a:t>モンゴル・シャーマニズムにおける儀礼的実践は、生命感覚をもとに行われる「生命儀礼」であると考えられる。</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endParaRPr lang="en-US" altLang="ja-JP" dirty="0">
              <a:latin typeface="ＤＦＰ隷書体"/>
              <a:ea typeface="ＤＦＰ隷書体"/>
              <a:cs typeface="ＤＦＰ隷書体"/>
            </a:endParaRPr>
          </a:p>
          <a:p>
            <a:endParaRPr kumimoji="1" lang="en-US" altLang="ja-JP" dirty="0" smtClean="0">
              <a:latin typeface="ＤＦＰ隷書体"/>
              <a:ea typeface="ＤＦＰ隷書体"/>
              <a:cs typeface="ＤＦＰ隷書体"/>
            </a:endParaRPr>
          </a:p>
          <a:p>
            <a:endParaRPr kumimoji="1" lang="en-US" altLang="ja-JP" dirty="0" smtClean="0">
              <a:latin typeface="ＤＦＰ隷書体"/>
              <a:ea typeface="ＤＦＰ隷書体"/>
              <a:cs typeface="ＤＦＰ隷書体"/>
            </a:endParaRPr>
          </a:p>
          <a:p>
            <a:endParaRPr kumimoji="1" lang="en-US" altLang="ja-JP" dirty="0" smtClean="0">
              <a:latin typeface="ＤＦＰ隷書体"/>
              <a:ea typeface="ＤＦＰ隷書体"/>
              <a:cs typeface="ＤＦＰ隷書体"/>
            </a:endParaRPr>
          </a:p>
          <a:p>
            <a:pPr marL="0" indent="0">
              <a:buNone/>
            </a:pPr>
            <a:endParaRPr kumimoji="1"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endParaRPr kumimoji="1" lang="en-US" altLang="ja-JP" dirty="0" smtClean="0">
              <a:latin typeface="ＤＦＰ隷書体"/>
              <a:ea typeface="ＤＦＰ隷書体"/>
              <a:cs typeface="ＤＦＰ隷書体"/>
            </a:endParaRPr>
          </a:p>
        </p:txBody>
      </p:sp>
    </p:spTree>
    <p:extLst>
      <p:ext uri="{BB962C8B-B14F-4D97-AF65-F5344CB8AC3E}">
        <p14:creationId xmlns:p14="http://schemas.microsoft.com/office/powerpoint/2010/main" val="209053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ＤＦＰ隷書体"/>
                <a:ea typeface="ＤＦＰ隷書体"/>
                <a:cs typeface="ＤＦＰ隷書体"/>
              </a:rPr>
              <a:t>「薬」の分類</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ja-JP" dirty="0" smtClean="0">
                <a:latin typeface="ＤＦＰ隷書体"/>
                <a:ea typeface="ＤＦＰ隷書体"/>
                <a:cs typeface="ＤＦＰ隷書体"/>
              </a:rPr>
              <a:t>サイグ</a:t>
            </a:r>
            <a:r>
              <a:rPr lang="ja-JP" altLang="ja-JP" dirty="0" smtClean="0">
                <a:latin typeface="ＤＦＰ隷書体"/>
                <a:ea typeface="ＤＦＰ隷書体"/>
                <a:cs typeface="ＤＦＰ隷書体"/>
              </a:rPr>
              <a:t>の</a:t>
            </a:r>
            <a:r>
              <a:rPr lang="ja-JP" altLang="en-US" dirty="0">
                <a:latin typeface="ＤＦＰ隷書体"/>
                <a:ea typeface="ＤＦＰ隷書体"/>
                <a:cs typeface="ＤＦＰ隷書体"/>
              </a:rPr>
              <a:t>内容</a:t>
            </a:r>
            <a:r>
              <a:rPr lang="ja-JP" altLang="ja-JP" dirty="0" smtClean="0">
                <a:latin typeface="ＤＦＰ隷書体"/>
                <a:ea typeface="ＤＦＰ隷書体"/>
                <a:cs typeface="ＤＦＰ隷書体"/>
              </a:rPr>
              <a:t>は</a:t>
            </a:r>
            <a:r>
              <a:rPr lang="ja-JP" altLang="ja-JP" dirty="0" smtClean="0">
                <a:latin typeface="ＤＦＰ隷書体"/>
                <a:ea typeface="ＤＦＰ隷書体"/>
                <a:cs typeface="ＤＦＰ隷書体"/>
              </a:rPr>
              <a:t>類似するが</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治療者としての</a:t>
            </a:r>
            <a:r>
              <a:rPr lang="ja-JP" altLang="ja-JP" dirty="0" smtClean="0">
                <a:latin typeface="ＤＦＰ隷書体"/>
                <a:ea typeface="ＤＦＰ隷書体"/>
                <a:cs typeface="ＤＦＰ隷書体"/>
              </a:rPr>
              <a:t>ブォ</a:t>
            </a:r>
            <a:r>
              <a:rPr lang="ja-JP" altLang="ja-JP" dirty="0" smtClean="0">
                <a:latin typeface="ＤＦＰ隷書体"/>
                <a:ea typeface="ＤＦＰ隷書体"/>
                <a:cs typeface="ＤＦＰ隷書体"/>
              </a:rPr>
              <a:t>や目的によっては多少異なる。</a:t>
            </a:r>
            <a:endParaRPr lang="en-US" altLang="ja-JP" dirty="0" smtClean="0">
              <a:latin typeface="ＤＦＰ隷書体"/>
              <a:ea typeface="ＤＦＰ隷書体"/>
              <a:cs typeface="ＤＦＰ隷書体"/>
            </a:endParaRPr>
          </a:p>
          <a:p>
            <a:pPr marL="0" indent="0">
              <a:buNone/>
            </a:pPr>
            <a:endParaRPr lang="en-US" altLang="ja-JP" dirty="0">
              <a:latin typeface="ＤＦＰ隷書体"/>
              <a:ea typeface="ＤＦＰ隷書体"/>
              <a:cs typeface="ＤＦＰ隷書体"/>
            </a:endParaRPr>
          </a:p>
          <a:p>
            <a:r>
              <a:rPr lang="ja-JP" altLang="en-US" dirty="0">
                <a:latin typeface="ＤＦＰ隷書体"/>
                <a:ea typeface="ＤＦＰ隷書体"/>
                <a:cs typeface="ＤＦＰ隷書体"/>
              </a:rPr>
              <a:t>主</a:t>
            </a:r>
            <a:r>
              <a:rPr lang="ja-JP" altLang="en-US" dirty="0" smtClean="0">
                <a:latin typeface="ＤＦＰ隷書体"/>
                <a:ea typeface="ＤＦＰ隷書体"/>
                <a:cs typeface="ＤＦＰ隷書体"/>
              </a:rPr>
              <a:t>な目的</a:t>
            </a: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a:t>
            </a:r>
            <a:r>
              <a:rPr lang="ja-JP" altLang="ja-JP" dirty="0">
                <a:latin typeface="ＤＦＰ隷書体"/>
                <a:ea typeface="ＤＦＰ隷書体"/>
                <a:cs typeface="ＤＦＰ隷書体"/>
              </a:rPr>
              <a:t>悪霊払いのサイグ」、「病気治しのサイグ</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a:t>
            </a:r>
            <a:r>
              <a:rPr lang="ja-JP" altLang="ja-JP" dirty="0">
                <a:latin typeface="ＤＦＰ隷書体"/>
                <a:ea typeface="ＤＦＰ隷書体"/>
                <a:cs typeface="ＤＦＰ隷書体"/>
              </a:rPr>
              <a:t>生命力を活性化させるサイグ</a:t>
            </a:r>
            <a:r>
              <a:rPr lang="ja-JP" altLang="ja-JP" dirty="0" smtClean="0">
                <a:latin typeface="ＤＦＰ隷書体"/>
                <a:ea typeface="ＤＦＰ隷書体"/>
                <a:cs typeface="ＤＦＰ隷書体"/>
              </a:rPr>
              <a:t>」。</a:t>
            </a:r>
            <a:endParaRPr lang="en-US"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使用形態：飲む</a:t>
            </a:r>
            <a:r>
              <a:rPr lang="ja-JP" altLang="en-US" dirty="0">
                <a:latin typeface="ＤＦＰ隷書体"/>
                <a:ea typeface="ＤＦＰ隷書体"/>
                <a:cs typeface="ＤＦＰ隷書体"/>
              </a:rPr>
              <a:t>サイグ、塗るサイグ、つけるサイグ、食べるサイグなど </a:t>
            </a:r>
            <a:r>
              <a:rPr lang="ja-JP" altLang="en-US"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endParaRPr lang="ja-JP"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典型的な</a:t>
            </a:r>
            <a:r>
              <a:rPr lang="ja-JP" altLang="ja-JP" dirty="0" smtClean="0">
                <a:latin typeface="ＤＦＰ隷書体"/>
                <a:ea typeface="ＤＦＰ隷書体"/>
                <a:cs typeface="ＤＦＰ隷書体"/>
              </a:rPr>
              <a:t>サイグの</a:t>
            </a:r>
            <a:r>
              <a:rPr lang="ja-JP" altLang="en-US" dirty="0" smtClean="0">
                <a:latin typeface="ＤＦＰ隷書体"/>
                <a:ea typeface="ＤＦＰ隷書体"/>
                <a:cs typeface="ＤＦＰ隷書体"/>
              </a:rPr>
              <a:t>主役としての</a:t>
            </a:r>
            <a:r>
              <a:rPr lang="ja-JP" altLang="ja-JP" dirty="0" smtClean="0">
                <a:latin typeface="ＤＦＰ隷書体"/>
                <a:ea typeface="ＤＦＰ隷書体"/>
                <a:cs typeface="ＤＦＰ隷書体"/>
              </a:rPr>
              <a:t>「</a:t>
            </a:r>
            <a:r>
              <a:rPr lang="ja-JP" altLang="ja-JP" dirty="0" smtClean="0">
                <a:latin typeface="ＤＦＰ隷書体"/>
                <a:ea typeface="ＤＦＰ隷書体"/>
                <a:cs typeface="ＤＦＰ隷書体"/>
              </a:rPr>
              <a:t>主薬</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a:t>
            </a:r>
            <a:r>
              <a:rPr lang="ja-JP" altLang="ja-JP" dirty="0" smtClean="0">
                <a:latin typeface="ＤＦＰ隷書体"/>
                <a:ea typeface="ＤＦＰ隷書体"/>
                <a:cs typeface="ＤＦＰ隷書体"/>
              </a:rPr>
              <a:t>白い</a:t>
            </a:r>
            <a:r>
              <a:rPr lang="ja-JP" altLang="en-US" dirty="0">
                <a:latin typeface="ＤＦＰ隷書体"/>
                <a:ea typeface="ＤＦＰ隷書体"/>
                <a:cs typeface="ＤＦＰ隷書体"/>
              </a:rPr>
              <a:t>棉</a:t>
            </a:r>
            <a:r>
              <a:rPr lang="ja-JP" altLang="ja-JP" dirty="0" smtClean="0">
                <a:latin typeface="ＤＦＰ隷書体"/>
                <a:ea typeface="ＤＦＰ隷書体"/>
                <a:cs typeface="ＤＦＰ隷書体"/>
              </a:rPr>
              <a:t>布</a:t>
            </a:r>
            <a:r>
              <a:rPr lang="ja-JP" altLang="en-US" dirty="0">
                <a:latin typeface="ＤＦＰ隷書体"/>
                <a:ea typeface="ＤＦＰ隷書体"/>
                <a:cs typeface="ＤＦＰ隷書体"/>
              </a:rPr>
              <a:t>（</a:t>
            </a:r>
            <a:r>
              <a:rPr lang="ja-JP" altLang="en-US" dirty="0" smtClean="0">
                <a:latin typeface="ＤＦＰ隷書体"/>
                <a:ea typeface="ＤＦＰ隷書体"/>
                <a:cs typeface="ＤＦＰ隷書体"/>
              </a:rPr>
              <a:t>呪文を</a:t>
            </a:r>
            <a:r>
              <a:rPr lang="ja-JP" altLang="en-US" dirty="0" smtClean="0">
                <a:latin typeface="ＤＦＰ隷書体"/>
                <a:ea typeface="ＤＦＰ隷書体"/>
                <a:cs typeface="ＤＦＰ隷書体"/>
              </a:rPr>
              <a:t>吹き込む</a:t>
            </a:r>
            <a:r>
              <a:rPr lang="ja-JP" altLang="en-US" dirty="0">
                <a:latin typeface="ＤＦＰ隷書体"/>
                <a:ea typeface="ＤＦＰ隷書体"/>
                <a:cs typeface="ＤＦＰ隷書体"/>
              </a:rPr>
              <a:t>か</a:t>
            </a:r>
            <a:r>
              <a:rPr lang="ja-JP" altLang="en-US" dirty="0" smtClean="0">
                <a:latin typeface="ＤＦＰ隷書体"/>
                <a:ea typeface="ＤＦＰ隷書体"/>
                <a:cs typeface="ＤＦＰ隷書体"/>
              </a:rPr>
              <a:t>、陀羅尼を書くか、印鑑を押すか）</a:t>
            </a:r>
            <a:endParaRPr lang="en-US" altLang="ja-JP" dirty="0" smtClean="0">
              <a:latin typeface="ＤＦＰ隷書体"/>
              <a:ea typeface="ＤＦＰ隷書体"/>
              <a:cs typeface="ＤＦＰ隷書体"/>
            </a:endParaRPr>
          </a:p>
          <a:p>
            <a:r>
              <a:rPr lang="ja-JP" altLang="ja-JP" dirty="0" smtClean="0">
                <a:latin typeface="ＤＦＰ隷書体"/>
                <a:ea typeface="ＤＦＰ隷書体"/>
                <a:cs typeface="ＤＦＰ隷書体"/>
              </a:rPr>
              <a:t>脇役と</a:t>
            </a:r>
            <a:r>
              <a:rPr lang="ja-JP" altLang="en-US" dirty="0">
                <a:latin typeface="ＤＦＰ隷書体"/>
                <a:ea typeface="ＤＦＰ隷書体"/>
                <a:cs typeface="ＤＦＰ隷書体"/>
              </a:rPr>
              <a:t>しての</a:t>
            </a:r>
            <a:r>
              <a:rPr lang="ja-JP" altLang="ja-JP" dirty="0" smtClean="0">
                <a:latin typeface="ＤＦＰ隷書体"/>
                <a:ea typeface="ＤＦＰ隷書体"/>
                <a:cs typeface="ＤＦＰ隷書体"/>
              </a:rPr>
              <a:t>「</a:t>
            </a:r>
            <a:r>
              <a:rPr lang="ja-JP" altLang="ja-JP" dirty="0" smtClean="0">
                <a:latin typeface="ＤＦＰ隷書体"/>
                <a:ea typeface="ＤＦＰ隷書体"/>
                <a:cs typeface="ＤＦＰ隷書体"/>
              </a:rPr>
              <a:t>副薬</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：特定の動物の</a:t>
            </a:r>
            <a:r>
              <a:rPr lang="ja-JP" altLang="ja-JP" dirty="0" smtClean="0">
                <a:latin typeface="ＤＦＰ隷書体"/>
                <a:ea typeface="ＤＦＰ隷書体"/>
                <a:cs typeface="ＤＦＰ隷書体"/>
              </a:rPr>
              <a:t>心臓、</a:t>
            </a:r>
            <a:r>
              <a:rPr lang="ja-JP" altLang="en-US" dirty="0" smtClean="0">
                <a:latin typeface="ＤＦＰ隷書体"/>
                <a:ea typeface="ＤＦＰ隷書体"/>
                <a:cs typeface="ＤＦＰ隷書体"/>
              </a:rPr>
              <a:t>特定の植物の幹・葉</a:t>
            </a:r>
            <a:r>
              <a:rPr lang="ja-JP" altLang="en-US" dirty="0">
                <a:latin typeface="ＤＦＰ隷書体"/>
                <a:ea typeface="ＤＦＰ隷書体"/>
                <a:cs typeface="ＤＦＰ隷書体"/>
              </a:rPr>
              <a:t>・</a:t>
            </a:r>
            <a:r>
              <a:rPr lang="ja-JP" altLang="en-US" dirty="0" smtClean="0">
                <a:latin typeface="ＤＦＰ隷書体"/>
                <a:ea typeface="ＤＦＰ隷書体"/>
                <a:cs typeface="ＤＦＰ隷書体"/>
              </a:rPr>
              <a:t>実</a:t>
            </a:r>
            <a:r>
              <a:rPr lang="ja-JP" altLang="en-US" dirty="0">
                <a:latin typeface="ＤＦＰ隷書体"/>
                <a:ea typeface="ＤＦＰ隷書体"/>
                <a:cs typeface="ＤＦＰ隷書体"/>
              </a:rPr>
              <a:t>・</a:t>
            </a:r>
            <a:r>
              <a:rPr lang="ja-JP" altLang="en-US" dirty="0" smtClean="0">
                <a:latin typeface="ＤＦＰ隷書体"/>
                <a:ea typeface="ＤＦＰ隷書体"/>
                <a:cs typeface="ＤＦＰ隷書体"/>
              </a:rPr>
              <a:t>種など。繋役としての「</a:t>
            </a:r>
            <a:r>
              <a:rPr lang="ja-JP" altLang="en-US" dirty="0" smtClean="0">
                <a:latin typeface="ＤＦＰ隷書体"/>
                <a:ea typeface="ＤＦＰ隷書体"/>
                <a:cs typeface="ＤＦＰ隷書体"/>
              </a:rPr>
              <a:t>足なし水」：井戸から汲み上げたままの水で、容器を地面や物体に触れさせてはいけない。</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一般的サイグの</a:t>
            </a:r>
            <a:r>
              <a:rPr lang="ja-JP" altLang="en-US" dirty="0">
                <a:latin typeface="ＤＦＰ隷書体"/>
                <a:ea typeface="ＤＦＰ隷書体"/>
                <a:cs typeface="ＤＦＰ隷書体"/>
              </a:rPr>
              <a:t>材料</a:t>
            </a:r>
            <a:r>
              <a:rPr lang="ja-JP" altLang="en-US" dirty="0" smtClean="0">
                <a:latin typeface="ＤＦＰ隷書体"/>
                <a:ea typeface="ＤＦＰ隷書体"/>
                <a:cs typeface="ＤＦＰ隷書体"/>
              </a:rPr>
              <a:t>：酒、菓子、砂糖など。特殊な材料</a:t>
            </a:r>
            <a:r>
              <a:rPr lang="ja-JP" altLang="en-US" dirty="0">
                <a:latin typeface="ＤＦＰ隷書体"/>
                <a:ea typeface="ＤＦＰ隷書体"/>
                <a:cs typeface="ＤＦＰ隷書体"/>
                <a:sym typeface="Wingdings" panose="05000000000000000000" pitchFamily="2" charset="2"/>
              </a:rPr>
              <a:t>：</a:t>
            </a:r>
            <a:r>
              <a:rPr lang="ja-JP" altLang="en-US" dirty="0" smtClean="0">
                <a:latin typeface="ＤＦＰ隷書体"/>
                <a:ea typeface="ＤＦＰ隷書体"/>
                <a:cs typeface="ＤＦＰ隷書体"/>
              </a:rPr>
              <a:t>深海</a:t>
            </a:r>
            <a:r>
              <a:rPr lang="ja-JP" altLang="en-US" dirty="0">
                <a:latin typeface="ＤＦＰ隷書体"/>
                <a:ea typeface="ＤＦＰ隷書体"/>
                <a:cs typeface="ＤＦＰ隷書体"/>
              </a:rPr>
              <a:t>サメの心臓、古いベルトの皮切れ、靴の裏に付いた土</a:t>
            </a:r>
            <a:r>
              <a:rPr lang="ja-JP" altLang="en-US" dirty="0" smtClean="0">
                <a:latin typeface="ＤＦＰ隷書体"/>
                <a:ea typeface="ＤＦＰ隷書体"/>
                <a:cs typeface="ＤＦＰ隷書体"/>
              </a:rPr>
              <a:t>など</a:t>
            </a:r>
            <a:r>
              <a:rPr lang="ja-JP" altLang="en-US" dirty="0">
                <a:latin typeface="ＤＦＰ隷書体"/>
                <a:ea typeface="ＤＦＰ隷書体"/>
                <a:cs typeface="ＤＦＰ隷書体"/>
              </a:rPr>
              <a:t>。</a:t>
            </a:r>
            <a:endParaRPr kumimoji="1" lang="ja-JP" altLang="en-US" dirty="0"/>
          </a:p>
        </p:txBody>
      </p:sp>
    </p:spTree>
    <p:extLst>
      <p:ext uri="{BB962C8B-B14F-4D97-AF65-F5344CB8AC3E}">
        <p14:creationId xmlns:p14="http://schemas.microsoft.com/office/powerpoint/2010/main" val="277058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ＤＦＰ隷書体"/>
                <a:ea typeface="ＤＦＰ隷書体"/>
                <a:cs typeface="ＤＦＰ隷書体"/>
              </a:rPr>
              <a:t>「薬」の扱い方（例）</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latin typeface="ＤＦＰ隷書体"/>
                <a:ea typeface="ＤＦＰ隷書体"/>
                <a:cs typeface="ＤＦＰ隷書体"/>
              </a:rPr>
              <a:t>シャーマンが二本の指サイズの白い布切れに</a:t>
            </a:r>
            <a:r>
              <a:rPr lang="ja-JP" altLang="ja-JP" dirty="0" smtClean="0">
                <a:latin typeface="ＤＦＰ隷書体"/>
                <a:ea typeface="ＤＦＰ隷書体"/>
                <a:cs typeface="ＤＦＰ隷書体"/>
              </a:rPr>
              <a:t>呪文</a:t>
            </a:r>
            <a:r>
              <a:rPr lang="ja-JP" altLang="ja-JP" dirty="0">
                <a:latin typeface="ＤＦＰ隷書体"/>
                <a:ea typeface="ＤＦＰ隷書体"/>
                <a:cs typeface="ＤＦＰ隷書体"/>
              </a:rPr>
              <a:t>を唱え</a:t>
            </a:r>
            <a:r>
              <a:rPr lang="ja-JP" altLang="ja-JP" dirty="0" smtClean="0">
                <a:latin typeface="ＤＦＰ隷書体"/>
                <a:ea typeface="ＤＦＰ隷書体"/>
                <a:cs typeface="ＤＦＰ隷書体"/>
              </a:rPr>
              <a:t>、</a:t>
            </a:r>
            <a:r>
              <a:rPr lang="ja-JP" altLang="en-US" dirty="0" smtClean="0">
                <a:latin typeface="ＤＦＰ隷書体"/>
                <a:ea typeface="ＤＦＰ隷書体"/>
                <a:cs typeface="ＤＦＰ隷書体"/>
              </a:rPr>
              <a:t>息を吹きかけ、依頼者に渡す</a:t>
            </a:r>
            <a:r>
              <a:rPr lang="ja-JP" altLang="en-US"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r>
              <a:rPr lang="ja-JP" altLang="ja-JP" dirty="0" smtClean="0">
                <a:latin typeface="ＤＦＰ隷書体"/>
                <a:ea typeface="ＤＦＰ隷書体"/>
                <a:cs typeface="ＤＦＰ隷書体"/>
              </a:rPr>
              <a:t>布切れ</a:t>
            </a:r>
            <a:r>
              <a:rPr lang="ja-JP" altLang="en-US" dirty="0" smtClean="0">
                <a:latin typeface="ＤＦＰ隷書体"/>
                <a:ea typeface="ＤＦＰ隷書体"/>
                <a:cs typeface="ＤＦＰ隷書体"/>
              </a:rPr>
              <a:t>の頭を上に、表を外にして</a:t>
            </a:r>
            <a:r>
              <a:rPr lang="ja-JP" altLang="ja-JP" dirty="0" smtClean="0">
                <a:latin typeface="ＤＦＰ隷書体"/>
                <a:ea typeface="ＤＦＰ隷書体"/>
                <a:cs typeface="ＤＦＰ隷書体"/>
              </a:rPr>
              <a:t>燃や</a:t>
            </a:r>
            <a:r>
              <a:rPr lang="ja-JP" altLang="en-US" dirty="0" smtClean="0">
                <a:latin typeface="ＤＦＰ隷書体"/>
                <a:ea typeface="ＤＦＰ隷書体"/>
                <a:cs typeface="ＤＦＰ隷書体"/>
              </a:rPr>
              <a:t>し、</a:t>
            </a:r>
            <a:r>
              <a:rPr lang="ja-JP" altLang="ja-JP" dirty="0" smtClean="0">
                <a:latin typeface="ＤＦＰ隷書体"/>
                <a:ea typeface="ＤＦＰ隷書体"/>
                <a:cs typeface="ＤＦＰ隷書体"/>
              </a:rPr>
              <a:t>その</a:t>
            </a:r>
            <a:r>
              <a:rPr lang="ja-JP" altLang="ja-JP" dirty="0">
                <a:latin typeface="ＤＦＰ隷書体"/>
                <a:ea typeface="ＤＦＰ隷書体"/>
                <a:cs typeface="ＤＦＰ隷書体"/>
              </a:rPr>
              <a:t>灰を</a:t>
            </a:r>
            <a:r>
              <a:rPr lang="ja-JP" altLang="ja-JP" dirty="0" smtClean="0">
                <a:latin typeface="ＤＦＰ隷書体"/>
                <a:ea typeface="ＤＦＰ隷書体"/>
                <a:cs typeface="ＤＦＰ隷書体"/>
              </a:rPr>
              <a:t>割れ目</a:t>
            </a:r>
            <a:r>
              <a:rPr lang="ja-JP" altLang="en-US" dirty="0" smtClean="0">
                <a:latin typeface="ＤＦＰ隷書体"/>
                <a:ea typeface="ＤＦＰ隷書体"/>
                <a:cs typeface="ＤＦＰ隷書体"/>
              </a:rPr>
              <a:t>の</a:t>
            </a:r>
            <a:r>
              <a:rPr lang="ja-JP" altLang="ja-JP" dirty="0" smtClean="0">
                <a:latin typeface="ＤＦＰ隷書体"/>
                <a:ea typeface="ＤＦＰ隷書体"/>
                <a:cs typeface="ＤＦＰ隷書体"/>
              </a:rPr>
              <a:t>ない</a:t>
            </a:r>
            <a:r>
              <a:rPr lang="ja-JP" altLang="ja-JP" dirty="0">
                <a:latin typeface="ＤＦＰ隷書体"/>
                <a:ea typeface="ＤＦＰ隷書体"/>
                <a:cs typeface="ＤＦＰ隷書体"/>
              </a:rPr>
              <a:t>清潔な茶碗の中</a:t>
            </a:r>
            <a:r>
              <a:rPr lang="ja-JP" altLang="ja-JP" dirty="0" smtClean="0">
                <a:latin typeface="ＤＦＰ隷書体"/>
                <a:ea typeface="ＤＦＰ隷書体"/>
                <a:cs typeface="ＤＦＰ隷書体"/>
              </a:rPr>
              <a:t>に受け取</a:t>
            </a:r>
            <a:r>
              <a:rPr lang="ja-JP" altLang="en-US" dirty="0">
                <a:latin typeface="ＤＦＰ隷書体"/>
                <a:ea typeface="ＤＦＰ隷書体"/>
                <a:cs typeface="ＤＦＰ隷書体"/>
              </a:rPr>
              <a:t>り</a:t>
            </a:r>
            <a:r>
              <a:rPr lang="ja-JP" altLang="en-US"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足なし水で呑み込む。</a:t>
            </a:r>
            <a:r>
              <a:rPr lang="ja-JP" altLang="en-US" dirty="0" smtClean="0">
                <a:latin typeface="ＤＦＰ隷書体"/>
                <a:ea typeface="ＤＦＰ隷書体"/>
                <a:cs typeface="ＤＦＰ隷書体"/>
              </a:rPr>
              <a:t>「副薬」がある場合、材料を煎じ、その汁と一緒に灰を飲む。</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飲む際に、黙っていること。</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足なし水を何度も使う場合は、容器を空中に、人の手足の届かないところに掛けておく（「掛け水」とも）。</a:t>
            </a:r>
            <a:endParaRPr lang="en-US" altLang="ja-JP" dirty="0" smtClean="0">
              <a:latin typeface="ＤＦＰ隷書体"/>
              <a:ea typeface="ＤＦＰ隷書体"/>
              <a:cs typeface="ＤＦＰ隷書体"/>
            </a:endParaRPr>
          </a:p>
          <a:p>
            <a:endParaRPr lang="en-US" altLang="ja-JP" dirty="0">
              <a:latin typeface="ＤＦＰ隷書体"/>
              <a:ea typeface="ＤＦＰ隷書体"/>
              <a:cs typeface="ＤＦＰ隷書体"/>
            </a:endParaRPr>
          </a:p>
          <a:p>
            <a:pPr marL="0" indent="0">
              <a:buNone/>
            </a:pPr>
            <a:endParaRPr lang="en-US" altLang="ja-JP" dirty="0" smtClean="0">
              <a:latin typeface="ＤＦＰ隷書体"/>
              <a:ea typeface="ＤＦＰ隷書体"/>
              <a:cs typeface="ＤＦＰ隷書体"/>
            </a:endParaRPr>
          </a:p>
          <a:p>
            <a:pPr marL="0" indent="0">
              <a:buNone/>
            </a:pPr>
            <a:r>
              <a:rPr lang="en-US" altLang="ja-JP" dirty="0">
                <a:latin typeface="ＤＦＰ隷書体"/>
                <a:ea typeface="ＤＦＰ隷書体"/>
                <a:cs typeface="ＤＦＰ隷書体"/>
              </a:rPr>
              <a:t> </a:t>
            </a:r>
            <a:endParaRPr lang="ja-JP" altLang="ja-JP" dirty="0">
              <a:latin typeface="ＤＦＰ隷書体"/>
              <a:ea typeface="ＤＦＰ隷書体"/>
              <a:cs typeface="ＤＦＰ隷書体"/>
            </a:endParaRPr>
          </a:p>
          <a:p>
            <a:endParaRPr kumimoji="1" lang="ja-JP" altLang="en-US" dirty="0"/>
          </a:p>
        </p:txBody>
      </p:sp>
    </p:spTree>
    <p:extLst>
      <p:ext uri="{BB962C8B-B14F-4D97-AF65-F5344CB8AC3E}">
        <p14:creationId xmlns:p14="http://schemas.microsoft.com/office/powerpoint/2010/main" val="140719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「処方」される禁忌と信仰</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シャーマンの治療実践において、サイグはシャーマンが与える「処方」といえる。その「処方」には、物質的な材料のほか、シャーマンの呪文が入っていることは周知である。</a:t>
            </a:r>
            <a:endParaRPr lang="en-US" altLang="ja-JP" dirty="0" smtClean="0"/>
          </a:p>
          <a:p>
            <a:endParaRPr lang="en-US" altLang="ja-JP" dirty="0"/>
          </a:p>
          <a:p>
            <a:r>
              <a:rPr lang="ja-JP" altLang="en-US" dirty="0" smtClean="0"/>
              <a:t>しかし、シャーマンの「処方」には、サイグを使う際に、「水を触れさせてはいけない」、「声や言葉を出してはいけない」、「考えことをしてはいけない」という禁忌が含まれている。</a:t>
            </a:r>
            <a:endParaRPr lang="en-US" altLang="ja-JP" dirty="0" smtClean="0"/>
          </a:p>
          <a:p>
            <a:endParaRPr lang="en-US" altLang="ja-JP" dirty="0"/>
          </a:p>
          <a:p>
            <a:r>
              <a:rPr lang="ja-JP" altLang="en-US" dirty="0"/>
              <a:t>そして</a:t>
            </a:r>
            <a:r>
              <a:rPr lang="ja-JP" altLang="en-US" dirty="0" smtClean="0"/>
              <a:t>、サイグを使用するからには、それの力を信じること、ということが前提となっている。</a:t>
            </a:r>
            <a:endParaRPr lang="en-US" altLang="ja-JP" dirty="0" smtClean="0"/>
          </a:p>
          <a:p>
            <a:endParaRPr lang="en-US" altLang="ja-JP" dirty="0"/>
          </a:p>
          <a:p>
            <a:pPr marL="0" indent="0">
              <a:buNone/>
            </a:pPr>
            <a:r>
              <a:rPr lang="ja-JP" altLang="en-US" dirty="0" smtClean="0"/>
              <a:t>・つまり、シャーマンの「薬」には、「禁忌と信仰」が条件づけられており、その条件を満たしてこそ、「物質＋呪文」としてのサイグが力として変容することが可能となると考えられる。</a:t>
            </a:r>
            <a:endParaRPr lang="en-US" altLang="ja-JP" dirty="0" smtClean="0"/>
          </a:p>
          <a:p>
            <a:endParaRPr lang="en-US" altLang="ja-JP" dirty="0"/>
          </a:p>
          <a:p>
            <a:endParaRPr lang="en-US" altLang="ja-JP" dirty="0" smtClean="0"/>
          </a:p>
        </p:txBody>
      </p:sp>
    </p:spTree>
    <p:extLst>
      <p:ext uri="{BB962C8B-B14F-4D97-AF65-F5344CB8AC3E}">
        <p14:creationId xmlns:p14="http://schemas.microsoft.com/office/powerpoint/2010/main" val="389861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ＤＦＰ隷書体"/>
                <a:ea typeface="ＤＦＰ隷書体"/>
                <a:cs typeface="ＤＦＰ隷書体"/>
              </a:rPr>
              <a:t>「する</a:t>
            </a:r>
            <a:r>
              <a:rPr kumimoji="1" lang="ja-JP" altLang="en-US" dirty="0" smtClean="0">
                <a:latin typeface="ＤＦＰ隷書体"/>
                <a:ea typeface="ＤＦＰ隷書体"/>
                <a:cs typeface="ＤＦＰ隷書体"/>
              </a:rPr>
              <a:t>な、の禁忌」</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pPr marL="0" indent="0">
              <a:buNone/>
            </a:pPr>
            <a:endParaRPr lang="ja-JP"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モンゴル・シャーマニズムの儀礼に多々現れる禁忌。</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ja-JP" dirty="0" smtClean="0">
                <a:latin typeface="ＤＦＰ隷書体"/>
                <a:ea typeface="ＤＦＰ隷書体"/>
                <a:cs typeface="ＤＦＰ隷書体"/>
              </a:rPr>
              <a:t>「</a:t>
            </a:r>
            <a:r>
              <a:rPr lang="ja-JP" altLang="ja-JP" dirty="0">
                <a:latin typeface="ＤＦＰ隷書体"/>
                <a:ea typeface="ＤＦＰ隷書体"/>
                <a:cs typeface="ＤＦＰ隷書体"/>
              </a:rPr>
              <a:t>見るな、</a:t>
            </a:r>
            <a:r>
              <a:rPr lang="ja-JP" altLang="ja-JP" dirty="0" smtClean="0">
                <a:latin typeface="ＤＦＰ隷書体"/>
                <a:ea typeface="ＤＦＰ隷書体"/>
                <a:cs typeface="ＤＦＰ隷書体"/>
              </a:rPr>
              <a:t>の</a:t>
            </a:r>
            <a:r>
              <a:rPr lang="ja-JP" altLang="en-US" dirty="0">
                <a:latin typeface="ＤＦＰ隷書体"/>
                <a:ea typeface="ＤＦＰ隷書体"/>
                <a:cs typeface="ＤＦＰ隷書体"/>
              </a:rPr>
              <a:t>禁忌</a:t>
            </a:r>
            <a:r>
              <a:rPr lang="ja-JP" altLang="ja-JP" dirty="0" smtClean="0">
                <a:latin typeface="ＤＦＰ隷書体"/>
                <a:ea typeface="ＤＦＰ隷書体"/>
                <a:cs typeface="ＤＦＰ隷書体"/>
              </a:rPr>
              <a:t>」は</a:t>
            </a:r>
            <a:r>
              <a:rPr lang="ja-JP" altLang="ja-JP" dirty="0">
                <a:latin typeface="ＤＦＰ隷書体"/>
                <a:ea typeface="ＤＦＰ隷書体"/>
                <a:cs typeface="ＤＦＰ隷書体"/>
              </a:rPr>
              <a:t>、世界</a:t>
            </a:r>
            <a:r>
              <a:rPr lang="ja-JP" altLang="ja-JP" dirty="0" smtClean="0">
                <a:latin typeface="ＤＦＰ隷書体"/>
                <a:ea typeface="ＤＦＰ隷書体"/>
                <a:cs typeface="ＤＦＰ隷書体"/>
              </a:rPr>
              <a:t>各地</a:t>
            </a:r>
            <a:r>
              <a:rPr lang="ja-JP" altLang="en-US" dirty="0" smtClean="0">
                <a:latin typeface="ＤＦＰ隷書体"/>
                <a:ea typeface="ＤＦＰ隷書体"/>
                <a:cs typeface="ＤＦＰ隷書体"/>
              </a:rPr>
              <a:t>の神話や民話</a:t>
            </a:r>
            <a:r>
              <a:rPr lang="ja-JP" altLang="ja-JP" dirty="0" smtClean="0">
                <a:latin typeface="ＤＦＰ隷書体"/>
                <a:ea typeface="ＤＦＰ隷書体"/>
                <a:cs typeface="ＤＦＰ隷書体"/>
              </a:rPr>
              <a:t>に</a:t>
            </a:r>
            <a:r>
              <a:rPr lang="ja-JP" altLang="ja-JP" dirty="0">
                <a:latin typeface="ＤＦＰ隷書体"/>
                <a:ea typeface="ＤＦＰ隷書体"/>
                <a:cs typeface="ＤＦＰ隷書体"/>
              </a:rPr>
              <a:t>見られるモチーフの一つである</a:t>
            </a:r>
            <a:r>
              <a:rPr lang="ja-JP" altLang="ja-JP" dirty="0" smtClean="0">
                <a:latin typeface="ＤＦＰ隷書体"/>
                <a:ea typeface="ＤＦＰ隷書体"/>
                <a:cs typeface="ＤＦＰ隷書体"/>
              </a:rPr>
              <a:t>。</a:t>
            </a:r>
            <a:endParaRPr lang="en-US" altLang="ja-JP" dirty="0" smtClean="0">
              <a:latin typeface="ＤＦＰ隷書体"/>
              <a:ea typeface="ＤＦＰ隷書体"/>
              <a:cs typeface="ＤＦＰ隷書体"/>
            </a:endParaRPr>
          </a:p>
          <a:p>
            <a:r>
              <a:rPr lang="ja-JP" altLang="ja-JP" dirty="0" smtClean="0">
                <a:latin typeface="ＤＦＰ隷書体"/>
                <a:ea typeface="ＤＦＰ隷書体"/>
                <a:cs typeface="ＤＦＰ隷書体"/>
              </a:rPr>
              <a:t>心</a:t>
            </a:r>
            <a:r>
              <a:rPr lang="ja-JP" altLang="ja-JP" dirty="0">
                <a:latin typeface="ＤＦＰ隷書体"/>
                <a:ea typeface="ＤＦＰ隷書体"/>
                <a:cs typeface="ＤＦＰ隷書体"/>
              </a:rPr>
              <a:t>理学的にはこの様に見てはいけないと言われると余計に見たくなってしまう心理的</a:t>
            </a:r>
            <a:r>
              <a:rPr lang="ja-JP" altLang="ja-JP" dirty="0" smtClean="0">
                <a:latin typeface="ＤＦＰ隷書体"/>
                <a:ea typeface="ＤＦＰ隷書体"/>
                <a:cs typeface="ＤＦＰ隷書体"/>
              </a:rPr>
              <a:t>欲求</a:t>
            </a:r>
            <a:r>
              <a:rPr lang="ja-JP" altLang="en-US" dirty="0" smtClean="0">
                <a:latin typeface="ＤＦＰ隷書体"/>
                <a:ea typeface="ＤＦＰ隷書体"/>
                <a:cs typeface="ＤＦＰ隷書体"/>
              </a:rPr>
              <a:t>をカリギュラ効果</a:t>
            </a:r>
            <a:r>
              <a:rPr lang="ja-JP" altLang="ja-JP" dirty="0" smtClean="0">
                <a:latin typeface="ＤＦＰ隷書体"/>
                <a:ea typeface="ＤＦＰ隷書体"/>
                <a:cs typeface="ＤＦＰ隷書体"/>
              </a:rPr>
              <a:t>と呼</a:t>
            </a:r>
            <a:r>
              <a:rPr lang="ja-JP" altLang="en-US" dirty="0" smtClean="0">
                <a:latin typeface="ＤＦＰ隷書体"/>
                <a:ea typeface="ＤＦＰ隷書体"/>
                <a:cs typeface="ＤＦＰ隷書体"/>
              </a:rPr>
              <a:t>ばれている。「</a:t>
            </a:r>
            <a:r>
              <a:rPr lang="ja-JP" altLang="ja-JP" dirty="0" smtClean="0">
                <a:latin typeface="ＤＦＰ隷書体"/>
                <a:ea typeface="ＤＦＰ隷書体"/>
                <a:cs typeface="ＤＦＰ隷書体"/>
              </a:rPr>
              <a:t>禁止</a:t>
            </a:r>
            <a:r>
              <a:rPr lang="ja-JP" altLang="ja-JP" dirty="0">
                <a:latin typeface="ＤＦＰ隷書体"/>
                <a:ea typeface="ＤＦＰ隷書体"/>
                <a:cs typeface="ＤＦＰ隷書体"/>
              </a:rPr>
              <a:t>は人間の好奇心への挑撥で</a:t>
            </a:r>
            <a:r>
              <a:rPr lang="ja-JP" altLang="ja-JP" dirty="0" smtClean="0">
                <a:latin typeface="ＤＦＰ隷書体"/>
                <a:ea typeface="ＤＦＰ隷書体"/>
                <a:cs typeface="ＤＦＰ隷書体"/>
              </a:rPr>
              <a:t>ある</a:t>
            </a:r>
            <a:r>
              <a:rPr lang="ja-JP" altLang="en-US" dirty="0" smtClean="0">
                <a:latin typeface="ＤＦＰ隷書体"/>
                <a:ea typeface="ＤＦＰ隷書体"/>
                <a:cs typeface="ＤＦＰ隷書体"/>
              </a:rPr>
              <a:t>」（河合隼雄）。</a:t>
            </a:r>
            <a:endParaRPr lang="en-US" altLang="ja-JP" dirty="0">
              <a:latin typeface="ＤＦＰ隷書体"/>
              <a:ea typeface="ＤＦＰ隷書体"/>
              <a:cs typeface="ＤＦＰ隷書体"/>
            </a:endParaRPr>
          </a:p>
          <a:p>
            <a:r>
              <a:rPr lang="ja-JP" altLang="en-US" dirty="0" smtClean="0">
                <a:latin typeface="ＤＦＰ隷書体"/>
                <a:ea typeface="ＤＦＰ隷書体"/>
                <a:cs typeface="ＤＦＰ隷書体"/>
              </a:rPr>
              <a:t>サイグを使用する際に、好奇心</a:t>
            </a:r>
            <a:r>
              <a:rPr lang="ja-JP" altLang="en-US" dirty="0">
                <a:latin typeface="ＤＦＰ隷書体"/>
                <a:ea typeface="ＤＦＰ隷書体"/>
                <a:cs typeface="ＤＦＰ隷書体"/>
              </a:rPr>
              <a:t>というよりも</a:t>
            </a:r>
            <a:r>
              <a:rPr lang="ja-JP" altLang="en-US" dirty="0" smtClean="0">
                <a:latin typeface="ＤＦＰ隷書体"/>
                <a:ea typeface="ＤＦＰ隷書体"/>
                <a:cs typeface="ＤＦＰ隷書体"/>
              </a:rPr>
              <a:t>、うっかりして禁忌を破ってしまうことがある（当事者の経験）。</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なぜ「してはいけない」のか、儀礼の際に、シャーマンも語らない、依頼者（治療文脈では病人）も聞かない。文化コードの共有。</a:t>
            </a: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「けがれ」を防ぐためという当地の人の声。しかし、それだけなのか。</a:t>
            </a:r>
            <a:endParaRPr lang="en-US" altLang="ja-JP" dirty="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pPr marL="0" indent="0">
              <a:buNone/>
            </a:pPr>
            <a:endParaRPr lang="en-US" altLang="ja-JP" dirty="0">
              <a:latin typeface="ＤＦＰ隷書体"/>
              <a:ea typeface="ＤＦＰ隷書体"/>
              <a:cs typeface="ＤＦＰ隷書体"/>
            </a:endParaRPr>
          </a:p>
          <a:p>
            <a:pPr marL="0" indent="0">
              <a:buNone/>
            </a:pPr>
            <a:endParaRPr lang="en-US" altLang="ja-JP" dirty="0">
              <a:latin typeface="ＤＦＰ隷書体"/>
              <a:ea typeface="ＤＦＰ隷書体"/>
              <a:cs typeface="ＤＦＰ隷書体"/>
            </a:endParaRPr>
          </a:p>
          <a:p>
            <a:endParaRPr lang="ja-JP" altLang="ja-JP" dirty="0">
              <a:latin typeface="ＤＦＰ隷書体"/>
              <a:ea typeface="ＤＦＰ隷書体"/>
              <a:cs typeface="ＤＦＰ隷書体"/>
            </a:endParaRPr>
          </a:p>
          <a:p>
            <a:endParaRPr kumimoji="1" lang="ja-JP" altLang="en-US" dirty="0"/>
          </a:p>
        </p:txBody>
      </p:sp>
    </p:spTree>
    <p:extLst>
      <p:ext uri="{BB962C8B-B14F-4D97-AF65-F5344CB8AC3E}">
        <p14:creationId xmlns:p14="http://schemas.microsoft.com/office/powerpoint/2010/main" val="1019994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ＤＦＰ隷書体"/>
                <a:ea typeface="ＤＦＰ隷書体"/>
                <a:cs typeface="ＤＦＰ隷書体"/>
              </a:rPr>
              <a:t>類似する禁忌とその解釈例</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en-US" dirty="0" smtClean="0">
                <a:latin typeface="ＤＦＰ隷書体"/>
                <a:ea typeface="ＤＦＰ隷書体"/>
                <a:cs typeface="ＤＦＰ隷書体"/>
              </a:rPr>
              <a:t>イザナミの「見るな、の禁忌」。それを破った</a:t>
            </a:r>
            <a:r>
              <a:rPr lang="ja-JP" altLang="ja-JP" dirty="0" smtClean="0">
                <a:latin typeface="ＤＦＰ隷書体"/>
                <a:ea typeface="ＤＦＰ隷書体"/>
                <a:cs typeface="ＤＦＰ隷書体"/>
              </a:rPr>
              <a:t>イザナギ</a:t>
            </a:r>
            <a:r>
              <a:rPr lang="ja-JP" altLang="en-US" dirty="0" smtClean="0">
                <a:latin typeface="ＤＦＰ隷書体"/>
                <a:ea typeface="ＤＦＰ隷書体"/>
                <a:cs typeface="ＤＦＰ隷書体"/>
              </a:rPr>
              <a:t>は、</a:t>
            </a:r>
            <a:r>
              <a:rPr lang="ja-JP" altLang="ja-JP" dirty="0" smtClean="0">
                <a:latin typeface="ＤＦＰ隷書体"/>
                <a:ea typeface="ＤＦＰ隷書体"/>
                <a:cs typeface="ＤＦＰ隷書体"/>
              </a:rPr>
              <a:t>この</a:t>
            </a:r>
            <a:r>
              <a:rPr lang="ja-JP" altLang="ja-JP" dirty="0">
                <a:latin typeface="ＤＦＰ隷書体"/>
                <a:ea typeface="ＤＦＰ隷書体"/>
                <a:cs typeface="ＤＦＰ隷書体"/>
              </a:rPr>
              <a:t>世とあの世の境に「千引の石</a:t>
            </a:r>
            <a:r>
              <a:rPr lang="ja-JP" altLang="ja-JP" dirty="0" smtClean="0">
                <a:latin typeface="ＤＦＰ隷書体"/>
                <a:ea typeface="ＤＦＰ隷書体"/>
                <a:cs typeface="ＤＦＰ隷書体"/>
              </a:rPr>
              <a:t>」をお</a:t>
            </a:r>
            <a:r>
              <a:rPr lang="ja-JP" altLang="en-US" dirty="0" smtClean="0">
                <a:latin typeface="ＤＦＰ隷書体"/>
                <a:ea typeface="ＤＦＰ隷書体"/>
                <a:cs typeface="ＤＦＰ隷書体"/>
              </a:rPr>
              <a:t>いて助かる（日本神話）。</a:t>
            </a:r>
            <a:endParaRPr lang="en-US" altLang="ja-JP" dirty="0" smtClean="0">
              <a:latin typeface="ＤＦＰ隷書体"/>
              <a:ea typeface="ＤＦＰ隷書体"/>
              <a:cs typeface="ＤＦＰ隷書体"/>
            </a:endParaRPr>
          </a:p>
          <a:p>
            <a:pPr marL="0" indent="0">
              <a:buNone/>
            </a:pPr>
            <a:r>
              <a:rPr lang="ja-JP" altLang="en-US" dirty="0" smtClean="0">
                <a:latin typeface="ＤＦＰ隷書体"/>
                <a:ea typeface="ＤＦＰ隷書体"/>
                <a:cs typeface="ＤＦＰ隷書体"/>
              </a:rPr>
              <a:t>女性の「恥じらい」。</a:t>
            </a:r>
            <a:r>
              <a:rPr lang="ja-JP" altLang="en-US" dirty="0" smtClean="0">
                <a:solidFill>
                  <a:srgbClr val="000000"/>
                </a:solidFill>
                <a:latin typeface="ＤＦＰ隷書体"/>
                <a:ea typeface="ＤＦＰ隷書体"/>
                <a:cs typeface="ＤＦＰ隷書体"/>
              </a:rPr>
              <a:t>「</a:t>
            </a:r>
            <a:r>
              <a:rPr lang="ja-JP" altLang="en-US" dirty="0">
                <a:solidFill>
                  <a:srgbClr val="000000"/>
                </a:solidFill>
                <a:latin typeface="ＤＦＰ隷書体"/>
                <a:ea typeface="ＤＦＰ隷書体"/>
                <a:cs typeface="ＤＦＰ隷書体"/>
              </a:rPr>
              <a:t>見るなの座敷」＝非日常：心の構造に還元すると「無意識の世界」</a:t>
            </a:r>
            <a:r>
              <a:rPr lang="ja-JP" altLang="en-US" dirty="0" smtClean="0">
                <a:solidFill>
                  <a:srgbClr val="000000"/>
                </a:solidFill>
                <a:latin typeface="ＤＦＰ隷書体"/>
                <a:ea typeface="ＤＦＰ隷書体"/>
                <a:cs typeface="ＤＦＰ隷書体"/>
              </a:rPr>
              <a:t>（河合隼雄</a:t>
            </a:r>
            <a:r>
              <a:rPr lang="en-US" altLang="ja-JP" dirty="0" smtClean="0">
                <a:solidFill>
                  <a:srgbClr val="000000"/>
                </a:solidFill>
                <a:latin typeface="ＤＦＰ隷書体"/>
                <a:ea typeface="ＤＦＰ隷書体"/>
                <a:cs typeface="ＤＦＰ隷書体"/>
              </a:rPr>
              <a:t>『</a:t>
            </a:r>
            <a:r>
              <a:rPr lang="ja-JP" altLang="en-US" dirty="0">
                <a:solidFill>
                  <a:srgbClr val="000000"/>
                </a:solidFill>
                <a:latin typeface="ＤＦＰ隷書体"/>
                <a:ea typeface="ＤＦＰ隷書体"/>
                <a:cs typeface="ＤＦＰ隷書体"/>
              </a:rPr>
              <a:t>日本人の心</a:t>
            </a:r>
            <a:r>
              <a:rPr lang="en-US"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a:t>
            </a:r>
            <a:endParaRPr lang="en-US" altLang="ja-JP" dirty="0" smtClean="0">
              <a:solidFill>
                <a:srgbClr val="000000"/>
              </a:solidFill>
              <a:latin typeface="ＤＦＰ隷書体"/>
              <a:ea typeface="ＤＦＰ隷書体"/>
              <a:cs typeface="ＤＦＰ隷書体"/>
            </a:endParaRPr>
          </a:p>
          <a:p>
            <a:endParaRPr lang="en-US" altLang="ja-JP" dirty="0">
              <a:solidFill>
                <a:srgbClr val="000000"/>
              </a:solidFill>
              <a:latin typeface="ＤＦＰ隷書体"/>
              <a:ea typeface="ＤＦＰ隷書体"/>
              <a:cs typeface="ＤＦＰ隷書体"/>
            </a:endParaRPr>
          </a:p>
          <a:p>
            <a:r>
              <a:rPr kumimoji="1" lang="ja-JP" altLang="en-US" dirty="0" smtClean="0">
                <a:solidFill>
                  <a:srgbClr val="000000"/>
                </a:solidFill>
                <a:latin typeface="ＤＦＰ隷書体"/>
                <a:ea typeface="ＤＦＰ隷書体"/>
                <a:cs typeface="ＤＦＰ隷書体"/>
              </a:rPr>
              <a:t>通過儀礼</a:t>
            </a:r>
            <a:r>
              <a:rPr kumimoji="1" lang="ja-JP" altLang="en-US" dirty="0">
                <a:solidFill>
                  <a:srgbClr val="000000"/>
                </a:solidFill>
                <a:latin typeface="ＤＦＰ隷書体"/>
                <a:ea typeface="ＤＦＰ隷書体"/>
                <a:cs typeface="ＤＦＰ隷書体"/>
              </a:rPr>
              <a:t>に</a:t>
            </a:r>
            <a:r>
              <a:rPr kumimoji="1" lang="ja-JP" altLang="en-US" dirty="0" smtClean="0">
                <a:solidFill>
                  <a:srgbClr val="000000"/>
                </a:solidFill>
                <a:latin typeface="ＤＦＰ隷書体"/>
                <a:ea typeface="ＤＦＰ隷書体"/>
                <a:cs typeface="ＤＦＰ隷書体"/>
              </a:rPr>
              <a:t>おける「</a:t>
            </a:r>
            <a:r>
              <a:rPr lang="ja-JP" altLang="en-US" dirty="0" smtClean="0">
                <a:solidFill>
                  <a:srgbClr val="000000"/>
                </a:solidFill>
                <a:latin typeface="ＤＦＰ隷書体"/>
                <a:ea typeface="ＤＦＰ隷書体"/>
                <a:cs typeface="ＤＦＰ隷書体"/>
              </a:rPr>
              <a:t>足</a:t>
            </a:r>
            <a:r>
              <a:rPr lang="ja-JP" altLang="en-US" dirty="0" smtClean="0">
                <a:solidFill>
                  <a:srgbClr val="000000"/>
                </a:solidFill>
                <a:latin typeface="ＤＦＰ隷書体"/>
                <a:ea typeface="ＤＦＰ隷書体"/>
                <a:cs typeface="ＤＦＰ隷書体"/>
              </a:rPr>
              <a:t>を地に</a:t>
            </a:r>
            <a:r>
              <a:rPr lang="ja-JP" altLang="en-US" dirty="0" smtClean="0">
                <a:solidFill>
                  <a:srgbClr val="000000"/>
                </a:solidFill>
                <a:latin typeface="ＤＦＰ隷書体"/>
                <a:ea typeface="ＤＦＰ隷書体"/>
                <a:cs typeface="ＤＦＰ隷書体"/>
              </a:rPr>
              <a:t>つけない」という観念。</a:t>
            </a:r>
            <a:endParaRPr lang="en-US" altLang="ja-JP" dirty="0" smtClean="0">
              <a:solidFill>
                <a:srgbClr val="000000"/>
              </a:solidFill>
              <a:latin typeface="ＤＦＰ隷書体"/>
              <a:ea typeface="ＤＦＰ隷書体"/>
              <a:cs typeface="ＤＦＰ隷書体"/>
            </a:endParaRPr>
          </a:p>
          <a:p>
            <a:pPr marL="0" indent="0">
              <a:buNone/>
            </a:pPr>
            <a:r>
              <a:rPr lang="ja-JP" altLang="en-US" dirty="0" smtClean="0">
                <a:solidFill>
                  <a:srgbClr val="000000"/>
                </a:solidFill>
                <a:latin typeface="ＤＦＰ隷書体"/>
                <a:ea typeface="ＤＦＰ隷書体"/>
                <a:cs typeface="ＤＦＰ隷書体"/>
              </a:rPr>
              <a:t>「かつぎあげ」は、不浄なもので聖なる大地を</a:t>
            </a:r>
            <a:r>
              <a:rPr lang="ja-JP" altLang="en-US" dirty="0">
                <a:solidFill>
                  <a:srgbClr val="000000"/>
                </a:solidFill>
                <a:latin typeface="ＤＦＰ隷書体"/>
                <a:ea typeface="ＤＦＰ隷書体"/>
                <a:cs typeface="ＤＦＰ隷書体"/>
              </a:rPr>
              <a:t>けがす</a:t>
            </a:r>
            <a:r>
              <a:rPr lang="ja-JP" altLang="en-US" dirty="0" smtClean="0">
                <a:solidFill>
                  <a:srgbClr val="000000"/>
                </a:solidFill>
                <a:latin typeface="ＤＦＰ隷書体"/>
                <a:ea typeface="ＤＦＰ隷書体"/>
                <a:cs typeface="ＤＦＰ隷書体"/>
              </a:rPr>
              <a:t>のを防ぐためであるという解釈と、</a:t>
            </a:r>
            <a:r>
              <a:rPr lang="ja-JP" altLang="en-US" dirty="0" smtClean="0">
                <a:latin typeface="ＤＦＰ隷書体"/>
                <a:ea typeface="ＤＦＰ隷書体"/>
                <a:cs typeface="ＤＦＰ隷書体"/>
              </a:rPr>
              <a:t>主人公</a:t>
            </a:r>
            <a:r>
              <a:rPr lang="ja-JP" altLang="en-US" dirty="0" smtClean="0">
                <a:latin typeface="ＤＦＰ隷書体"/>
                <a:ea typeface="ＤＦＰ隷書体"/>
                <a:cs typeface="ＤＦＰ隷書体"/>
              </a:rPr>
              <a:t>を</a:t>
            </a:r>
            <a:r>
              <a:rPr lang="ja-JP" altLang="en-US" dirty="0">
                <a:latin typeface="ＤＦＰ隷書体"/>
                <a:ea typeface="ＤＦＰ隷書体"/>
                <a:cs typeface="ＤＦＰ隷書体"/>
              </a:rPr>
              <a:t>その属するところから引き離し、中立的な立場におく</a:t>
            </a:r>
            <a:r>
              <a:rPr lang="ja-JP" altLang="en-US" dirty="0" smtClean="0">
                <a:latin typeface="ＤＦＰ隷書体"/>
                <a:ea typeface="ＤＦＰ隷書体"/>
                <a:cs typeface="ＤＦＰ隷書体"/>
              </a:rPr>
              <a:t>こと、境界上におくことを</a:t>
            </a:r>
            <a:r>
              <a:rPr lang="ja-JP" altLang="en-US" dirty="0">
                <a:latin typeface="ＤＦＰ隷書体"/>
                <a:ea typeface="ＤＦＰ隷書体"/>
                <a:cs typeface="ＤＦＰ隷書体"/>
              </a:rPr>
              <a:t>意味</a:t>
            </a:r>
            <a:r>
              <a:rPr lang="ja-JP" altLang="en-US" dirty="0" smtClean="0">
                <a:latin typeface="ＤＦＰ隷書体"/>
                <a:ea typeface="ＤＦＰ隷書体"/>
                <a:cs typeface="ＤＦＰ隷書体"/>
              </a:rPr>
              <a:t>する</a:t>
            </a:r>
            <a:r>
              <a:rPr lang="ja-JP" altLang="en-US" dirty="0" smtClean="0">
                <a:solidFill>
                  <a:srgbClr val="000000"/>
                </a:solidFill>
                <a:latin typeface="ＤＦＰ隷書体"/>
                <a:ea typeface="ＤＦＰ隷書体"/>
                <a:cs typeface="ＤＦＰ隷書体"/>
              </a:rPr>
              <a:t>という解釈もある（</a:t>
            </a:r>
            <a:r>
              <a:rPr lang="ja-JP" altLang="en-US" dirty="0" smtClean="0">
                <a:solidFill>
                  <a:srgbClr val="000000"/>
                </a:solidFill>
                <a:latin typeface="ＤＦＰ隷書体"/>
                <a:ea typeface="ＤＦＰ隷書体"/>
                <a:cs typeface="ＤＦＰ隷書体"/>
              </a:rPr>
              <a:t>ファン</a:t>
            </a:r>
            <a:r>
              <a:rPr lang="ja-JP" altLang="en-US" dirty="0" smtClean="0">
                <a:solidFill>
                  <a:srgbClr val="000000"/>
                </a:solidFill>
                <a:latin typeface="ＤＦＰ隷書体"/>
                <a:ea typeface="ＤＦＰ隷書体"/>
                <a:cs typeface="ＤＦＰ隷書体"/>
              </a:rPr>
              <a:t>・ヘネップ</a:t>
            </a:r>
            <a:r>
              <a:rPr lang="en-US"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通過儀礼</a:t>
            </a:r>
            <a:r>
              <a:rPr lang="en-US"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　青木保</a:t>
            </a:r>
            <a:r>
              <a:rPr lang="en-US"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儀礼の象徴性</a:t>
            </a:r>
            <a:r>
              <a:rPr lang="en-US"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a:t>
            </a:r>
            <a:endParaRPr lang="en-US" altLang="ja-JP" dirty="0" smtClean="0">
              <a:solidFill>
                <a:srgbClr val="000000"/>
              </a:solidFill>
              <a:latin typeface="ＤＦＰ隷書体"/>
              <a:ea typeface="ＤＦＰ隷書体"/>
              <a:cs typeface="ＤＦＰ隷書体"/>
            </a:endParaRPr>
          </a:p>
          <a:p>
            <a:endParaRPr lang="en-US" altLang="ja-JP" dirty="0">
              <a:solidFill>
                <a:srgbClr val="000000"/>
              </a:solidFill>
              <a:latin typeface="ＤＦＰ隷書体"/>
              <a:ea typeface="ＤＦＰ隷書体"/>
              <a:cs typeface="ＤＦＰ隷書体"/>
            </a:endParaRPr>
          </a:p>
          <a:p>
            <a:r>
              <a:rPr lang="ja-JP" altLang="en-US" dirty="0" smtClean="0">
                <a:solidFill>
                  <a:srgbClr val="000000"/>
                </a:solidFill>
                <a:latin typeface="ＤＦＰ隷書体"/>
                <a:ea typeface="ＤＦＰ隷書体"/>
                <a:cs typeface="ＤＦＰ隷書体"/>
              </a:rPr>
              <a:t>世阿弥の</a:t>
            </a:r>
            <a:r>
              <a:rPr lang="ja-JP" altLang="en-US" dirty="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せぬ所</a:t>
            </a:r>
            <a:r>
              <a:rPr lang="ja-JP" altLang="en-US" dirty="0" smtClean="0">
                <a:solidFill>
                  <a:srgbClr val="000000"/>
                </a:solidFill>
                <a:latin typeface="ＤＦＰ隷書体"/>
                <a:ea typeface="ＤＦＰ隷書体"/>
                <a:cs typeface="ＤＦＰ隷書体"/>
              </a:rPr>
              <a:t>」</a:t>
            </a:r>
            <a:endParaRPr lang="en-US" altLang="ja-JP" dirty="0" smtClean="0">
              <a:solidFill>
                <a:srgbClr val="000000"/>
              </a:solidFill>
              <a:latin typeface="ＤＦＰ隷書体"/>
              <a:ea typeface="ＤＦＰ隷書体"/>
              <a:cs typeface="ＤＦＰ隷書体"/>
            </a:endParaRPr>
          </a:p>
          <a:p>
            <a:pPr marL="0" indent="0">
              <a:buNone/>
            </a:pPr>
            <a:r>
              <a:rPr lang="ja-JP" altLang="en-US" dirty="0" smtClean="0">
                <a:solidFill>
                  <a:srgbClr val="000000"/>
                </a:solidFill>
                <a:latin typeface="ＤＦＰ隷書体"/>
                <a:ea typeface="ＤＦＰ隷書体"/>
                <a:cs typeface="ＤＦＰ隷書体"/>
              </a:rPr>
              <a:t>「せぬ</a:t>
            </a:r>
            <a:r>
              <a:rPr lang="ja-JP" altLang="en-US" dirty="0">
                <a:solidFill>
                  <a:srgbClr val="000000"/>
                </a:solidFill>
                <a:latin typeface="ＤＦＰ隷書体"/>
                <a:ea typeface="ＤＦＰ隷書体"/>
                <a:cs typeface="ＤＦＰ隷書体"/>
              </a:rPr>
              <a:t>所と申すは、その隙</a:t>
            </a:r>
            <a:r>
              <a:rPr lang="ja-JP" altLang="en-US" dirty="0" smtClean="0">
                <a:solidFill>
                  <a:srgbClr val="000000"/>
                </a:solidFill>
                <a:latin typeface="ＤＦＰ隷書体"/>
                <a:ea typeface="ＤＦＰ隷書体"/>
                <a:cs typeface="ＤＦＰ隷書体"/>
              </a:rPr>
              <a:t>なり」「無心の位にて、わが心をわれにも隠す案心にて、せぬ隙の前後を継ぐべし。これすなわち、万能を一心にして</a:t>
            </a:r>
            <a:r>
              <a:rPr lang="ja-JP" altLang="en-US" dirty="0" err="1" smtClean="0">
                <a:solidFill>
                  <a:srgbClr val="000000"/>
                </a:solidFill>
                <a:latin typeface="ＤＦＰ隷書体"/>
                <a:ea typeface="ＤＦＰ隷書体"/>
                <a:cs typeface="ＤＦＰ隷書体"/>
              </a:rPr>
              <a:t>綰ぐ</a:t>
            </a:r>
            <a:r>
              <a:rPr lang="ja-JP" altLang="en-US" dirty="0" smtClean="0">
                <a:solidFill>
                  <a:srgbClr val="000000"/>
                </a:solidFill>
                <a:latin typeface="ＤＦＰ隷書体"/>
                <a:ea typeface="ＤＦＰ隷書体"/>
                <a:cs typeface="ＤＦＰ隷書体"/>
              </a:rPr>
              <a:t>感力なり」（小西甚一</a:t>
            </a:r>
            <a:r>
              <a:rPr lang="en-US"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世阿弥能楽論集</a:t>
            </a:r>
            <a:r>
              <a:rPr lang="en-US" altLang="ja-JP" dirty="0" smtClean="0">
                <a:solidFill>
                  <a:srgbClr val="000000"/>
                </a:solidFill>
                <a:latin typeface="ＤＦＰ隷書体"/>
                <a:ea typeface="ＤＦＰ隷書体"/>
                <a:cs typeface="ＤＦＰ隷書体"/>
              </a:rPr>
              <a:t>』</a:t>
            </a:r>
            <a:r>
              <a:rPr lang="ja-JP" altLang="en-US" dirty="0" smtClean="0">
                <a:solidFill>
                  <a:srgbClr val="000000"/>
                </a:solidFill>
                <a:latin typeface="ＤＦＰ隷書体"/>
                <a:ea typeface="ＤＦＰ隷書体"/>
                <a:cs typeface="ＤＦＰ隷書体"/>
              </a:rPr>
              <a:t>）。</a:t>
            </a:r>
            <a:endParaRPr lang="en-US" altLang="ja-JP" dirty="0" smtClean="0">
              <a:solidFill>
                <a:srgbClr val="000000"/>
              </a:solidFill>
              <a:latin typeface="ＤＦＰ隷書体"/>
              <a:ea typeface="ＤＦＰ隷書体"/>
              <a:cs typeface="ＤＦＰ隷書体"/>
            </a:endParaRPr>
          </a:p>
          <a:p>
            <a:pPr marL="0" indent="0">
              <a:buNone/>
            </a:pPr>
            <a:endParaRPr lang="en-US" altLang="ja-JP" dirty="0">
              <a:solidFill>
                <a:srgbClr val="000000"/>
              </a:solidFill>
              <a:latin typeface="ＤＦＰ隷書体"/>
              <a:ea typeface="ＤＦＰ隷書体"/>
              <a:cs typeface="ＤＦＰ隷書体"/>
            </a:endParaRPr>
          </a:p>
          <a:p>
            <a:pPr marL="0" indent="0">
              <a:buNone/>
            </a:pPr>
            <a:endParaRPr lang="en-US" altLang="ja-JP" dirty="0" smtClean="0">
              <a:solidFill>
                <a:srgbClr val="000000"/>
              </a:solidFill>
              <a:latin typeface="ＤＦＰ隷書体"/>
              <a:ea typeface="ＤＦＰ隷書体"/>
              <a:cs typeface="ＤＦＰ隷書体"/>
            </a:endParaRPr>
          </a:p>
          <a:p>
            <a:endParaRPr lang="ja-JP" altLang="en-US" dirty="0" smtClean="0">
              <a:solidFill>
                <a:srgbClr val="000000"/>
              </a:solidFill>
              <a:latin typeface="ＤＦＰ隷書体"/>
              <a:ea typeface="ＤＦＰ隷書体"/>
              <a:cs typeface="ＤＦＰ隷書体"/>
            </a:endParaRPr>
          </a:p>
          <a:p>
            <a:endParaRPr lang="en-US" altLang="ja-JP" dirty="0" smtClean="0">
              <a:solidFill>
                <a:srgbClr val="000000"/>
              </a:solidFill>
              <a:latin typeface="ＤＦＰ隷書体"/>
              <a:ea typeface="ＤＦＰ隷書体"/>
              <a:cs typeface="ＤＦＰ隷書体"/>
            </a:endParaRPr>
          </a:p>
          <a:p>
            <a:endParaRPr lang="en-US" altLang="ja-JP" dirty="0" smtClean="0">
              <a:solidFill>
                <a:srgbClr val="000000"/>
              </a:solidFill>
              <a:latin typeface="ＤＦＰ隷書体"/>
              <a:ea typeface="ＤＦＰ隷書体"/>
              <a:cs typeface="ＤＦＰ隷書体"/>
            </a:endParaRPr>
          </a:p>
          <a:p>
            <a:endParaRPr lang="en-US" altLang="ja-JP" dirty="0" smtClean="0">
              <a:solidFill>
                <a:srgbClr val="000000"/>
              </a:solidFill>
              <a:latin typeface="ＤＦＰ隷書体"/>
              <a:ea typeface="ＤＦＰ隷書体"/>
              <a:cs typeface="ＤＦＰ隷書体"/>
            </a:endParaRPr>
          </a:p>
          <a:p>
            <a:endParaRPr lang="en-US" altLang="ja-JP" dirty="0" smtClean="0">
              <a:solidFill>
                <a:srgbClr val="000000"/>
              </a:solidFill>
              <a:latin typeface="ＤＦＰ隷書体"/>
              <a:ea typeface="ＤＦＰ隷書体"/>
              <a:cs typeface="ＤＦＰ隷書体"/>
            </a:endParaRPr>
          </a:p>
          <a:p>
            <a:pPr marL="0" indent="0">
              <a:buNone/>
            </a:pPr>
            <a:endParaRPr lang="en-US" altLang="ja-JP" dirty="0" smtClean="0">
              <a:solidFill>
                <a:srgbClr val="000000"/>
              </a:solidFill>
              <a:latin typeface="ＤＦＰ隷書体"/>
              <a:ea typeface="ＤＦＰ隷書体"/>
              <a:cs typeface="ＤＦＰ隷書体"/>
            </a:endParaRPr>
          </a:p>
          <a:p>
            <a:pPr marL="0" indent="0">
              <a:buNone/>
            </a:pPr>
            <a:endParaRPr lang="en-US" altLang="ja-JP" dirty="0">
              <a:solidFill>
                <a:srgbClr val="000000"/>
              </a:solidFill>
              <a:latin typeface="ＤＦＰ隷書体"/>
              <a:ea typeface="ＤＦＰ隷書体"/>
              <a:cs typeface="ＤＦＰ隷書体"/>
            </a:endParaRPr>
          </a:p>
          <a:p>
            <a:pPr marL="0" indent="0">
              <a:buNone/>
            </a:pPr>
            <a:endParaRPr lang="ja-JP" altLang="en-US" dirty="0" smtClean="0">
              <a:solidFill>
                <a:srgbClr val="000000"/>
              </a:solidFill>
              <a:latin typeface="ＤＦＰ隷書体"/>
              <a:ea typeface="ＤＦＰ隷書体"/>
              <a:cs typeface="ＤＦＰ隷書体"/>
            </a:endParaRPr>
          </a:p>
        </p:txBody>
      </p:sp>
    </p:spTree>
    <p:extLst>
      <p:ext uri="{BB962C8B-B14F-4D97-AF65-F5344CB8AC3E}">
        <p14:creationId xmlns:p14="http://schemas.microsoft.com/office/powerpoint/2010/main" val="3676989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ＤＦＰ隷書体"/>
                <a:ea typeface="ＤＦＰ隷書体"/>
                <a:cs typeface="ＤＦＰ隷書体"/>
              </a:rPr>
              <a:t>仮説的解釈：「プロセス</a:t>
            </a:r>
            <a:r>
              <a:rPr lang="ja-JP" altLang="en-US" dirty="0" smtClean="0">
                <a:latin typeface="ＤＦＰ隷書体"/>
                <a:ea typeface="ＤＦＰ隷書体"/>
                <a:cs typeface="ＤＦＰ隷書体"/>
              </a:rPr>
              <a:t>の</a:t>
            </a:r>
            <a:r>
              <a:rPr lang="ja-JP" altLang="en-US" dirty="0" smtClean="0">
                <a:latin typeface="ＤＦＰ隷書体"/>
                <a:ea typeface="ＤＦＰ隷書体"/>
                <a:cs typeface="ＤＦＰ隷書体"/>
              </a:rPr>
              <a:t>停止」と「生ける状態」</a:t>
            </a:r>
            <a:endParaRPr kumimoji="1" lang="ja-JP" altLang="en-US" dirty="0">
              <a:latin typeface="ＤＦＰ隷書体"/>
              <a:ea typeface="ＤＦＰ隷書体"/>
              <a:cs typeface="ＤＦＰ隷書体"/>
            </a:endParaRPr>
          </a:p>
        </p:txBody>
      </p:sp>
      <p:sp>
        <p:nvSpPr>
          <p:cNvPr id="3" name="コンテンツ プレースホルダー 2"/>
          <p:cNvSpPr>
            <a:spLocks noGrp="1"/>
          </p:cNvSpPr>
          <p:nvPr>
            <p:ph idx="1"/>
          </p:nvPr>
        </p:nvSpPr>
        <p:spPr/>
        <p:txBody>
          <a:bodyPr>
            <a:normAutofit/>
          </a:bodyPr>
          <a:lstStyle/>
          <a:p>
            <a:r>
              <a:rPr lang="ja-JP" altLang="en-US" dirty="0" smtClean="0">
                <a:latin typeface="ＤＦＰ隷書体"/>
                <a:ea typeface="ＤＦＰ隷書体"/>
                <a:cs typeface="ＤＦＰ隷書体"/>
              </a:rPr>
              <a:t>「するな、の禁忌」は、行為のプロセスを停止させることによって、物事を生かすための状態＝「生ける状態」をつくりだすためであると考えられる。</a:t>
            </a: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びっくりさせることで治すという「びっくり療法」のメカニズム</a:t>
            </a:r>
            <a:endParaRPr lang="en-US" altLang="ja-JP" dirty="0" smtClean="0">
              <a:latin typeface="ＤＦＰ隷書体"/>
              <a:ea typeface="ＤＦＰ隷書体"/>
              <a:cs typeface="ＤＦＰ隷書体"/>
            </a:endParaRPr>
          </a:p>
          <a:p>
            <a:pPr marL="0" indent="0">
              <a:buNone/>
            </a:pP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「隠れ儀礼」：儀礼が終わったとされる後につづく禁忌を隠れ儀礼と呼ぼう。その禁忌を守らなければ儀礼は完成しない。</a:t>
            </a: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「肯定」することで「完結」される儀礼行為</a:t>
            </a: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全面的な集中で生まれる「生ける状態」：書道、掃除、砂絵などのメカニズム</a:t>
            </a:r>
            <a:endParaRPr lang="en-US" altLang="ja-JP" dirty="0" smtClean="0">
              <a:latin typeface="ＤＦＰ隷書体"/>
              <a:ea typeface="ＤＦＰ隷書体"/>
              <a:cs typeface="ＤＦＰ隷書体"/>
            </a:endParaRPr>
          </a:p>
          <a:p>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サイグを飲む際の禁忌：声・言葉・思考の禁忌。</a:t>
            </a: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（作業仮説）　思考の停止＝言葉の停止＝緊張と慎重による息の停止＝一時的な生命の停止＝疑似死・疑似犠牲＝境界的な状態＝「生ける状態」</a:t>
            </a:r>
            <a:endParaRPr lang="en-US" altLang="ja-JP" dirty="0" smtClean="0">
              <a:latin typeface="ＤＦＰ隷書体"/>
              <a:ea typeface="ＤＦＰ隷書体"/>
              <a:cs typeface="ＤＦＰ隷書体"/>
            </a:endParaRPr>
          </a:p>
          <a:p>
            <a:r>
              <a:rPr lang="ja-JP" altLang="en-US" dirty="0" smtClean="0">
                <a:latin typeface="ＤＦＰ隷書体"/>
                <a:ea typeface="ＤＦＰ隷書体"/>
                <a:cs typeface="ＤＦＰ隷書体"/>
              </a:rPr>
              <a:t>「生ける状態」でこそ起こる「薬の変容」、「薬の変容」のために創造する「生ける状態」。</a:t>
            </a:r>
            <a:endParaRPr lang="en-US" altLang="ja-JP" dirty="0" smtClean="0">
              <a:latin typeface="ＤＦＰ隷書体"/>
              <a:ea typeface="ＤＦＰ隷書体"/>
              <a:cs typeface="ＤＦＰ隷書体"/>
            </a:endParaRPr>
          </a:p>
          <a:p>
            <a:endParaRPr lang="ja-JP" altLang="en-US" dirty="0">
              <a:latin typeface="ＤＦＰ隷書体"/>
              <a:ea typeface="ＤＦＰ隷書体"/>
              <a:cs typeface="ＤＦＰ隷書体"/>
            </a:endParaRPr>
          </a:p>
          <a:p>
            <a:endParaRPr lang="ja-JP" altLang="ja-JP" dirty="0">
              <a:latin typeface="ＤＦＰ隷書体"/>
              <a:ea typeface="ＤＦＰ隷書体"/>
              <a:cs typeface="ＤＦＰ隷書体"/>
            </a:endParaRPr>
          </a:p>
          <a:p>
            <a:endParaRPr kumimoji="1" lang="ja-JP" altLang="en-US" dirty="0"/>
          </a:p>
        </p:txBody>
      </p:sp>
    </p:spTree>
    <p:extLst>
      <p:ext uri="{BB962C8B-B14F-4D97-AF65-F5344CB8AC3E}">
        <p14:creationId xmlns:p14="http://schemas.microsoft.com/office/powerpoint/2010/main" val="3593692590"/>
      </p:ext>
    </p:extLst>
  </p:cSld>
  <p:clrMapOvr>
    <a:masterClrMapping/>
  </p:clrMapOvr>
</p:sld>
</file>

<file path=ppt/theme/_rels/them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第6２回　身心変容技法研究会チラシ（試）">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ジェネシス">
  <a:themeElements>
    <a:clrScheme name="ジェネシス">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ジェネシス">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ジェネシス">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第6２回　身心変容技法研究会チラシ（試）.thmx</Template>
  <TotalTime>1788</TotalTime>
  <Words>2321</Words>
  <Application>Microsoft Office PowerPoint</Application>
  <PresentationFormat>画面に合わせる (4:3)</PresentationFormat>
  <Paragraphs>157</Paragraphs>
  <Slides>18</Slides>
  <Notes>1</Notes>
  <HiddenSlides>0</HiddenSlides>
  <MMClips>0</MMClips>
  <ScaleCrop>false</ScaleCrop>
  <HeadingPairs>
    <vt:vector size="4" baseType="variant">
      <vt:variant>
        <vt:lpstr>テーマ</vt:lpstr>
      </vt:variant>
      <vt:variant>
        <vt:i4>4</vt:i4>
      </vt:variant>
      <vt:variant>
        <vt:lpstr>スライド タイトル</vt:lpstr>
      </vt:variant>
      <vt:variant>
        <vt:i4>18</vt:i4>
      </vt:variant>
    </vt:vector>
  </HeadingPairs>
  <TitlesOfParts>
    <vt:vector size="22" baseType="lpstr">
      <vt:lpstr>第6２回　身心変容技法研究会チラシ（試）</vt:lpstr>
      <vt:lpstr>1_HDOfficeLightV0</vt:lpstr>
      <vt:lpstr>2_HDOfficeLightV0</vt:lpstr>
      <vt:lpstr>ジェネシス</vt:lpstr>
      <vt:lpstr>シャーマンの治療儀礼における「薬の変容」をめぐって</vt:lpstr>
      <vt:lpstr>「薬」：呪薬としてのサイグ</vt:lpstr>
      <vt:lpstr>「エム（薬）になれ、ドム（呪）になれ」</vt:lpstr>
      <vt:lpstr>「薬」の分類</vt:lpstr>
      <vt:lpstr>「薬」の扱い方（例）</vt:lpstr>
      <vt:lpstr>「処方」される禁忌と信仰</vt:lpstr>
      <vt:lpstr>「するな、の禁忌」</vt:lpstr>
      <vt:lpstr>類似する禁忌とその解釈例</vt:lpstr>
      <vt:lpstr>仮説的解釈：「プロセスの停止」と「生ける状態」</vt:lpstr>
      <vt:lpstr>神秘という「状態」</vt:lpstr>
      <vt:lpstr>結び</vt:lpstr>
      <vt:lpstr>展開・課題</vt:lpstr>
      <vt:lpstr>附録：異なる地域に見られる類似事象</vt:lpstr>
      <vt:lpstr>　日本の「護符」</vt:lpstr>
      <vt:lpstr>神道の「霊水」</vt:lpstr>
      <vt:lpstr>モンゴル・ラマの真言丸薬</vt:lpstr>
      <vt:lpstr>チベット医学における薬の活性化</vt:lpstr>
      <vt:lpstr>中国における「気功信息物」</vt:lpstr>
    </vt:vector>
  </TitlesOfParts>
  <Company>京都大学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シャーマンの治療儀礼における「薬の変容」をめぐって</dc:title>
  <dc:creator>アル タン</dc:creator>
  <cp:lastModifiedBy>jola</cp:lastModifiedBy>
  <cp:revision>90</cp:revision>
  <dcterms:created xsi:type="dcterms:W3CDTF">2018-10-14T03:15:20Z</dcterms:created>
  <dcterms:modified xsi:type="dcterms:W3CDTF">2018-10-16T11:57:52Z</dcterms:modified>
</cp:coreProperties>
</file>