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6" r:id="rId2"/>
    <p:sldId id="267" r:id="rId3"/>
    <p:sldId id="268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E0E8-25C8-4817-8AE7-36A39EF73DF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F1540-F3FF-4A00-8874-39C586556B0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5974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D46C-9580-461C-84DB-96BDF7EA9BE7}" type="datetimeFigureOut">
              <a:rPr kumimoji="1" lang="ja-JP" altLang="en-US" smtClean="0"/>
              <a:pPr/>
              <a:t>2017/12/27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488E-6F6D-4134-84B4-1438BADD09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3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３．私の「神秘主義」理解</a:t>
            </a:r>
            <a:endParaRPr kumimoji="1" lang="ja-JP" altLang="en-US" sz="3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3600" b="1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☆</a:t>
            </a:r>
            <a:r>
              <a:rPr lang="ja-JP" altLang="en-US" sz="36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神秘主義を考えるときの基準点：十字架</a:t>
            </a:r>
            <a:r>
              <a:rPr lang="ja-JP" altLang="en-US" sz="3600" dirty="0">
                <a:latin typeface="麗流隷書" panose="02000609000000000000" pitchFamily="1" charset="-128"/>
                <a:ea typeface="麗流隷書" panose="02000609000000000000" pitchFamily="1" charset="-128"/>
              </a:rPr>
              <a:t>のヨハネ～アビラ</a:t>
            </a:r>
            <a:r>
              <a:rPr lang="ja-JP" altLang="en-US" sz="36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のテレジア</a:t>
            </a:r>
            <a:r>
              <a:rPr lang="en-US" altLang="ja-JP" sz="36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(Teresa de Avila:1515-1582)</a:t>
            </a:r>
          </a:p>
          <a:p>
            <a:pPr marL="0" indent="0">
              <a:buNone/>
            </a:pPr>
            <a:r>
              <a:rPr lang="ja-JP" altLang="en-US" sz="4000" b="1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☆</a:t>
            </a: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神秘</a:t>
            </a:r>
            <a:r>
              <a:rPr lang="ja-JP" altLang="en-US" sz="4000" dirty="0">
                <a:latin typeface="麗流隷書" panose="02000609000000000000" pitchFamily="1" charset="-128"/>
                <a:ea typeface="麗流隷書" panose="02000609000000000000" pitchFamily="1" charset="-128"/>
              </a:rPr>
              <a:t>主義は何で</a:t>
            </a:r>
            <a:r>
              <a:rPr lang="ja-JP" altLang="en-US" sz="4000" u="sng" dirty="0">
                <a:latin typeface="麗流隷書" panose="02000609000000000000" pitchFamily="1" charset="-128"/>
                <a:ea typeface="麗流隷書" panose="02000609000000000000" pitchFamily="1" charset="-128"/>
              </a:rPr>
              <a:t>ない</a:t>
            </a: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か</a:t>
            </a:r>
            <a:endParaRPr lang="en-US" altLang="ja-JP" sz="40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・</a:t>
            </a:r>
            <a:r>
              <a:rPr lang="ja-JP" altLang="en-US" sz="4000" dirty="0">
                <a:latin typeface="麗流隷書" panose="02000609000000000000" pitchFamily="1" charset="-128"/>
                <a:ea typeface="麗流隷書" panose="02000609000000000000" pitchFamily="1" charset="-128"/>
              </a:rPr>
              <a:t>「神秘体験</a:t>
            </a: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」</a:t>
            </a:r>
            <a:r>
              <a:rPr lang="ja-JP" altLang="en-US" sz="4000" dirty="0">
                <a:latin typeface="麗流隷書" panose="02000609000000000000" pitchFamily="1" charset="-128"/>
                <a:ea typeface="麗流隷書" panose="02000609000000000000" pitchFamily="1" charset="-128"/>
              </a:rPr>
              <a:t>主義</a:t>
            </a:r>
          </a:p>
          <a:p>
            <a:pPr marL="0" indent="0">
              <a:buNone/>
            </a:pPr>
            <a:r>
              <a:rPr lang="ja-JP" altLang="en-US" sz="4000" dirty="0">
                <a:latin typeface="麗流隷書" panose="02000609000000000000" pitchFamily="1" charset="-128"/>
                <a:ea typeface="麗流隷書" panose="02000609000000000000" pitchFamily="1" charset="-128"/>
              </a:rPr>
              <a:t>　　</a:t>
            </a: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⇒</a:t>
            </a:r>
            <a:r>
              <a:rPr lang="ja-JP" altLang="en-US" sz="4000" dirty="0">
                <a:latin typeface="麗流隷書" panose="02000609000000000000" pitchFamily="1" charset="-128"/>
                <a:ea typeface="麗流隷書" panose="02000609000000000000" pitchFamily="1" charset="-128"/>
              </a:rPr>
              <a:t>「体験」≠「経験」</a:t>
            </a:r>
          </a:p>
          <a:p>
            <a:pPr marL="0" indent="0">
              <a:buNone/>
            </a:pP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・「東洋的」？</a:t>
            </a:r>
            <a:endParaRPr lang="en-US" altLang="ja-JP" sz="40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　⇒伝統の根源的複数性（「宗教学」）</a:t>
            </a:r>
            <a:endParaRPr lang="en-US" altLang="ja-JP" sz="40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・「</a:t>
            </a:r>
            <a:r>
              <a:rPr lang="ja-JP" altLang="en-US" sz="4000" dirty="0">
                <a:latin typeface="麗流隷書" panose="02000609000000000000" pitchFamily="1" charset="-128"/>
                <a:ea typeface="麗流隷書" panose="02000609000000000000" pitchFamily="1" charset="-128"/>
              </a:rPr>
              <a:t>新プラトン主義」的</a:t>
            </a: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形而上学</a:t>
            </a:r>
            <a:endParaRPr lang="en-US" altLang="ja-JP" sz="40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　⇒知性主義／情念主義</a:t>
            </a:r>
            <a:endParaRPr lang="ja-JP" altLang="en-US" sz="40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・</a:t>
            </a:r>
            <a:r>
              <a:rPr lang="ja-JP" altLang="en-US" sz="4000" dirty="0">
                <a:latin typeface="麗流隷書" panose="02000609000000000000" pitchFamily="1" charset="-128"/>
                <a:ea typeface="麗流隷書" panose="02000609000000000000" pitchFamily="1" charset="-128"/>
              </a:rPr>
              <a:t>「超常現象</a:t>
            </a: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」</a:t>
            </a:r>
            <a:endParaRPr lang="en-US" altLang="ja-JP" sz="40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　⇒「意味」の次元</a:t>
            </a:r>
            <a:endParaRPr lang="ja-JP" altLang="en-US" sz="40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麗流隷書" panose="02000609000000000000" pitchFamily="1" charset="-128"/>
                <a:ea typeface="麗流隷書" panose="02000609000000000000" pitchFamily="1" charset="-128"/>
              </a:rPr>
              <a:t>・「エソテリシズム</a:t>
            </a: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」</a:t>
            </a:r>
            <a:endParaRPr lang="en-US" altLang="ja-JP" sz="40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4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　　</a:t>
            </a:r>
            <a:r>
              <a:rPr lang="ja-JP" altLang="en-US" sz="3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→</a:t>
            </a:r>
            <a:r>
              <a:rPr lang="en-US" altLang="ja-JP" sz="3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Antoine </a:t>
            </a:r>
            <a:r>
              <a:rPr lang="en-US" altLang="ja-JP" sz="3400" dirty="0" err="1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Faivre</a:t>
            </a:r>
            <a:r>
              <a:rPr lang="en-US" altLang="ja-JP" sz="3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vs. </a:t>
            </a:r>
            <a:r>
              <a:rPr lang="en-US" altLang="ja-JP" sz="3400" dirty="0" err="1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Wouter</a:t>
            </a:r>
            <a:r>
              <a:rPr lang="en-US" altLang="ja-JP" sz="3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3400" dirty="0" err="1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Hanegraaff</a:t>
            </a:r>
            <a:r>
              <a:rPr lang="en-US" altLang="ja-JP" sz="3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(?)</a:t>
            </a:r>
            <a:endParaRPr kumimoji="1" lang="ja-JP" altLang="en-US" sz="34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99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3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マッギン</a:t>
            </a:r>
            <a:r>
              <a:rPr kumimoji="1" lang="en-US" altLang="ja-JP" sz="3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vs.</a:t>
            </a:r>
            <a:r>
              <a:rPr kumimoji="1" lang="en-US" altLang="ja-JP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3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セルトー</a:t>
            </a:r>
            <a:r>
              <a:rPr lang="en-US" altLang="ja-JP" sz="3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?</a:t>
            </a:r>
            <a:br>
              <a:rPr lang="en-US" altLang="ja-JP" sz="3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</a:br>
            <a:r>
              <a:rPr lang="ja-JP" altLang="en-US" sz="28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「実体論～本質論」的</a:t>
            </a:r>
            <a:r>
              <a:rPr lang="en-US" altLang="ja-JP" sz="28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vs.</a:t>
            </a:r>
            <a:r>
              <a:rPr lang="ja-JP" altLang="en-US" sz="28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「機能論～文脈論」的？</a:t>
            </a:r>
            <a:endParaRPr kumimoji="1" lang="ja-JP" altLang="en-US" sz="28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9685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kumimoji="1" lang="en-US" altLang="ja-JP" sz="2800" dirty="0" smtClean="0"/>
              <a:t>Bernard McGinn(1937- )</a:t>
            </a:r>
            <a:endParaRPr lang="en-US" altLang="ja-JP" sz="2000" dirty="0" smtClean="0"/>
          </a:p>
          <a:p>
            <a:pPr marL="400050" lvl="1" indent="0">
              <a:buNone/>
            </a:pP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  <a:latin typeface="麗流隷書" panose="02000609000000000000" pitchFamily="1" charset="-128"/>
                <a:ea typeface="麗流隷書" panose="02000609000000000000" pitchFamily="1" charset="-128"/>
              </a:rPr>
              <a:t>神秘主義を定義しようとするより（・・・）、私がこの言葉をどう理解しているかの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考え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(sense)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を、以下の三つの観点から論ずることで示してみたい。①</a:t>
            </a:r>
            <a:r>
              <a:rPr lang="ja-JP" altLang="en-US" sz="2400" u="sng" dirty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宗教の一部分ないし</a:t>
            </a:r>
            <a:r>
              <a:rPr lang="ja-JP" altLang="en-US" sz="2400" u="sng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要素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(a part or element)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として。②生の過程ないし道程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(a process or way of life)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として。③</a:t>
            </a:r>
            <a:r>
              <a:rPr lang="ja-JP" altLang="en-US" sz="2400" u="sng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神の現存の直接的意識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の表現の試み</a:t>
            </a:r>
            <a:r>
              <a:rPr lang="en-US" altLang="ja-JP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(an attempt to express a direct consciousness of the presence of God)</a:t>
            </a:r>
            <a:r>
              <a:rPr lang="ja-JP" altLang="en-US" sz="2400" dirty="0" smtClean="0">
                <a:solidFill>
                  <a:schemeClr val="accent6">
                    <a:lumMod val="50000"/>
                  </a:schemeClr>
                </a:solidFill>
                <a:ea typeface="麗流隷書" panose="02000609000000000000" pitchFamily="1" charset="-128"/>
              </a:rPr>
              <a:t>として。</a:t>
            </a:r>
            <a:endParaRPr lang="en-US" altLang="ja-JP" sz="1100" dirty="0" smtClean="0"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en-US" altLang="ja-JP" sz="2000" i="1" dirty="0" smtClean="0">
                <a:ea typeface="AR P丸ゴシック体M" panose="020B0600010101010101" pitchFamily="50" charset="-128"/>
              </a:rPr>
              <a:t>The Foundations of Mysticism </a:t>
            </a:r>
            <a:r>
              <a:rPr lang="en-US" altLang="ja-JP" sz="2000" dirty="0" smtClean="0">
                <a:ea typeface="AR P丸ゴシック体M" panose="020B0600010101010101" pitchFamily="50" charset="-128"/>
              </a:rPr>
              <a:t>(Vol. I of</a:t>
            </a:r>
            <a:r>
              <a:rPr lang="en-US" altLang="ja-JP" sz="2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2000" b="1" i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The Presence of God: A History of Western Christian Mysticism</a:t>
            </a:r>
            <a:r>
              <a:rPr lang="en-US" altLang="ja-JP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, SCM Press, 1992- ), </a:t>
            </a:r>
            <a:endParaRPr lang="en-US" altLang="ja-JP" sz="2000" b="1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en-US" altLang="ja-JP" sz="2000" b="1" dirty="0" err="1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pp.xv</a:t>
            </a:r>
            <a:r>
              <a:rPr lang="en-US" altLang="ja-JP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-xvi</a:t>
            </a:r>
            <a:r>
              <a:rPr lang="en-US" altLang="ja-JP" sz="20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.</a:t>
            </a:r>
          </a:p>
          <a:p>
            <a:pPr marL="0" indent="0">
              <a:buNone/>
            </a:pPr>
            <a:endParaRPr lang="en-US" altLang="ja-JP" sz="1600" b="1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print"/>
          <a:srcRect t="9709" b="12201"/>
          <a:stretch/>
        </p:blipFill>
        <p:spPr>
          <a:xfrm>
            <a:off x="7092280" y="4869160"/>
            <a:ext cx="1584176" cy="185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345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3367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歩みを止めることのできない彼ないし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彼女が神秘家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で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ある。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その人は、</a:t>
            </a:r>
            <a:r>
              <a:rPr lang="ja-JP" altLang="en-US" sz="2000" u="sng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自分に欠けているものの</a:t>
            </a:r>
            <a:r>
              <a:rPr lang="ja-JP" altLang="en-US" sz="2000" u="sng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確かさ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を抱いて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(avec </a:t>
            </a:r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la certitude de </a:t>
            </a:r>
            <a:r>
              <a:rPr lang="en-US" altLang="ja-JP" sz="2000" dirty="0" err="1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ce</a:t>
            </a:r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 qui </a:t>
            </a:r>
            <a:r>
              <a:rPr lang="en-US" altLang="ja-JP" sz="2000" dirty="0" err="1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lui</a:t>
            </a:r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 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manque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)</a:t>
            </a:r>
            <a:r>
              <a:rPr lang="ja-JP" altLang="en-US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、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どんな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場所も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、どんな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対象も、これで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は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ない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ce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 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n’est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 </a:t>
            </a:r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pas 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ça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)</a:t>
            </a:r>
            <a:r>
              <a:rPr lang="ja-JP" altLang="en-US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、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ここ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に留まることはできない、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これに満足する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ことは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できないと、言うことができる。この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思い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désir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)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が</a:t>
            </a:r>
            <a:r>
              <a:rPr lang="ja-JP" altLang="en-US" sz="2000" u="sng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過剰・</a:t>
            </a:r>
            <a:r>
              <a:rPr lang="ja-JP" altLang="en-US" sz="2000" u="sng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越境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(un 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excès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)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を生み出す。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それは、どの場所も、越え出、通過し、失って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いく。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もっと遠く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に、別の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ところ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に、行かねば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ならない。彼はどこに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も</a:t>
            </a:r>
            <a:r>
              <a:rPr lang="ja-JP" altLang="en-US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棲まわ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ない。</a:t>
            </a:r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〔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逆に</a:t>
            </a:r>
            <a:r>
              <a:rPr lang="en-US" altLang="ja-JP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〕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彼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が棲まわれる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〔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取り憑かれる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〕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のだ、とまでハーデウェイヒは言って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いる。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〔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・・・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〕</a:t>
            </a:r>
            <a:b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</a:b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神と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呼ばれる、ある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捉え難い始源ないし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終極に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魅了された、この越境する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精神から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、とりわけ、</a:t>
            </a:r>
            <a:r>
              <a:rPr lang="ja-JP" altLang="en-US" sz="2000" u="sng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現代の文化状況のなかでは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、不断の出発の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動きが存続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してきて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いるよう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に思われる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。あたかも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、神への信仰に自らを基礎づけること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がもう出来ないので、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経験はただ、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伝統的神秘主義から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、その</a:t>
            </a:r>
            <a:r>
              <a:rPr lang="ja-JP" altLang="en-US" sz="2000" u="sng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内容ではなく形式だけ</a:t>
            </a:r>
            <a:r>
              <a:rPr lang="ja-JP" altLang="en-US" sz="2000" u="sng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を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保持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しているかのようである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。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〔…〕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ハーデウェイヒ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が語っていた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「始源」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から船出して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しまった旅人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は、もう基礎・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根底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fondement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)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も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目的・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終極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(fin)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ももた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ない。名の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ない願い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・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憧れ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(un 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désir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)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に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のみ身を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委ねて、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これぞ酔いどれ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船だ。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〔…〕</a:t>
            </a:r>
            <a:r>
              <a:rPr lang="ja-JP" altLang="en-US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甞</a:t>
            </a:r>
            <a:r>
              <a:rPr lang="ja-JP" altLang="en-US" sz="2000" dirty="0" err="1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ての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時以上に孤独で寄る辺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なく、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あるいはより無保護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でより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ラディカル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で、いつも何かへの具体化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(un corps)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を、あるいは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/>
            </a:r>
            <a:b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</a:b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詩的創造の場所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(un lieu </a:t>
            </a:r>
            <a:r>
              <a:rPr lang="en-US" altLang="ja-JP" sz="2000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poétique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)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を求めている、</a:t>
            </a:r>
            <a:r>
              <a:rPr lang="ja-JP" altLang="en-US" sz="2000" i="1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もの言わぬ幼児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/>
            </a:r>
            <a:b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</a:b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(</a:t>
            </a:r>
            <a:r>
              <a:rPr lang="en-US" altLang="ja-JP" sz="2000" i="1" dirty="0" err="1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infans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)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と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なったかのようである。こうして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、かの願い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・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憧れは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/>
            </a:r>
            <a:b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</a:b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作動し続ける。沈黙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のうち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に痕跡</a:t>
            </a:r>
            <a:r>
              <a:rPr lang="ja-JP" altLang="en-US" sz="2000" dirty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を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>残し続け、書かれ続ける。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  <a:t/>
            </a:r>
            <a:b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  <a:ea typeface="麗流隷書" panose="02000609000000000000" pitchFamily="1" charset="-128"/>
              </a:rPr>
            </a:br>
            <a:r>
              <a:rPr lang="en-US" altLang="ja-JP" sz="2000" i="1" dirty="0" smtClean="0">
                <a:ea typeface="麗流隷書" panose="02000609000000000000" pitchFamily="1" charset="-128"/>
              </a:rPr>
              <a:t>La Fable mystique </a:t>
            </a:r>
            <a:r>
              <a:rPr lang="en-US" altLang="ja-JP" sz="2000" i="1" dirty="0" err="1" smtClean="0">
                <a:ea typeface="麗流隷書" panose="02000609000000000000" pitchFamily="1" charset="-128"/>
              </a:rPr>
              <a:t>XVIe-XVIIe</a:t>
            </a:r>
            <a:r>
              <a:rPr lang="en-US" altLang="ja-JP" sz="2000" i="1" dirty="0" smtClean="0">
                <a:ea typeface="麗流隷書" panose="02000609000000000000" pitchFamily="1" charset="-128"/>
              </a:rPr>
              <a:t> siècle</a:t>
            </a:r>
            <a:r>
              <a:rPr lang="en-US" altLang="ja-JP" sz="2000" dirty="0" smtClean="0">
                <a:ea typeface="麗流隷書" panose="02000609000000000000" pitchFamily="1" charset="-128"/>
              </a:rPr>
              <a:t>, </a:t>
            </a:r>
            <a:r>
              <a:rPr lang="en-US" altLang="ja-JP" sz="2000" dirty="0" err="1" smtClean="0">
                <a:ea typeface="麗流隷書" panose="02000609000000000000" pitchFamily="1" charset="-128"/>
              </a:rPr>
              <a:t>Gallimard</a:t>
            </a:r>
            <a:r>
              <a:rPr lang="en-US" altLang="ja-JP" sz="2000" dirty="0" smtClean="0">
                <a:ea typeface="麗流隷書" panose="02000609000000000000" pitchFamily="1" charset="-128"/>
              </a:rPr>
              <a:t>, 1982, pp.410-411.</a:t>
            </a:r>
            <a:endParaRPr kumimoji="1" lang="ja-JP" altLang="en-US" sz="2000" dirty="0">
              <a:ea typeface="麗流隷書" panose="02000609000000000000" pitchFamily="1" charset="-12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782"/>
          <a:stretch/>
        </p:blipFill>
        <p:spPr bwMode="auto">
          <a:xfrm>
            <a:off x="7236296" y="4941168"/>
            <a:ext cx="1475360" cy="1745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30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600" b="1" dirty="0" smtClean="0">
                <a:latin typeface="AR P丸ゴシック体M" pitchFamily="50" charset="-128"/>
                <a:ea typeface="AR P丸ゴシック体M" pitchFamily="50" charset="-128"/>
              </a:rPr>
              <a:t>☆</a:t>
            </a:r>
            <a:r>
              <a:rPr lang="ja-JP" altLang="en-US" sz="3600" dirty="0" smtClean="0">
                <a:latin typeface="AR P丸ゴシック体M" pitchFamily="50" charset="-128"/>
                <a:ea typeface="AR P丸ゴシック体M" pitchFamily="50" charset="-128"/>
              </a:rPr>
              <a:t>「神秘主義」への三つの（私的）観点</a:t>
            </a:r>
            <a:r>
              <a:rPr lang="ja-JP" altLang="en-US" sz="3600" dirty="0">
                <a:latin typeface="AR P丸ゴシック体M" pitchFamily="50" charset="-128"/>
                <a:ea typeface="AR P丸ゴシック体M" pitchFamily="50" charset="-128"/>
              </a:rPr>
              <a:t/>
            </a:r>
            <a:br>
              <a:rPr lang="ja-JP" altLang="en-US" sz="3600" dirty="0">
                <a:latin typeface="AR P丸ゴシック体M" pitchFamily="50" charset="-128"/>
                <a:ea typeface="AR P丸ゴシック体M" pitchFamily="50" charset="-128"/>
              </a:rPr>
            </a:br>
            <a:endParaRPr kumimoji="1" lang="ja-JP" altLang="en-US" sz="36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b="1" dirty="0">
                <a:latin typeface="麗流隷書" panose="02000609000000000000" pitchFamily="1" charset="-128"/>
                <a:ea typeface="麗流隷書" panose="02000609000000000000" pitchFamily="1" charset="-128"/>
              </a:rPr>
              <a:t>◇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「</a:t>
            </a: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根源への逸脱」</a:t>
            </a:r>
            <a:r>
              <a:rPr lang="ja-JP" altLang="en-US" dirty="0">
                <a:ea typeface="AR P丸ゴシック体M" panose="020B0600010101010101" pitchFamily="50" charset="-128"/>
              </a:rPr>
              <a:t>（</a:t>
            </a:r>
            <a:r>
              <a:rPr lang="en-US" altLang="ja-JP" i="1" dirty="0" err="1" smtClean="0">
                <a:ea typeface="AR P丸ゴシック体M" panose="020B0600010101010101" pitchFamily="50" charset="-128"/>
              </a:rPr>
              <a:t>digressio</a:t>
            </a:r>
            <a:r>
              <a:rPr lang="en-US" altLang="ja-JP" i="1" dirty="0" smtClean="0">
                <a:ea typeface="AR P丸ゴシック体M" panose="020B0600010101010101" pitchFamily="50" charset="-128"/>
              </a:rPr>
              <a:t> </a:t>
            </a:r>
            <a:r>
              <a:rPr lang="en-US" altLang="ja-JP" i="1" dirty="0" err="1" smtClean="0">
                <a:ea typeface="AR P丸ゴシック体M" panose="020B0600010101010101" pitchFamily="50" charset="-128"/>
              </a:rPr>
              <a:t>seu</a:t>
            </a:r>
            <a:r>
              <a:rPr lang="en-US" altLang="ja-JP" i="1" dirty="0" smtClean="0">
                <a:ea typeface="AR P丸ゴシック体M" panose="020B0600010101010101" pitchFamily="50" charset="-128"/>
              </a:rPr>
              <a:t> </a:t>
            </a:r>
            <a:r>
              <a:rPr lang="en-US" altLang="ja-JP" i="1" dirty="0" err="1">
                <a:ea typeface="AR P丸ゴシック体M" panose="020B0600010101010101" pitchFamily="50" charset="-128"/>
              </a:rPr>
              <a:t>excessus</a:t>
            </a:r>
            <a:r>
              <a:rPr lang="en-US" altLang="ja-JP" i="1" dirty="0">
                <a:ea typeface="AR P丸ゴシック体M" panose="020B0600010101010101" pitchFamily="50" charset="-128"/>
              </a:rPr>
              <a:t> ad </a:t>
            </a:r>
            <a:r>
              <a:rPr lang="en-US" altLang="ja-JP" i="1" dirty="0" err="1" smtClean="0">
                <a:ea typeface="AR P丸ゴシック体M" panose="020B0600010101010101" pitchFamily="50" charset="-128"/>
              </a:rPr>
              <a:t>fontem</a:t>
            </a:r>
            <a:r>
              <a:rPr lang="ja-JP" altLang="en-US" dirty="0" smtClean="0">
                <a:ea typeface="AR P丸ゴシック体M" panose="020B0600010101010101" pitchFamily="50" charset="-128"/>
              </a:rPr>
              <a:t>）</a:t>
            </a:r>
            <a:endParaRPr lang="en-US" altLang="ja-JP" dirty="0" smtClean="0">
              <a:ea typeface="AR P丸ゴシック体M" panose="020B0600010101010101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「逸脱」≠「批判・反逆」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endParaRPr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◇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「</a:t>
            </a: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穴空き</a:t>
            </a:r>
            <a:r>
              <a:rPr lang="ja-JP" altLang="en-US" sz="2300" dirty="0">
                <a:latin typeface="麗流隷書" panose="02000609000000000000" pitchFamily="1" charset="-128"/>
                <a:ea typeface="麗流隷書" panose="02000609000000000000" pitchFamily="1" charset="-128"/>
              </a:rPr>
              <a:t>（アナアキ）</a:t>
            </a: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ズム」</a:t>
            </a:r>
            <a:endParaRPr lang="en-US" altLang="ja-JP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「穴」の現象学：「無」のヒエロファニー</a:t>
            </a:r>
            <a:endParaRPr lang="en-US" altLang="ja-JP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⇒「この世」に「穴」が空く～「穴」を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空ける；穴の向こう（彼方）が</a:t>
            </a:r>
            <a:r>
              <a:rPr lang="ja-JP" altLang="en-US" dirty="0" err="1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ほの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見える（「風」が吹いてくる）</a:t>
            </a:r>
            <a:endParaRPr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sz="3100" dirty="0">
                <a:latin typeface="麗流隷書" panose="02000609000000000000" pitchFamily="1" charset="-128"/>
                <a:ea typeface="麗流隷書" panose="02000609000000000000" pitchFamily="1" charset="-128"/>
              </a:rPr>
              <a:t>→（この世の側から）穴の輪郭をなぞる→穴の形の蓋をする→穴が埋まる</a:t>
            </a:r>
            <a:r>
              <a:rPr lang="ja-JP" altLang="en-US" sz="31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？</a:t>
            </a:r>
            <a:endParaRPr lang="en-US" altLang="ja-JP" sz="31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endParaRPr lang="ja-JP" altLang="en-US" sz="36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麗流隷書" panose="02000609000000000000" pitchFamily="1" charset="-128"/>
                <a:ea typeface="麗流隷書" panose="02000609000000000000" pitchFamily="1" charset="-128"/>
              </a:rPr>
              <a:t>◇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「謎</a:t>
            </a:r>
            <a:r>
              <a:rPr lang="en-US" altLang="ja-JP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(mystery)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の</a:t>
            </a:r>
            <a:r>
              <a:rPr lang="ja-JP" altLang="en-US" dirty="0">
                <a:latin typeface="麗流隷書" panose="02000609000000000000" pitchFamily="1" charset="-128"/>
                <a:ea typeface="麗流隷書" panose="02000609000000000000" pitchFamily="1" charset="-128"/>
              </a:rPr>
              <a:t>肯定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」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⇔「謎」の解消（合理化）</a:t>
            </a:r>
            <a:endParaRPr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⇒</a:t>
            </a:r>
            <a:r>
              <a:rPr lang="en-US" altLang="ja-JP" dirty="0" smtClean="0">
                <a:ea typeface="AR P丸ゴシック体M" panose="020B0600010101010101" pitchFamily="50" charset="-128"/>
              </a:rPr>
              <a:t>mysticism </a:t>
            </a:r>
            <a:r>
              <a:rPr lang="en-US" altLang="ja-JP" dirty="0">
                <a:ea typeface="AR P丸ゴシック体M" panose="020B0600010101010101" pitchFamily="50" charset="-128"/>
              </a:rPr>
              <a:t>→ mystique → </a:t>
            </a:r>
            <a:r>
              <a:rPr lang="en-US" altLang="ja-JP" dirty="0" err="1" smtClean="0">
                <a:ea typeface="AR P丸ゴシック体M" panose="020B0600010101010101" pitchFamily="50" charset="-128"/>
              </a:rPr>
              <a:t>mustērion</a:t>
            </a:r>
            <a:r>
              <a:rPr lang="en-US" altLang="ja-JP" dirty="0" smtClean="0">
                <a:ea typeface="AR P丸ゴシック体M" panose="020B0600010101010101" pitchFamily="50" charset="-128"/>
              </a:rPr>
              <a:t> </a:t>
            </a:r>
          </a:p>
          <a:p>
            <a:pPr marL="0" indent="0">
              <a:buNone/>
            </a:pPr>
            <a:r>
              <a:rPr lang="ja-JP" altLang="en-US" dirty="0" smtClean="0">
                <a:ea typeface="AR P丸ゴシック体M" panose="020B0600010101010101" pitchFamily="50" charset="-128"/>
              </a:rPr>
              <a:t>　</a:t>
            </a:r>
            <a:r>
              <a:rPr lang="en-US" altLang="ja-JP" dirty="0" smtClean="0">
                <a:ea typeface="AR P丸ゴシック体M" panose="020B0600010101010101" pitchFamily="50" charset="-128"/>
              </a:rPr>
              <a:t>→ «</a:t>
            </a:r>
            <a:r>
              <a:rPr lang="en-US" altLang="ja-JP" i="1" dirty="0" err="1" smtClean="0">
                <a:ea typeface="AR P丸ゴシック体M" panose="020B0600010101010101" pitchFamily="50" charset="-128"/>
              </a:rPr>
              <a:t>mysterics</a:t>
            </a:r>
            <a:r>
              <a:rPr lang="en-US" altLang="ja-JP" i="1" dirty="0">
                <a:ea typeface="AR P丸ゴシック体M" panose="020B0600010101010101" pitchFamily="50" charset="-128"/>
              </a:rPr>
              <a:t>/ </a:t>
            </a:r>
            <a:r>
              <a:rPr lang="en-US" altLang="ja-JP" i="1" dirty="0" err="1" smtClean="0">
                <a:ea typeface="AR P丸ゴシック体M" panose="020B0600010101010101" pitchFamily="50" charset="-128"/>
              </a:rPr>
              <a:t>mystérique</a:t>
            </a:r>
            <a:r>
              <a:rPr lang="en-US" altLang="ja-JP" i="1" dirty="0">
                <a:ea typeface="AR P丸ゴシック体M" panose="020B0600010101010101" pitchFamily="50" charset="-128"/>
              </a:rPr>
              <a:t>/ </a:t>
            </a:r>
            <a:r>
              <a:rPr lang="en-US" altLang="ja-JP" i="1" dirty="0" err="1" smtClean="0">
                <a:ea typeface="AR P丸ゴシック体M" panose="020B0600010101010101" pitchFamily="50" charset="-128"/>
              </a:rPr>
              <a:t>Mysterik</a:t>
            </a:r>
            <a:r>
              <a:rPr lang="en-US" altLang="ja-JP" dirty="0" smtClean="0">
                <a:ea typeface="AR P丸ゴシック体M" panose="020B0600010101010101" pitchFamily="50" charset="-128"/>
              </a:rPr>
              <a:t>»</a:t>
            </a:r>
          </a:p>
          <a:p>
            <a:pPr marL="0" indent="0">
              <a:buNone/>
            </a:pPr>
            <a:endParaRPr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5366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ja-JP" altLang="en-US" sz="3200" dirty="0" smtClean="0">
                <a:latin typeface="AR丸ゴシック体M" pitchFamily="49" charset="-128"/>
                <a:ea typeface="AR丸ゴシック体M" pitchFamily="49" charset="-128"/>
              </a:rPr>
              <a:t>４</a:t>
            </a:r>
            <a:r>
              <a:rPr lang="en-US" altLang="ja-JP" sz="3200" dirty="0" smtClean="0">
                <a:latin typeface="AR丸ゴシック体M" pitchFamily="49" charset="-128"/>
                <a:ea typeface="AR丸ゴシック体M" pitchFamily="49" charset="-128"/>
              </a:rPr>
              <a:t>.</a:t>
            </a:r>
            <a:r>
              <a:rPr lang="ja-JP" altLang="en-US" sz="3200" dirty="0" smtClean="0">
                <a:latin typeface="AR丸ゴシック体M" pitchFamily="49" charset="-128"/>
                <a:ea typeface="AR丸ゴシック体M" pitchFamily="49" charset="-128"/>
              </a:rPr>
              <a:t>宗教と神秘主義／宗教学と神秘主義研究</a:t>
            </a:r>
            <a:endParaRPr kumimoji="1" lang="ja-JP" altLang="en-US" sz="3200" dirty="0">
              <a:latin typeface="AR丸ゴシック体M" pitchFamily="49" charset="-128"/>
              <a:ea typeface="AR丸ゴシック体M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ja-JP" altLang="en-US" b="1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◇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宗教と神秘主義</a:t>
            </a:r>
            <a:endParaRPr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・神秘主義は宗教の「核心」ではない</a:t>
            </a: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。</a:t>
            </a:r>
            <a:endParaRPr lang="en-US" altLang="ja-JP" sz="28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（宗教はもっと多様・多層）</a:t>
            </a:r>
            <a:endParaRPr lang="en-US" altLang="ja-JP" sz="28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endParaRPr lang="ja-JP" altLang="en-US" sz="28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・宗教には神秘主義とみられる場面</a:t>
            </a: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が（必ず？）ある。</a:t>
            </a:r>
            <a:endParaRPr lang="en-US" altLang="ja-JP" sz="28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endParaRPr lang="ja-JP" altLang="en-US" sz="28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・神秘主義</a:t>
            </a: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は宗教の</a:t>
            </a: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外にもたくさんある</a:t>
            </a: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。</a:t>
            </a:r>
            <a:endParaRPr lang="en-US" altLang="ja-JP" sz="28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</a:t>
            </a:r>
            <a:r>
              <a:rPr lang="en-US" altLang="ja-JP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Cf.</a:t>
            </a: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エリアーデ流「ヒエロファニー」</a:t>
            </a:r>
            <a:endParaRPr kumimoji="1" lang="ja-JP" altLang="en-US" sz="24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71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ja-JP" altLang="en-US" b="1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◇</a:t>
            </a:r>
            <a:r>
              <a:rPr lang="ja-JP" altLang="en-US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「宗教学」と「神秘主義研究」</a:t>
            </a:r>
            <a:endParaRPr lang="en-US" altLang="ja-JP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・私</a:t>
            </a: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の「宗教学」理解：「他者学</a:t>
            </a: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」</a:t>
            </a:r>
            <a:endParaRPr lang="en-US" altLang="ja-JP" sz="28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「他者」（私でない者・届かない者：「絶対」他者</a:t>
            </a:r>
            <a:r>
              <a:rPr lang="ja-JP" altLang="en-US" sz="20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（＝すべての他者）</a:t>
            </a: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）の「理解」を目指す「解釈学」</a:t>
            </a:r>
            <a:endParaRPr lang="ja-JP" altLang="en-US" sz="24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endParaRPr lang="ja-JP" altLang="en-US" sz="2800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・「神秘主義研究」</a:t>
            </a:r>
            <a:r>
              <a:rPr lang="ja-JP" altLang="en-US" sz="28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：</a:t>
            </a:r>
            <a:endParaRPr lang="en-US" altLang="ja-JP" sz="28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自ら</a:t>
            </a:r>
            <a:r>
              <a:rPr lang="ja-JP" altLang="en-US" sz="2400" dirty="0">
                <a:latin typeface="麗流隷書" panose="02000609000000000000" pitchFamily="1" charset="-128"/>
                <a:ea typeface="麗流隷書" panose="02000609000000000000" pitchFamily="1" charset="-128"/>
              </a:rPr>
              <a:t>は「神秘家」ではない者として</a:t>
            </a: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、「</a:t>
            </a:r>
            <a:r>
              <a:rPr lang="ja-JP" altLang="en-US" sz="2400" dirty="0">
                <a:latin typeface="麗流隷書" panose="02000609000000000000" pitchFamily="1" charset="-128"/>
                <a:ea typeface="麗流隷書" panose="02000609000000000000" pitchFamily="1" charset="-128"/>
              </a:rPr>
              <a:t>神秘家」</a:t>
            </a: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の</a:t>
            </a:r>
            <a:r>
              <a:rPr lang="ja-JP" altLang="en-US" sz="2400" dirty="0">
                <a:latin typeface="麗流隷書" panose="02000609000000000000" pitchFamily="1" charset="-128"/>
                <a:ea typeface="麗流隷書" panose="02000609000000000000" pitchFamily="1" charset="-128"/>
              </a:rPr>
              <a:t>開けた</a:t>
            </a: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「穴」（の輪郭）を（「埋める」ことなく）なぞろうとする。</a:t>
            </a:r>
            <a:endParaRPr lang="en-US" altLang="ja-JP" sz="2400" dirty="0" smtClean="0">
              <a:latin typeface="麗流隷書" panose="02000609000000000000" pitchFamily="1" charset="-128"/>
              <a:ea typeface="麗流隷書" panose="02000609000000000000" pitchFamily="1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麗流隷書" panose="02000609000000000000" pitchFamily="1" charset="-128"/>
                <a:ea typeface="麗流隷書" panose="02000609000000000000" pitchFamily="1" charset="-128"/>
              </a:rPr>
              <a:t>　そして覗こう</a:t>
            </a:r>
            <a:r>
              <a:rPr lang="ja-JP" altLang="en-US" sz="2400" dirty="0">
                <a:latin typeface="麗流隷書" panose="02000609000000000000" pitchFamily="1" charset="-128"/>
                <a:ea typeface="麗流隷書" panose="02000609000000000000" pitchFamily="1" charset="-128"/>
              </a:rPr>
              <a:t>とする</a:t>
            </a:r>
            <a:r>
              <a:rPr lang="ja-JP" altLang="en-US" sz="2800" dirty="0">
                <a:latin typeface="麗流隷書" panose="02000609000000000000" pitchFamily="1" charset="-128"/>
                <a:ea typeface="麗流隷書" panose="02000609000000000000" pitchFamily="1" charset="-128"/>
              </a:rPr>
              <a:t>。</a:t>
            </a:r>
          </a:p>
          <a:p>
            <a:endParaRPr kumimoji="1" lang="ja-JP" altLang="en-US" dirty="0">
              <a:latin typeface="麗流隷書" panose="02000609000000000000" pitchFamily="1" charset="-128"/>
              <a:ea typeface="麗流隷書" panose="02000609000000000000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8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518</Words>
  <Application>Microsoft Office PowerPoint</Application>
  <PresentationFormat>画面に合わせる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３．私の「神秘主義」理解</vt:lpstr>
      <vt:lpstr>マッギンvs. セルトー? 「実体論～本質論」的vs.「機能論～文脈論」的？</vt:lpstr>
      <vt:lpstr>歩みを止めることのできない彼ないし彼女が神秘家である。その人は、自分に欠けているものの確かさを抱いて(avec la certitude de ce qui lui manque)、どんな場所も、どんな対象も、これではない(ce n’est pas ça)、ここに留まることはできない、これに満足することはできないと、言うことができる。この思い(désir)が過剰・越境(un excès)を生み出す。それは、どの場所も、越え出、通過し、失っていく。もっと遠くに、別のところに、行かねばならない。彼はどこにも棲まわない。〔逆に〕彼が棲まわれる〔取り憑かれる〕のだ、とまでハーデウェイヒは言っている。〔・・・〕 神と呼ばれる、ある捉え難い始源ないし終極に魅了された、この越境する精神から、とりわけ、現代の文化状況のなかでは、不断の出発の動きが存続してきているように思われる。あたかも、神への信仰に自らを基礎づけることがもう出来ないので、経験はただ、伝統的神秘主義から、その内容ではなく形式だけを保持しているかのようである。〔…〕ハーデウェイヒが語っていた「始源」から船出してしまった旅人は、もう基礎・根底(fondement)も目的・終極(fin)ももたない。名のない願い・憧れ(un désir)にのみ身を委ねて、これぞ酔いどれ船だ。〔…〕甞ての時以上に孤独で寄る辺なく、あるいはより無保護でよりラディカルで、いつも何かへの具体化(un corps)を、あるいは 詩的創造の場所(un lieu poétique)を求めている、もの言わぬ幼児 (infans)となったかのようである。こうして、かの願い・憧れは 作動し続ける。沈黙のうちに痕跡を残し続け、書かれ続ける。 La Fable mystique XVIe-XVIIe siècle, Gallimard, 1982, pp.410-411.</vt:lpstr>
      <vt:lpstr> ☆「神秘主義」への三つの（私的）観点 </vt:lpstr>
      <vt:lpstr>４.宗教と神秘主義／宗教学と神秘主義研究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2017年度嘲風会フォーラム    「宗教学」的「神秘主義」研究の 哀楽</dc:title>
  <dc:creator>TSURUOKA</dc:creator>
  <cp:lastModifiedBy>TSURUOKA</cp:lastModifiedBy>
  <cp:revision>48</cp:revision>
  <cp:lastPrinted>2017-12-22T16:22:45Z</cp:lastPrinted>
  <dcterms:created xsi:type="dcterms:W3CDTF">2017-12-04T07:01:00Z</dcterms:created>
  <dcterms:modified xsi:type="dcterms:W3CDTF">2017-12-27T08:07:53Z</dcterms:modified>
</cp:coreProperties>
</file>