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308" r:id="rId3"/>
    <p:sldId id="289" r:id="rId4"/>
    <p:sldId id="293" r:id="rId5"/>
    <p:sldId id="296" r:id="rId6"/>
    <p:sldId id="297" r:id="rId7"/>
    <p:sldId id="298" r:id="rId8"/>
    <p:sldId id="299" r:id="rId9"/>
    <p:sldId id="300" r:id="rId10"/>
    <p:sldId id="301" r:id="rId11"/>
    <p:sldId id="303" r:id="rId12"/>
    <p:sldId id="267" r:id="rId13"/>
    <p:sldId id="268" r:id="rId14"/>
    <p:sldId id="269" r:id="rId15"/>
    <p:sldId id="272" r:id="rId16"/>
    <p:sldId id="257" r:id="rId17"/>
    <p:sldId id="258" r:id="rId18"/>
    <p:sldId id="259" r:id="rId19"/>
    <p:sldId id="260" r:id="rId20"/>
    <p:sldId id="266" r:id="rId21"/>
    <p:sldId id="263" r:id="rId22"/>
    <p:sldId id="277" r:id="rId23"/>
    <p:sldId id="278" r:id="rId24"/>
    <p:sldId id="279" r:id="rId25"/>
    <p:sldId id="280" r:id="rId26"/>
    <p:sldId id="281" r:id="rId27"/>
    <p:sldId id="282" r:id="rId28"/>
    <p:sldId id="283" r:id="rId29"/>
    <p:sldId id="284" r:id="rId30"/>
    <p:sldId id="285" r:id="rId31"/>
    <p:sldId id="288" r:id="rId32"/>
    <p:sldId id="311" r:id="rId33"/>
    <p:sldId id="309" r:id="rId34"/>
    <p:sldId id="310" r:id="rId3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7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2ED1872-778D-2F42-AC1E-EFF8066E91D4}" type="datetimeFigureOut">
              <a:rPr kumimoji="1" lang="ja-JP" altLang="en-US" smtClean="0"/>
              <a:t>17/11/28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42440A-9BB9-3D4E-AD46-11700076AA2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D1872-778D-2F42-AC1E-EFF8066E91D4}" type="datetimeFigureOut">
              <a:rPr kumimoji="1" lang="ja-JP" altLang="en-US" smtClean="0"/>
              <a:t>17/11/28</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440A-9BB9-3D4E-AD46-11700076AA2F}"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50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hyperlink" Target="https://ja.wikipedia.org/wiki/4%E6%9C%886%E6%97%A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5717"/>
            <a:ext cx="7772400" cy="4174812"/>
          </a:xfrm>
        </p:spPr>
        <p:txBody>
          <a:bodyPr>
            <a:normAutofit fontScale="90000"/>
          </a:bodyPr>
          <a:lstStyle/>
          <a:p>
            <a:r>
              <a:rPr lang="fr-FR" altLang="ja-JP" dirty="0"/>
              <a:t/>
            </a:r>
            <a:br>
              <a:rPr lang="fr-FR" altLang="ja-JP" dirty="0"/>
            </a:br>
            <a:r>
              <a:rPr lang="en-US" altLang="ja-JP" b="1" dirty="0"/>
              <a:t> </a:t>
            </a:r>
            <a:r>
              <a:rPr lang="fr-FR" altLang="ja-JP" dirty="0"/>
              <a:t/>
            </a:r>
            <a:br>
              <a:rPr lang="fr-FR" altLang="ja-JP" dirty="0"/>
            </a:br>
            <a:r>
              <a:rPr lang="ja-JP" altLang="ja-JP" dirty="0"/>
              <a:t>　　</a:t>
            </a:r>
            <a:r>
              <a:rPr lang="ja-JP" altLang="ja-JP" sz="4000" dirty="0"/>
              <a:t>　　　　　　　　　　　　　</a:t>
            </a:r>
            <a:r>
              <a:rPr lang="ja-JP" altLang="ja-JP" sz="4000" b="1" dirty="0" smtClean="0"/>
              <a:t>＜</a:t>
            </a:r>
            <a:r>
              <a:rPr lang="ja-JP" altLang="ja-JP" sz="4000" b="1" dirty="0"/>
              <a:t>包越</a:t>
            </a:r>
            <a:r>
              <a:rPr lang="ja-JP" altLang="ja-JP" sz="4000" b="1" dirty="0" smtClean="0"/>
              <a:t>＞</a:t>
            </a:r>
            <a:r>
              <a:rPr lang="ja-JP" altLang="en-US" sz="4000" b="1" dirty="0" smtClean="0"/>
              <a:t>　</a:t>
            </a:r>
            <a:r>
              <a:rPr lang="en-US" altLang="ja-JP" sz="4000" b="1" dirty="0"/>
              <a:t> </a:t>
            </a:r>
            <a:r>
              <a:rPr lang="en-US" altLang="ja-JP" sz="4000" b="1" dirty="0" smtClean="0"/>
              <a:t/>
            </a:r>
            <a:br>
              <a:rPr lang="en-US" altLang="ja-JP" sz="4000" b="1" dirty="0" smtClean="0"/>
            </a:br>
            <a:r>
              <a:rPr lang="fr-FR" altLang="ja-JP" sz="4000" b="1" dirty="0" smtClean="0"/>
              <a:t>:</a:t>
            </a:r>
            <a:r>
              <a:rPr lang="ja-JP" altLang="ja-JP" sz="4000" b="1" dirty="0"/>
              <a:t>＜身心の変容と神の国への（</a:t>
            </a:r>
            <a:r>
              <a:rPr lang="en-US" altLang="ja-JP" sz="4000" b="1" dirty="0"/>
              <a:t>assumption</a:t>
            </a:r>
            <a:r>
              <a:rPr lang="ja-JP" altLang="ja-JP" sz="4000" b="1" dirty="0"/>
              <a:t>）＞ </a:t>
            </a:r>
            <a:r>
              <a:rPr lang="fr-FR" altLang="ja-JP" sz="4000" dirty="0"/>
              <a:t/>
            </a:r>
            <a:br>
              <a:rPr lang="fr-FR" altLang="ja-JP" sz="4000" dirty="0"/>
            </a:br>
            <a:r>
              <a:rPr lang="ja-JP" altLang="ja-JP" sz="4000" b="1" dirty="0"/>
              <a:t>　　　　</a:t>
            </a:r>
            <a:r>
              <a:rPr lang="fr-CH" altLang="ja-JP" sz="4000" b="1" dirty="0" smtClean="0"/>
              <a:t/>
            </a:r>
            <a:br>
              <a:rPr lang="fr-CH" altLang="ja-JP" sz="4000" b="1" dirty="0" smtClean="0"/>
            </a:br>
            <a:r>
              <a:rPr lang="ja-JP" altLang="ja-JP" sz="3100" b="1" dirty="0" smtClean="0"/>
              <a:t>フランス</a:t>
            </a:r>
            <a:r>
              <a:rPr lang="ja-JP" altLang="ja-JP" sz="3100" b="1" dirty="0"/>
              <a:t>霊性神学史の小窓　</a:t>
            </a:r>
            <a:r>
              <a:rPr lang="fr-CH" altLang="ja-JP" sz="3100" b="1" dirty="0" smtClean="0"/>
              <a:t/>
            </a:r>
            <a:br>
              <a:rPr lang="fr-CH" altLang="ja-JP" sz="3100" b="1" dirty="0" smtClean="0"/>
            </a:br>
            <a:r>
              <a:rPr lang="ja-JP" altLang="ja-JP" sz="3100" b="1" dirty="0" smtClean="0"/>
              <a:t>聖</a:t>
            </a:r>
            <a:r>
              <a:rPr lang="ja-JP" altLang="ja-JP" sz="3100" b="1" dirty="0"/>
              <a:t>ベルナール、パスカル、ペギー</a:t>
            </a:r>
            <a:r>
              <a:rPr lang="ja-JP" altLang="ja-JP" dirty="0"/>
              <a:t>　　　　　　　　　　　　</a:t>
            </a:r>
            <a:r>
              <a:rPr lang="fr-FR" altLang="ja-JP" dirty="0"/>
              <a:t> </a:t>
            </a:r>
            <a:r>
              <a:rPr lang="ja-JP" altLang="ja-JP" dirty="0" smtClean="0"/>
              <a:t>　　　　　　　　　　　　　</a:t>
            </a:r>
            <a:r>
              <a:rPr lang="ja-JP" altLang="ja-JP" dirty="0"/>
              <a:t>　　　　　　</a:t>
            </a:r>
            <a:r>
              <a:rPr lang="ja-JP" altLang="ja-JP" b="1" dirty="0"/>
              <a:t>　　　　　　　　　</a:t>
            </a:r>
            <a:endParaRPr kumimoji="1" lang="ja-JP" altLang="en-US" dirty="0"/>
          </a:p>
        </p:txBody>
      </p:sp>
      <p:sp>
        <p:nvSpPr>
          <p:cNvPr id="3" name="サブタイトル 2"/>
          <p:cNvSpPr>
            <a:spLocks noGrp="1"/>
          </p:cNvSpPr>
          <p:nvPr>
            <p:ph type="subTitle" idx="1"/>
          </p:nvPr>
        </p:nvSpPr>
        <p:spPr>
          <a:xfrm>
            <a:off x="191361" y="4940194"/>
            <a:ext cx="8266839" cy="1600345"/>
          </a:xfrm>
        </p:spPr>
        <p:txBody>
          <a:bodyPr>
            <a:normAutofit/>
          </a:bodyPr>
          <a:lstStyle/>
          <a:p>
            <a:r>
              <a:rPr lang="ja-JP" altLang="ja-JP" sz="2200" dirty="0"/>
              <a:t>２０１７年１１月２０日（月）　第６１回心身変容技法研究会</a:t>
            </a:r>
            <a:r>
              <a:rPr lang="fr-FR" altLang="ja-JP" sz="2200" dirty="0"/>
              <a:t/>
            </a:r>
            <a:br>
              <a:rPr lang="fr-FR" altLang="ja-JP" sz="2200" dirty="0"/>
            </a:br>
            <a:r>
              <a:rPr lang="ja-JP" altLang="ja-JP" b="1" dirty="0" smtClean="0"/>
              <a:t>檜垣 </a:t>
            </a:r>
            <a:r>
              <a:rPr lang="ja-JP" altLang="ja-JP" b="1" dirty="0"/>
              <a:t>樹理</a:t>
            </a:r>
            <a:r>
              <a:rPr lang="fr-FR" altLang="ja-JP" dirty="0"/>
              <a:t> </a:t>
            </a:r>
            <a:endParaRPr kumimoji="1" lang="ja-JP" altLang="en-US" dirty="0"/>
          </a:p>
        </p:txBody>
      </p:sp>
    </p:spTree>
    <p:extLst>
      <p:ext uri="{BB962C8B-B14F-4D97-AF65-F5344CB8AC3E}">
        <p14:creationId xmlns:p14="http://schemas.microsoft.com/office/powerpoint/2010/main" val="15446111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014" y="457200"/>
            <a:ext cx="8229600" cy="1143000"/>
          </a:xfrm>
        </p:spPr>
        <p:txBody>
          <a:bodyPr>
            <a:normAutofit/>
          </a:bodyPr>
          <a:lstStyle/>
          <a:p>
            <a:r>
              <a:rPr lang="ja-JP" altLang="en-US" sz="2800" dirty="0" smtClean="0"/>
              <a:t>１７世紀　　　近代科学技術の幕開け</a:t>
            </a:r>
            <a:endParaRPr kumimoji="1" lang="ja-JP" altLang="en-US" sz="2800" dirty="0"/>
          </a:p>
        </p:txBody>
      </p:sp>
      <p:sp>
        <p:nvSpPr>
          <p:cNvPr id="9" name="テキスト プレースホルダー 8"/>
          <p:cNvSpPr>
            <a:spLocks noGrp="1"/>
          </p:cNvSpPr>
          <p:nvPr>
            <p:ph type="body" idx="1"/>
          </p:nvPr>
        </p:nvSpPr>
        <p:spPr>
          <a:xfrm>
            <a:off x="241014" y="1080798"/>
            <a:ext cx="4256374" cy="1094077"/>
          </a:xfrm>
        </p:spPr>
        <p:txBody>
          <a:bodyPr>
            <a:normAutofit/>
          </a:bodyPr>
          <a:lstStyle/>
          <a:p>
            <a:r>
              <a:rPr kumimoji="1" lang="ja-JP" altLang="en-US" sz="1800" dirty="0" smtClean="0"/>
              <a:t>ケプラー</a:t>
            </a:r>
            <a:r>
              <a:rPr kumimoji="1" lang="fr-CH" altLang="ja-JP" sz="1800" dirty="0" smtClean="0"/>
              <a:t>(1571-1630) </a:t>
            </a:r>
            <a:r>
              <a:rPr lang="ja-JP" altLang="en-US" sz="1800" dirty="0"/>
              <a:t>　</a:t>
            </a:r>
            <a:endParaRPr kumimoji="1" lang="fr-CH" altLang="ja-JP" sz="1800" dirty="0" smtClean="0"/>
          </a:p>
          <a:p>
            <a:r>
              <a:rPr kumimoji="1" lang="ja-JP" altLang="en-US" sz="1800" dirty="0" smtClean="0"/>
              <a:t>デカルト</a:t>
            </a:r>
            <a:r>
              <a:rPr kumimoji="1" lang="fr-CH" altLang="ja-JP" sz="1800" dirty="0" smtClean="0"/>
              <a:t>(1596-1650)</a:t>
            </a:r>
            <a:r>
              <a:rPr kumimoji="1" lang="en-US" altLang="ja-JP" sz="1800" dirty="0" smtClean="0"/>
              <a:t>『</a:t>
            </a:r>
            <a:r>
              <a:rPr kumimoji="1" lang="ja-JP" altLang="en-US" sz="1800" dirty="0" smtClean="0"/>
              <a:t>方法序説</a:t>
            </a:r>
            <a:r>
              <a:rPr kumimoji="1" lang="en-US" altLang="ja-JP" sz="1800" dirty="0" smtClean="0"/>
              <a:t>』</a:t>
            </a:r>
            <a:r>
              <a:rPr lang="fr-CH" altLang="ja-JP" sz="1800" dirty="0" smtClean="0"/>
              <a:t>1637</a:t>
            </a:r>
          </a:p>
          <a:p>
            <a:endParaRPr kumimoji="1" lang="ja-JP" altLang="en-US" sz="1800" dirty="0"/>
          </a:p>
        </p:txBody>
      </p:sp>
      <p:pic>
        <p:nvPicPr>
          <p:cNvPr id="8" name="コンテンツ プレースホルダー 7"/>
          <p:cNvPicPr>
            <a:picLocks noGrp="1" noChangeAspect="1"/>
          </p:cNvPicPr>
          <p:nvPr>
            <p:ph sz="half" idx="2"/>
          </p:nvPr>
        </p:nvPicPr>
        <p:blipFill>
          <a:blip r:embed="rId2"/>
          <a:srcRect t="11896" b="11896"/>
          <a:stretch>
            <a:fillRect/>
          </a:stretch>
        </p:blipFill>
        <p:spPr/>
      </p:pic>
      <p:sp>
        <p:nvSpPr>
          <p:cNvPr id="10" name="テキスト プレースホルダー 9"/>
          <p:cNvSpPr>
            <a:spLocks noGrp="1"/>
          </p:cNvSpPr>
          <p:nvPr>
            <p:ph type="body" sz="quarter" idx="3"/>
          </p:nvPr>
        </p:nvSpPr>
        <p:spPr>
          <a:xfrm>
            <a:off x="4497389" y="1175368"/>
            <a:ext cx="4646612" cy="999507"/>
          </a:xfrm>
        </p:spPr>
        <p:txBody>
          <a:bodyPr>
            <a:normAutofit/>
          </a:bodyPr>
          <a:lstStyle/>
          <a:p>
            <a:r>
              <a:rPr kumimoji="1" lang="ja-JP" altLang="en-US" sz="1800" dirty="0" smtClean="0"/>
              <a:t>ガリレオ</a:t>
            </a:r>
            <a:r>
              <a:rPr kumimoji="1" lang="en-US" altLang="ja-JP" sz="1800" dirty="0" smtClean="0"/>
              <a:t>『</a:t>
            </a:r>
            <a:r>
              <a:rPr kumimoji="1" lang="ja-JP" altLang="en-US" sz="1800" dirty="0" smtClean="0"/>
              <a:t>天文学対話</a:t>
            </a:r>
            <a:r>
              <a:rPr kumimoji="1" lang="en-US" altLang="ja-JP" sz="1800" dirty="0" smtClean="0"/>
              <a:t>』</a:t>
            </a:r>
            <a:r>
              <a:rPr kumimoji="1" lang="ja-JP" altLang="en-US" sz="1800" dirty="0" smtClean="0"/>
              <a:t>地動説</a:t>
            </a:r>
            <a:r>
              <a:rPr kumimoji="1" lang="en-US" altLang="ja-JP" sz="1800" dirty="0" smtClean="0"/>
              <a:t>  </a:t>
            </a:r>
            <a:r>
              <a:rPr kumimoji="1" lang="fr-CH" altLang="ja-JP" sz="1800" dirty="0" smtClean="0"/>
              <a:t>1632</a:t>
            </a:r>
          </a:p>
          <a:p>
            <a:r>
              <a:rPr lang="ja-JP" altLang="en-US" sz="1800" dirty="0" smtClean="0"/>
              <a:t>望遠鏡、顕微鏡</a:t>
            </a:r>
            <a:endParaRPr kumimoji="1" lang="fr-CH" altLang="ja-JP" sz="1800" dirty="0" smtClean="0"/>
          </a:p>
          <a:p>
            <a:endParaRPr kumimoji="1" lang="ja-JP" altLang="en-US" dirty="0"/>
          </a:p>
        </p:txBody>
      </p:sp>
      <p:pic>
        <p:nvPicPr>
          <p:cNvPr id="6" name="コンテンツ プレースホルダー 5"/>
          <p:cNvPicPr>
            <a:picLocks noGrp="1" noChangeAspect="1"/>
          </p:cNvPicPr>
          <p:nvPr>
            <p:ph sz="quarter" idx="4"/>
          </p:nvPr>
        </p:nvPicPr>
        <p:blipFill>
          <a:blip r:embed="rId3"/>
          <a:srcRect t="1119" b="1119"/>
          <a:stretch>
            <a:fillRect/>
          </a:stretch>
        </p:blipFill>
        <p:spPr/>
      </p:pic>
    </p:spTree>
    <p:extLst>
      <p:ext uri="{BB962C8B-B14F-4D97-AF65-F5344CB8AC3E}">
        <p14:creationId xmlns:p14="http://schemas.microsoft.com/office/powerpoint/2010/main" val="403019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596578"/>
          </a:xfrm>
        </p:spPr>
        <p:txBody>
          <a:bodyPr>
            <a:normAutofit/>
          </a:bodyPr>
          <a:lstStyle/>
          <a:p>
            <a:r>
              <a:rPr kumimoji="1" lang="ja-JP" altLang="en-US" sz="2800" dirty="0" smtClean="0"/>
              <a:t>アウグスチヌス神学</a:t>
            </a:r>
            <a:endParaRPr kumimoji="1" lang="ja-JP" altLang="en-US" sz="2800" dirty="0"/>
          </a:p>
        </p:txBody>
      </p:sp>
      <p:pic>
        <p:nvPicPr>
          <p:cNvPr id="7" name="コンテンツ プレースホルダー 6"/>
          <p:cNvPicPr>
            <a:picLocks noGrp="1" noChangeAspect="1"/>
          </p:cNvPicPr>
          <p:nvPr>
            <p:ph sz="half" idx="1"/>
          </p:nvPr>
        </p:nvPicPr>
        <p:blipFill>
          <a:blip r:embed="rId2"/>
          <a:srcRect l="-7410" r="-7410"/>
          <a:stretch>
            <a:fillRect/>
          </a:stretch>
        </p:blipFill>
        <p:spPr/>
      </p:pic>
      <p:pic>
        <p:nvPicPr>
          <p:cNvPr id="8" name="コンテンツ プレースホルダー 7"/>
          <p:cNvPicPr>
            <a:picLocks noGrp="1" noChangeAspect="1"/>
          </p:cNvPicPr>
          <p:nvPr>
            <p:ph sz="half" idx="2"/>
          </p:nvPr>
        </p:nvPicPr>
        <p:blipFill>
          <a:blip r:embed="rId3"/>
          <a:srcRect l="-16645" r="-16645"/>
          <a:stretch>
            <a:fillRect/>
          </a:stretch>
        </p:blipFill>
        <p:spPr/>
      </p:pic>
    </p:spTree>
    <p:extLst>
      <p:ext uri="{BB962C8B-B14F-4D97-AF65-F5344CB8AC3E}">
        <p14:creationId xmlns:p14="http://schemas.microsoft.com/office/powerpoint/2010/main" val="159018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rot="10800000" flipV="1">
            <a:off x="999861" y="2931576"/>
            <a:ext cx="7525981" cy="2862322"/>
          </a:xfrm>
          <a:prstGeom prst="rect">
            <a:avLst/>
          </a:prstGeom>
          <a:solidFill>
            <a:schemeClr val="lt1">
              <a:alpha val="7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smtClean="0"/>
              <a:t>『</a:t>
            </a:r>
            <a:r>
              <a:rPr lang="ja-JP" altLang="en-US" dirty="0" smtClean="0"/>
              <a:t>パンセ</a:t>
            </a:r>
            <a:r>
              <a:rPr lang="en-US" altLang="ja-JP" dirty="0" smtClean="0"/>
              <a:t>』146</a:t>
            </a:r>
            <a:r>
              <a:rPr lang="ja-JP" altLang="en-US" dirty="0" smtClean="0"/>
              <a:t>より</a:t>
            </a:r>
            <a:endParaRPr lang="en-US" altLang="ja-JP" dirty="0" smtClean="0"/>
          </a:p>
          <a:p>
            <a:endParaRPr lang="en-US" altLang="ja-JP" dirty="0"/>
          </a:p>
          <a:p>
            <a:r>
              <a:rPr lang="ja-JP" altLang="en-US" sz="2400" dirty="0">
                <a:ln>
                  <a:solidFill>
                    <a:srgbClr val="000000"/>
                  </a:solidFill>
                </a:ln>
                <a:solidFill>
                  <a:srgbClr val="000000"/>
                </a:solidFill>
                <a:effectLst>
                  <a:innerShdw blurRad="63500" dist="50800" dir="13500000">
                    <a:prstClr val="black">
                      <a:alpha val="50000"/>
                    </a:prstClr>
                  </a:innerShdw>
                </a:effectLst>
              </a:rPr>
              <a:t>人間は明らかに考えるために作られている</a:t>
            </a:r>
            <a:r>
              <a:rPr lang="ja-JP" altLang="en-US" sz="2400" dirty="0" smtClean="0">
                <a:ln>
                  <a:solidFill>
                    <a:srgbClr val="000000"/>
                  </a:solidFill>
                </a:ln>
                <a:solidFill>
                  <a:srgbClr val="000000"/>
                </a:solidFill>
                <a:effectLst>
                  <a:innerShdw blurRad="63500" dist="50800" dir="13500000">
                    <a:prstClr val="black">
                      <a:alpha val="50000"/>
                    </a:prstClr>
                  </a:innerShdw>
                </a:effectLst>
              </a:rPr>
              <a:t>。</a:t>
            </a:r>
            <a:endParaRPr lang="fr-CH" altLang="ja-JP" sz="2400" dirty="0" smtClean="0">
              <a:ln>
                <a:solidFill>
                  <a:srgbClr val="000000"/>
                </a:solidFill>
              </a:ln>
              <a:solidFill>
                <a:srgbClr val="000000"/>
              </a:solidFill>
              <a:effectLst>
                <a:innerShdw blurRad="63500" dist="50800" dir="13500000">
                  <a:prstClr val="black">
                    <a:alpha val="50000"/>
                  </a:prstClr>
                </a:innerShdw>
              </a:effectLst>
            </a:endParaRPr>
          </a:p>
          <a:p>
            <a:r>
              <a:rPr lang="ja-JP" altLang="en-US" sz="2400" dirty="0" smtClean="0">
                <a:ln>
                  <a:solidFill>
                    <a:srgbClr val="000000"/>
                  </a:solidFill>
                </a:ln>
                <a:solidFill>
                  <a:srgbClr val="000000"/>
                </a:solidFill>
                <a:effectLst>
                  <a:innerShdw blurRad="63500" dist="50800" dir="13500000">
                    <a:prstClr val="black">
                      <a:alpha val="50000"/>
                    </a:prstClr>
                  </a:innerShdw>
                </a:effectLst>
              </a:rPr>
              <a:t>それ</a:t>
            </a:r>
            <a:r>
              <a:rPr lang="ja-JP" altLang="en-US" sz="2400" dirty="0">
                <a:ln>
                  <a:solidFill>
                    <a:srgbClr val="000000"/>
                  </a:solidFill>
                </a:ln>
                <a:solidFill>
                  <a:srgbClr val="000000"/>
                </a:solidFill>
                <a:effectLst>
                  <a:innerShdw blurRad="63500" dist="50800" dir="13500000">
                    <a:prstClr val="black">
                      <a:alpha val="50000"/>
                    </a:prstClr>
                  </a:innerShdw>
                </a:effectLst>
              </a:rPr>
              <a:t>が彼のすべての尊厳、彼のすべての価値である。 </a:t>
            </a:r>
            <a:endParaRPr lang="fr-CH" altLang="ja-JP" sz="2400" dirty="0" smtClean="0">
              <a:ln>
                <a:solidFill>
                  <a:srgbClr val="000000"/>
                </a:solidFill>
              </a:ln>
              <a:solidFill>
                <a:srgbClr val="000000"/>
              </a:solidFill>
              <a:effectLst>
                <a:innerShdw blurRad="63500" dist="50800" dir="13500000">
                  <a:prstClr val="black">
                    <a:alpha val="50000"/>
                  </a:prstClr>
                </a:innerShdw>
              </a:effectLst>
            </a:endParaRPr>
          </a:p>
          <a:p>
            <a:r>
              <a:rPr lang="ja-JP" altLang="en-US" sz="2400" dirty="0" smtClean="0">
                <a:ln>
                  <a:solidFill>
                    <a:srgbClr val="000000"/>
                  </a:solidFill>
                </a:ln>
                <a:solidFill>
                  <a:srgbClr val="000000"/>
                </a:solidFill>
                <a:effectLst>
                  <a:innerShdw blurRad="63500" dist="50800" dir="13500000">
                    <a:prstClr val="black">
                      <a:alpha val="50000"/>
                    </a:prstClr>
                  </a:innerShdw>
                </a:effectLst>
              </a:rPr>
              <a:t>そして</a:t>
            </a:r>
            <a:r>
              <a:rPr lang="ja-JP" altLang="en-US" sz="2400" dirty="0">
                <a:ln>
                  <a:solidFill>
                    <a:srgbClr val="000000"/>
                  </a:solidFill>
                </a:ln>
                <a:solidFill>
                  <a:srgbClr val="000000"/>
                </a:solidFill>
                <a:effectLst>
                  <a:innerShdw blurRad="63500" dist="50800" dir="13500000">
                    <a:prstClr val="black">
                      <a:alpha val="50000"/>
                    </a:prstClr>
                  </a:innerShdw>
                </a:effectLst>
              </a:rPr>
              <a:t>彼のすべての義務は、正しく考えることである</a:t>
            </a:r>
            <a:r>
              <a:rPr lang="ja-JP" altLang="en-US" sz="2400" dirty="0" smtClean="0">
                <a:ln>
                  <a:solidFill>
                    <a:srgbClr val="000000"/>
                  </a:solidFill>
                </a:ln>
                <a:solidFill>
                  <a:srgbClr val="000000"/>
                </a:solidFill>
                <a:effectLst>
                  <a:innerShdw blurRad="63500" dist="50800" dir="13500000">
                    <a:prstClr val="black">
                      <a:alpha val="50000"/>
                    </a:prstClr>
                  </a:innerShdw>
                </a:effectLst>
              </a:rPr>
              <a:t>。</a:t>
            </a:r>
            <a:endParaRPr lang="fr-CH" altLang="ja-JP" sz="2400" dirty="0" smtClean="0">
              <a:ln>
                <a:solidFill>
                  <a:srgbClr val="000000"/>
                </a:solidFill>
              </a:ln>
              <a:solidFill>
                <a:srgbClr val="000000"/>
              </a:solidFill>
              <a:effectLst>
                <a:innerShdw blurRad="63500" dist="50800" dir="13500000">
                  <a:prstClr val="black">
                    <a:alpha val="50000"/>
                  </a:prstClr>
                </a:innerShdw>
              </a:effectLst>
            </a:endParaRPr>
          </a:p>
          <a:p>
            <a:endParaRPr lang="fr-CH" altLang="ja-JP" sz="2400" dirty="0" smtClean="0">
              <a:ln>
                <a:solidFill>
                  <a:srgbClr val="000000"/>
                </a:solidFill>
              </a:ln>
              <a:solidFill>
                <a:srgbClr val="000000"/>
              </a:solidFill>
              <a:effectLst>
                <a:innerShdw blurRad="63500" dist="50800" dir="13500000">
                  <a:prstClr val="black">
                    <a:alpha val="50000"/>
                  </a:prstClr>
                </a:innerShdw>
              </a:effectLst>
            </a:endParaRPr>
          </a:p>
          <a:p>
            <a:r>
              <a:rPr lang="ja-JP" altLang="en-US" sz="2400" dirty="0" smtClean="0">
                <a:ln>
                  <a:solidFill>
                    <a:srgbClr val="000000"/>
                  </a:solidFill>
                </a:ln>
                <a:solidFill>
                  <a:srgbClr val="000000"/>
                </a:solidFill>
                <a:effectLst>
                  <a:innerShdw blurRad="63500" dist="50800" dir="13500000">
                    <a:prstClr val="black">
                      <a:alpha val="50000"/>
                    </a:prstClr>
                  </a:innerShdw>
                </a:effectLst>
              </a:rPr>
              <a:t>ところで</a:t>
            </a:r>
            <a:r>
              <a:rPr lang="ja-JP" altLang="en-US" sz="2400" dirty="0">
                <a:ln>
                  <a:solidFill>
                    <a:srgbClr val="000000"/>
                  </a:solidFill>
                </a:ln>
                <a:solidFill>
                  <a:srgbClr val="000000"/>
                </a:solidFill>
                <a:effectLst>
                  <a:innerShdw blurRad="63500" dist="50800" dir="13500000">
                    <a:prstClr val="black">
                      <a:alpha val="50000"/>
                    </a:prstClr>
                  </a:innerShdw>
                </a:effectLst>
              </a:rPr>
              <a:t>、考えの順序は、自分から、また自分の 創造主と自分の目的から始めることである</a:t>
            </a:r>
            <a:r>
              <a:rPr lang="ja-JP" altLang="en-US" sz="2400" dirty="0" smtClean="0">
                <a:ln>
                  <a:solidFill>
                    <a:srgbClr val="000000"/>
                  </a:solidFill>
                </a:ln>
                <a:solidFill>
                  <a:srgbClr val="000000"/>
                </a:solidFill>
                <a:effectLst>
                  <a:innerShdw blurRad="63500" dist="50800" dir="13500000">
                    <a:prstClr val="black">
                      <a:alpha val="50000"/>
                    </a:prstClr>
                  </a:innerShdw>
                </a:effectLst>
              </a:rPr>
              <a:t>。</a:t>
            </a:r>
            <a:endParaRPr lang="ja-JP" altLang="en-US" sz="2400" dirty="0">
              <a:ln>
                <a:solidFill>
                  <a:srgbClr val="000000"/>
                </a:solidFill>
              </a:ln>
              <a:solidFill>
                <a:srgbClr val="000000"/>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5988558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162140" y="457200"/>
            <a:ext cx="8674470" cy="1143000"/>
          </a:xfrm>
        </p:spPr>
        <p:txBody>
          <a:bodyPr>
            <a:normAutofit fontScale="90000"/>
          </a:bodyPr>
          <a:lstStyle/>
          <a:p>
            <a:r>
              <a:rPr lang="ja-JP" altLang="en-US" sz="2000" dirty="0"/>
              <a:t>ところが、世間は何を考えているのだろう</a:t>
            </a:r>
            <a:r>
              <a:rPr lang="ja-JP" altLang="en-US" sz="2000" dirty="0" smtClean="0"/>
              <a:t>。</a:t>
            </a:r>
            <a:r>
              <a:rPr lang="fr-CH" altLang="ja-JP" sz="2000" dirty="0" smtClean="0"/>
              <a:t/>
            </a:r>
            <a:br>
              <a:rPr lang="fr-CH" altLang="ja-JP" sz="2000" dirty="0" smtClean="0"/>
            </a:br>
            <a:r>
              <a:rPr lang="ja-JP" altLang="en-US" sz="2000" dirty="0" smtClean="0"/>
              <a:t>決して</a:t>
            </a:r>
            <a:r>
              <a:rPr lang="ja-JP" altLang="en-US" sz="2000" dirty="0"/>
              <a:t>そういうことではない。そうではなく、踊ること、 リュートをひくこと、歌うこと、詩をつくること、環取り</a:t>
            </a:r>
            <a:r>
              <a:rPr lang="ja-JP" altLang="en-US" sz="2000" dirty="0" smtClean="0"/>
              <a:t>遊び </a:t>
            </a:r>
            <a:r>
              <a:rPr lang="ja-JP" altLang="en-US" sz="2000" dirty="0"/>
              <a:t>をすること等々、戦うこと、王になることを考えている。王であること、そして人間であることが 何であるかは考えずに。</a:t>
            </a:r>
            <a:br>
              <a:rPr lang="ja-JP" altLang="en-US" sz="2000" dirty="0"/>
            </a:br>
            <a:endParaRPr kumimoji="1" lang="ja-JP" altLang="en-US" sz="2000" dirty="0"/>
          </a:p>
        </p:txBody>
      </p:sp>
      <p:pic>
        <p:nvPicPr>
          <p:cNvPr id="9" name="コンテンツ プレースホルダー 8" descr="theatre_6.jpg"/>
          <p:cNvPicPr>
            <a:picLocks noGrp="1" noChangeAspect="1"/>
          </p:cNvPicPr>
          <p:nvPr>
            <p:ph idx="1"/>
          </p:nvPr>
        </p:nvPicPr>
        <p:blipFill>
          <a:blip r:embed="rId2">
            <a:extLst>
              <a:ext uri="{28A0092B-C50C-407E-A947-70E740481C1C}">
                <a14:useLocalDpi xmlns:a14="http://schemas.microsoft.com/office/drawing/2010/main" val="0"/>
              </a:ext>
            </a:extLst>
          </a:blip>
          <a:srcRect t="11333" b="11333"/>
          <a:stretch>
            <a:fillRect/>
          </a:stretch>
        </p:blipFill>
        <p:spPr/>
      </p:pic>
    </p:spTree>
    <p:extLst>
      <p:ext uri="{BB962C8B-B14F-4D97-AF65-F5344CB8AC3E}">
        <p14:creationId xmlns:p14="http://schemas.microsoft.com/office/powerpoint/2010/main" val="293688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457200"/>
            <a:ext cx="8229600" cy="853267"/>
          </a:xfrm>
        </p:spPr>
        <p:txBody>
          <a:bodyPr>
            <a:normAutofit/>
          </a:bodyPr>
          <a:lstStyle/>
          <a:p>
            <a:r>
              <a:rPr lang="fr-CH" altLang="ja-JP" sz="3200" dirty="0" smtClean="0">
                <a:ea typeface="ＤＦＰ行書体"/>
                <a:cs typeface="ＤＦＰ行書体"/>
              </a:rPr>
              <a:t>Vanité </a:t>
            </a:r>
            <a:r>
              <a:rPr lang="fr-CH" altLang="ja-JP" sz="3200" dirty="0" smtClean="0">
                <a:latin typeface="ＤＦＰ行書体"/>
                <a:ea typeface="ＤＦＰ行書体"/>
                <a:cs typeface="ＤＦＰ行書体"/>
              </a:rPr>
              <a:t>   </a:t>
            </a:r>
            <a:r>
              <a:rPr lang="ja-JP" altLang="en-US" sz="3200" dirty="0" smtClean="0">
                <a:latin typeface="ＤＦＰ行書体"/>
                <a:ea typeface="ＤＦＰ行書体"/>
                <a:cs typeface="ＤＦＰ行書体"/>
              </a:rPr>
              <a:t>虚しさ</a:t>
            </a:r>
            <a:endParaRPr kumimoji="1" lang="ja-JP" altLang="en-US" sz="3200" dirty="0">
              <a:latin typeface="ＤＦＰ行書体"/>
              <a:ea typeface="ＤＦＰ行書体"/>
              <a:cs typeface="ＤＦＰ行書体"/>
            </a:endParaRPr>
          </a:p>
        </p:txBody>
      </p:sp>
      <p:pic>
        <p:nvPicPr>
          <p:cNvPr id="9" name="コンテンツ プレースホルダー 8" descr="53733231.jpg"/>
          <p:cNvPicPr>
            <a:picLocks noGrp="1" noChangeAspect="1"/>
          </p:cNvPicPr>
          <p:nvPr>
            <p:ph idx="1"/>
          </p:nvPr>
        </p:nvPicPr>
        <p:blipFill>
          <a:blip r:embed="rId2">
            <a:extLst>
              <a:ext uri="{28A0092B-C50C-407E-A947-70E740481C1C}">
                <a14:useLocalDpi xmlns:a14="http://schemas.microsoft.com/office/drawing/2010/main" val="0"/>
              </a:ext>
            </a:extLst>
          </a:blip>
          <a:srcRect t="6895" b="6895"/>
          <a:stretch>
            <a:fillRect/>
          </a:stretch>
        </p:blipFill>
        <p:spPr/>
      </p:pic>
    </p:spTree>
    <p:extLst>
      <p:ext uri="{BB962C8B-B14F-4D97-AF65-F5344CB8AC3E}">
        <p14:creationId xmlns:p14="http://schemas.microsoft.com/office/powerpoint/2010/main" val="323852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5631"/>
            <a:ext cx="8229600" cy="661988"/>
          </a:xfrm>
        </p:spPr>
        <p:txBody>
          <a:bodyPr>
            <a:normAutofit/>
          </a:bodyPr>
          <a:lstStyle/>
          <a:p>
            <a:r>
              <a:rPr lang="ja-JP" altLang="ja-JP" sz="3200" dirty="0">
                <a:latin typeface="ＤＦＰ行書体"/>
                <a:ea typeface="ＤＦＰ行書体"/>
                <a:cs typeface="ＤＦＰ行書体"/>
              </a:rPr>
              <a:t>光と</a:t>
            </a:r>
            <a:r>
              <a:rPr lang="ja-JP" altLang="ja-JP" sz="3200" dirty="0" smtClean="0">
                <a:latin typeface="ＤＦＰ行書体"/>
                <a:ea typeface="ＤＦＰ行書体"/>
                <a:cs typeface="ＤＦＰ行書体"/>
              </a:rPr>
              <a:t>闇</a:t>
            </a:r>
            <a:r>
              <a:rPr lang="ja-JP" altLang="en-US" sz="3200" dirty="0" smtClean="0">
                <a:latin typeface="ＤＦＰ行書体"/>
                <a:ea typeface="ＤＦＰ行書体"/>
                <a:cs typeface="ＤＦＰ行書体"/>
              </a:rPr>
              <a:t>　　　</a:t>
            </a:r>
            <a:r>
              <a:rPr lang="ja-JP" altLang="ja-JP" sz="3200" dirty="0" smtClean="0">
                <a:latin typeface="ＤＦＰ行書体"/>
                <a:ea typeface="ＤＦＰ行書体"/>
                <a:cs typeface="ＤＦＰ行書体"/>
              </a:rPr>
              <a:t>超越の</a:t>
            </a:r>
            <a:r>
              <a:rPr lang="ja-JP" altLang="en-US" sz="3200" dirty="0" smtClean="0">
                <a:latin typeface="ＤＦＰ行書体"/>
                <a:ea typeface="ＤＦＰ行書体"/>
                <a:cs typeface="ＤＦＰ行書体"/>
              </a:rPr>
              <a:t>内面</a:t>
            </a:r>
            <a:r>
              <a:rPr lang="ja-JP" altLang="ja-JP" sz="3200" dirty="0" smtClean="0">
                <a:latin typeface="ＤＦＰ行書体"/>
                <a:ea typeface="ＤＦＰ行書体"/>
                <a:cs typeface="ＤＦＰ行書体"/>
              </a:rPr>
              <a:t>化</a:t>
            </a:r>
            <a:r>
              <a:rPr lang="fr-FR" altLang="ja-JP" sz="3200" dirty="0" smtClean="0"/>
              <a:t> </a:t>
            </a:r>
            <a:endParaRPr kumimoji="1" lang="ja-JP" altLang="en-US" sz="3200" dirty="0"/>
          </a:p>
        </p:txBody>
      </p:sp>
      <p:sp>
        <p:nvSpPr>
          <p:cNvPr id="3" name="テキスト プレースホルダー 2"/>
          <p:cNvSpPr>
            <a:spLocks noGrp="1"/>
          </p:cNvSpPr>
          <p:nvPr>
            <p:ph type="body" idx="1"/>
          </p:nvPr>
        </p:nvSpPr>
        <p:spPr>
          <a:xfrm>
            <a:off x="457200" y="1188879"/>
            <a:ext cx="4040188" cy="405298"/>
          </a:xfrm>
        </p:spPr>
        <p:txBody>
          <a:bodyPr>
            <a:normAutofit fontScale="70000" lnSpcReduction="20000"/>
          </a:bodyPr>
          <a:lstStyle/>
          <a:p>
            <a:r>
              <a:rPr lang="ja-JP" altLang="en-US" dirty="0" smtClean="0"/>
              <a:t>大工　聖</a:t>
            </a:r>
            <a:r>
              <a:rPr lang="ja-JP" altLang="en-US" dirty="0"/>
              <a:t>ヨセフ　</a:t>
            </a:r>
            <a:r>
              <a:rPr lang="fr-CH" altLang="ja-JP" dirty="0"/>
              <a:t>1643</a:t>
            </a:r>
            <a:endParaRPr lang="ja-JP" altLang="en-US" dirty="0"/>
          </a:p>
          <a:p>
            <a:endParaRPr kumimoji="1" lang="ja-JP" altLang="en-US" dirty="0"/>
          </a:p>
        </p:txBody>
      </p:sp>
      <p:pic>
        <p:nvPicPr>
          <p:cNvPr id="7" name="コンテンツ プレースホルダー 6"/>
          <p:cNvPicPr>
            <a:picLocks noGrp="1" noChangeAspect="1"/>
          </p:cNvPicPr>
          <p:nvPr>
            <p:ph sz="half" idx="2"/>
          </p:nvPr>
        </p:nvPicPr>
        <p:blipFill>
          <a:blip r:embed="rId2"/>
          <a:srcRect l="-10188" r="-10188"/>
          <a:stretch>
            <a:fillRect/>
          </a:stretch>
        </p:blipFill>
        <p:spPr>
          <a:xfrm>
            <a:off x="56831" y="1783317"/>
            <a:ext cx="4821063" cy="4714980"/>
          </a:xfrm>
        </p:spPr>
      </p:pic>
      <p:sp>
        <p:nvSpPr>
          <p:cNvPr id="5" name="テキスト プレースホルダー 4"/>
          <p:cNvSpPr>
            <a:spLocks noGrp="1"/>
          </p:cNvSpPr>
          <p:nvPr>
            <p:ph type="body" sz="quarter" idx="3"/>
          </p:nvPr>
        </p:nvSpPr>
        <p:spPr>
          <a:xfrm>
            <a:off x="4645025" y="1296957"/>
            <a:ext cx="4041775" cy="486360"/>
          </a:xfrm>
        </p:spPr>
        <p:txBody>
          <a:bodyPr>
            <a:normAutofit fontScale="92500" lnSpcReduction="20000"/>
          </a:bodyPr>
          <a:lstStyle/>
          <a:p>
            <a:r>
              <a:rPr lang="ja-JP" altLang="en-US" dirty="0" smtClean="0"/>
              <a:t>幼子　</a:t>
            </a:r>
            <a:r>
              <a:rPr kumimoji="1" lang="fr-CH" altLang="ja-JP" dirty="0" smtClean="0"/>
              <a:t>1648</a:t>
            </a:r>
            <a:endParaRPr kumimoji="1" lang="ja-JP" altLang="en-US" dirty="0"/>
          </a:p>
        </p:txBody>
      </p:sp>
      <p:pic>
        <p:nvPicPr>
          <p:cNvPr id="8" name="コンテンツ プレースホルダー 7" descr="Georges_de_La_Tour_-_Newlyborn_infant_-_Musée_des_Beaux-Arts_de_Rennes.jpg"/>
          <p:cNvPicPr>
            <a:picLocks noGrp="1" noChangeAspect="1"/>
          </p:cNvPicPr>
          <p:nvPr>
            <p:ph sz="quarter" idx="4"/>
          </p:nvPr>
        </p:nvPicPr>
        <p:blipFill>
          <a:blip r:embed="rId3">
            <a:extLst>
              <a:ext uri="{28A0092B-C50C-407E-A947-70E740481C1C}">
                <a14:useLocalDpi xmlns:a14="http://schemas.microsoft.com/office/drawing/2010/main" val="0"/>
              </a:ext>
            </a:extLst>
          </a:blip>
          <a:srcRect l="7869" r="7869"/>
          <a:stretch>
            <a:fillRect/>
          </a:stretch>
        </p:blipFill>
        <p:spPr/>
      </p:pic>
    </p:spTree>
    <p:extLst>
      <p:ext uri="{BB962C8B-B14F-4D97-AF65-F5344CB8AC3E}">
        <p14:creationId xmlns:p14="http://schemas.microsoft.com/office/powerpoint/2010/main" val="40019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9060"/>
            <a:ext cx="8229600" cy="702234"/>
          </a:xfrm>
        </p:spPr>
        <p:txBody>
          <a:bodyPr>
            <a:normAutofit fontScale="90000"/>
          </a:bodyPr>
          <a:lstStyle/>
          <a:p>
            <a:r>
              <a:rPr lang="ja-JP" altLang="en-US" sz="3100" dirty="0" smtClean="0"/>
              <a:t>中世</a:t>
            </a:r>
            <a:r>
              <a:rPr lang="en-US" altLang="ja-JP" sz="3100" dirty="0" smtClean="0"/>
              <a:t> </a:t>
            </a:r>
            <a:r>
              <a:rPr lang="ja-JP" altLang="en-US" sz="3100" dirty="0" smtClean="0"/>
              <a:t>「３つの秩序」</a:t>
            </a:r>
            <a:r>
              <a:rPr lang="fr-CH" altLang="ja-JP" sz="2700" dirty="0" smtClean="0"/>
              <a:t>les  trois ordres  de  la nation (1450)</a:t>
            </a:r>
            <a:r>
              <a:rPr lang="ja-JP" altLang="en-US" sz="3100" dirty="0" smtClean="0"/>
              <a:t>　　　　　</a:t>
            </a:r>
            <a:endParaRPr kumimoji="1" lang="ja-JP" altLang="en-US" sz="3100" dirty="0"/>
          </a:p>
        </p:txBody>
      </p:sp>
      <p:pic>
        <p:nvPicPr>
          <p:cNvPr id="14" name="コンテンツ プレースホルダー 13" descr="2.jpg"/>
          <p:cNvPicPr>
            <a:picLocks noGrp="1" noChangeAspect="1"/>
          </p:cNvPicPr>
          <p:nvPr>
            <p:ph sz="half" idx="1"/>
          </p:nvPr>
        </p:nvPicPr>
        <p:blipFill>
          <a:blip r:embed="rId2">
            <a:extLst>
              <a:ext uri="{28A0092B-C50C-407E-A947-70E740481C1C}">
                <a14:useLocalDpi xmlns:a14="http://schemas.microsoft.com/office/drawing/2010/main" val="0"/>
              </a:ext>
            </a:extLst>
          </a:blip>
          <a:srcRect t="2904" b="2904"/>
          <a:stretch>
            <a:fillRect/>
          </a:stretch>
        </p:blipFill>
        <p:spPr>
          <a:xfrm>
            <a:off x="457200" y="941388"/>
            <a:ext cx="4038600" cy="5483225"/>
          </a:xfrm>
        </p:spPr>
      </p:pic>
      <p:sp>
        <p:nvSpPr>
          <p:cNvPr id="5" name="コンテンツ プレースホルダー 4"/>
          <p:cNvSpPr>
            <a:spLocks noGrp="1"/>
          </p:cNvSpPr>
          <p:nvPr>
            <p:ph sz="half" idx="2"/>
          </p:nvPr>
        </p:nvSpPr>
        <p:spPr/>
        <p:txBody>
          <a:bodyPr>
            <a:normAutofit fontScale="55000" lnSpcReduction="20000"/>
          </a:bodyPr>
          <a:lstStyle/>
          <a:p>
            <a:r>
              <a:rPr kumimoji="1" lang="ja-JP" altLang="en-US" dirty="0" smtClean="0"/>
              <a:t>「戦いの木」</a:t>
            </a:r>
            <a:endParaRPr kumimoji="1" lang="fr-CH" altLang="ja-JP" dirty="0" smtClean="0"/>
          </a:p>
          <a:p>
            <a:r>
              <a:rPr kumimoji="1" lang="fr-CH" altLang="ja-JP" dirty="0" smtClean="0"/>
              <a:t>Miniatures de l’Arbre des batailles, bibliothèquede l’Arsenal, Paris, reproduite dans Henri Wallon, Jeanne d’Arc, Paris, Firmin-Didot, 1877.</a:t>
            </a:r>
          </a:p>
          <a:p>
            <a:endParaRPr kumimoji="1" lang="fr-CH" altLang="ja-JP" dirty="0" smtClean="0"/>
          </a:p>
          <a:p>
            <a:r>
              <a:rPr lang="ja-JP" altLang="en-US" dirty="0" smtClean="0"/>
              <a:t>聖職者たち：</a:t>
            </a:r>
            <a:endParaRPr lang="fr-CH" altLang="ja-JP" dirty="0" smtClean="0"/>
          </a:p>
          <a:p>
            <a:r>
              <a:rPr lang="ja-JP" altLang="en-US" dirty="0" smtClean="0"/>
              <a:t>　　　「私は３つの秩序のために祈る」</a:t>
            </a:r>
            <a:endParaRPr lang="fr-CH" altLang="ja-JP" dirty="0" smtClean="0"/>
          </a:p>
          <a:p>
            <a:r>
              <a:rPr lang="ja-JP" altLang="en-US" dirty="0" smtClean="0"/>
              <a:t>貴族たち：</a:t>
            </a:r>
            <a:endParaRPr lang="fr-CH" altLang="ja-JP" dirty="0" smtClean="0"/>
          </a:p>
          <a:p>
            <a:r>
              <a:rPr lang="ja-JP" altLang="ja-JP" dirty="0"/>
              <a:t>　</a:t>
            </a:r>
            <a:r>
              <a:rPr lang="ja-JP" altLang="en-US" dirty="0" smtClean="0"/>
              <a:t>　　「私は３つの秩序のために戦う」</a:t>
            </a:r>
            <a:endParaRPr lang="fr-CH" altLang="ja-JP" dirty="0" smtClean="0"/>
          </a:p>
          <a:p>
            <a:r>
              <a:rPr lang="ja-JP" altLang="en-US" dirty="0" smtClean="0"/>
              <a:t>民衆：「私は３つの秩序のために働く」</a:t>
            </a:r>
            <a:r>
              <a:rPr lang="ja-JP" altLang="ja-JP" dirty="0"/>
              <a:t>　</a:t>
            </a:r>
            <a:r>
              <a:rPr lang="ja-JP" altLang="en-US" dirty="0" smtClean="0"/>
              <a:t>　</a:t>
            </a:r>
            <a:endParaRPr lang="fr-CH" altLang="ja-JP" dirty="0"/>
          </a:p>
        </p:txBody>
      </p:sp>
    </p:spTree>
    <p:extLst>
      <p:ext uri="{BB962C8B-B14F-4D97-AF65-F5344CB8AC3E}">
        <p14:creationId xmlns:p14="http://schemas.microsoft.com/office/powerpoint/2010/main" val="200605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flipV="1">
            <a:off x="1792288" y="5367337"/>
            <a:ext cx="5486400" cy="279831"/>
          </a:xfrm>
        </p:spPr>
        <p:txBody>
          <a:bodyPr>
            <a:normAutofit fontScale="90000"/>
          </a:bodyPr>
          <a:lstStyle/>
          <a:p>
            <a:endParaRPr kumimoji="1" lang="ja-JP" altLang="en-US" dirty="0"/>
          </a:p>
        </p:txBody>
      </p:sp>
      <p:pic>
        <p:nvPicPr>
          <p:cNvPr id="8" name="図プレースホルダー 7"/>
          <p:cNvPicPr>
            <a:picLocks noGrp="1" noChangeAspect="1"/>
          </p:cNvPicPr>
          <p:nvPr>
            <p:ph type="pic" idx="1"/>
          </p:nvPr>
        </p:nvPicPr>
        <p:blipFill>
          <a:blip r:embed="rId2"/>
          <a:srcRect l="-18508" r="-18508"/>
          <a:stretch>
            <a:fillRect/>
          </a:stretch>
        </p:blipFill>
        <p:spPr>
          <a:xfrm>
            <a:off x="1792288" y="612774"/>
            <a:ext cx="5486400" cy="4466581"/>
          </a:xfrm>
        </p:spPr>
      </p:pic>
      <p:sp>
        <p:nvSpPr>
          <p:cNvPr id="7" name="テキスト プレースホルダー 6"/>
          <p:cNvSpPr>
            <a:spLocks noGrp="1"/>
          </p:cNvSpPr>
          <p:nvPr>
            <p:ph type="body" sz="half" idx="2"/>
          </p:nvPr>
        </p:nvSpPr>
        <p:spPr>
          <a:xfrm>
            <a:off x="1792288" y="5755248"/>
            <a:ext cx="5486400" cy="918679"/>
          </a:xfrm>
        </p:spPr>
        <p:txBody>
          <a:bodyPr>
            <a:noAutofit/>
          </a:bodyPr>
          <a:lstStyle/>
          <a:p>
            <a:r>
              <a:rPr lang="ja-JP" altLang="en-US" sz="3600" dirty="0" smtClean="0"/>
              <a:t>ダンテの宇宙</a:t>
            </a:r>
            <a:r>
              <a:rPr lang="en-US" altLang="ja-JP" sz="3600" dirty="0" smtClean="0"/>
              <a:t>  </a:t>
            </a:r>
            <a:r>
              <a:rPr lang="en-US" altLang="ja-JP" sz="2800" dirty="0" smtClean="0"/>
              <a:t>『</a:t>
            </a:r>
            <a:r>
              <a:rPr lang="ja-JP" altLang="en-US" sz="2800" dirty="0" smtClean="0"/>
              <a:t>神曲</a:t>
            </a:r>
            <a:r>
              <a:rPr lang="en-US" altLang="ja-JP" sz="2800" dirty="0" smtClean="0"/>
              <a:t>』1555</a:t>
            </a:r>
            <a:endParaRPr kumimoji="1" lang="ja-JP" altLang="en-US" sz="2800" dirty="0"/>
          </a:p>
        </p:txBody>
      </p:sp>
    </p:spTree>
    <p:extLst>
      <p:ext uri="{BB962C8B-B14F-4D97-AF65-F5344CB8AC3E}">
        <p14:creationId xmlns:p14="http://schemas.microsoft.com/office/powerpoint/2010/main" val="71882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rmAutofit/>
          </a:bodyPr>
          <a:lstStyle/>
          <a:p>
            <a:r>
              <a:rPr lang="fr-CH" altLang="ja-JP" sz="3200" dirty="0" smtClean="0"/>
              <a:t>Renaissance </a:t>
            </a:r>
            <a:r>
              <a:rPr lang="ja-JP" altLang="en-US" sz="3200" dirty="0" smtClean="0"/>
              <a:t>　小宇宙としての人間</a:t>
            </a:r>
            <a:endParaRPr kumimoji="1" lang="ja-JP" altLang="en-US" sz="3200" dirty="0"/>
          </a:p>
        </p:txBody>
      </p:sp>
      <p:sp>
        <p:nvSpPr>
          <p:cNvPr id="10" name="テキスト プレースホルダー 9"/>
          <p:cNvSpPr>
            <a:spLocks noGrp="1"/>
          </p:cNvSpPr>
          <p:nvPr>
            <p:ph type="body" idx="1"/>
          </p:nvPr>
        </p:nvSpPr>
        <p:spPr>
          <a:xfrm>
            <a:off x="189163" y="1269937"/>
            <a:ext cx="4455862" cy="904938"/>
          </a:xfrm>
        </p:spPr>
        <p:txBody>
          <a:bodyPr>
            <a:noAutofit/>
          </a:bodyPr>
          <a:lstStyle/>
          <a:p>
            <a:r>
              <a:rPr lang="ja-JP" altLang="en-US" sz="1600" dirty="0"/>
              <a:t>レオナルド・ダ・ヴィンチ</a:t>
            </a:r>
            <a:r>
              <a:rPr lang="ja-JP" altLang="en-US" sz="1600" dirty="0" smtClean="0"/>
              <a:t>（</a:t>
            </a:r>
            <a:r>
              <a:rPr lang="en-US" altLang="ja-JP" sz="1600" dirty="0" smtClean="0"/>
              <a:t>1452</a:t>
            </a:r>
            <a:r>
              <a:rPr lang="ja-JP" altLang="en-US" sz="1600" dirty="0"/>
              <a:t>年</a:t>
            </a:r>
            <a:r>
              <a:rPr lang="ja-JP" altLang="en-US" sz="1600" dirty="0" smtClean="0"/>
              <a:t>－</a:t>
            </a:r>
            <a:r>
              <a:rPr lang="en-US" altLang="ja-JP" sz="1600" dirty="0" smtClean="0"/>
              <a:t>1519</a:t>
            </a:r>
            <a:r>
              <a:rPr lang="ja-JP" altLang="en-US" sz="1600" dirty="0"/>
              <a:t>年）</a:t>
            </a:r>
          </a:p>
          <a:p>
            <a:r>
              <a:rPr lang="en-US" altLang="ja-JP" sz="1600" dirty="0"/>
              <a:t>《</a:t>
            </a:r>
            <a:r>
              <a:rPr lang="ja-JP" altLang="en-US" sz="1600" dirty="0"/>
              <a:t>聖母子と聖アンナ</a:t>
            </a:r>
            <a:r>
              <a:rPr lang="en-US" altLang="ja-JP" sz="1600" dirty="0"/>
              <a:t>》</a:t>
            </a:r>
            <a:endParaRPr kumimoji="1" lang="ja-JP" altLang="en-US" sz="1600" dirty="0"/>
          </a:p>
        </p:txBody>
      </p:sp>
      <p:pic>
        <p:nvPicPr>
          <p:cNvPr id="6" name="コンテンツ プレースホルダー 5"/>
          <p:cNvPicPr>
            <a:picLocks noGrp="1" noChangeAspect="1"/>
          </p:cNvPicPr>
          <p:nvPr>
            <p:ph sz="half" idx="2"/>
          </p:nvPr>
        </p:nvPicPr>
        <p:blipFill>
          <a:blip r:embed="rId2"/>
          <a:srcRect l="-28831" r="-28831"/>
          <a:stretch>
            <a:fillRect/>
          </a:stretch>
        </p:blipFill>
        <p:spPr>
          <a:xfrm>
            <a:off x="416664" y="2174875"/>
            <a:ext cx="4040188" cy="3951288"/>
          </a:xfrm>
        </p:spPr>
      </p:pic>
      <p:sp>
        <p:nvSpPr>
          <p:cNvPr id="11" name="テキスト プレースホルダー 10"/>
          <p:cNvSpPr>
            <a:spLocks noGrp="1"/>
          </p:cNvSpPr>
          <p:nvPr>
            <p:ph type="body" sz="quarter" idx="3"/>
          </p:nvPr>
        </p:nvSpPr>
        <p:spPr/>
        <p:txBody>
          <a:bodyPr>
            <a:normAutofit/>
          </a:bodyPr>
          <a:lstStyle/>
          <a:p>
            <a:r>
              <a:rPr lang="es-ES_tradnl" altLang="ja-JP" i="1" dirty="0" err="1" smtClean="0"/>
              <a:t>Agrippa</a:t>
            </a:r>
            <a:r>
              <a:rPr lang="es-ES_tradnl" altLang="ja-JP" i="1" dirty="0" smtClean="0"/>
              <a:t> “La </a:t>
            </a:r>
            <a:r>
              <a:rPr lang="es-ES_tradnl" altLang="ja-JP" i="1" dirty="0"/>
              <a:t>filosofía oculta” (1531)</a:t>
            </a:r>
            <a:endParaRPr kumimoji="1" lang="ja-JP" altLang="en-US" dirty="0"/>
          </a:p>
        </p:txBody>
      </p:sp>
      <p:pic>
        <p:nvPicPr>
          <p:cNvPr id="5" name="コンテンツ プレースホルダー 4"/>
          <p:cNvPicPr>
            <a:picLocks noGrp="1" noChangeAspect="1"/>
          </p:cNvPicPr>
          <p:nvPr>
            <p:ph sz="quarter" idx="4"/>
          </p:nvPr>
        </p:nvPicPr>
        <p:blipFill>
          <a:blip r:embed="rId3"/>
          <a:srcRect t="4505" b="4505"/>
          <a:stretch>
            <a:fillRect/>
          </a:stretch>
        </p:blipFill>
        <p:spPr/>
      </p:pic>
    </p:spTree>
    <p:extLst>
      <p:ext uri="{BB962C8B-B14F-4D97-AF65-F5344CB8AC3E}">
        <p14:creationId xmlns:p14="http://schemas.microsoft.com/office/powerpoint/2010/main" val="151878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r>
              <a:rPr lang="ja-JP" altLang="en-US" sz="2800" b="1" dirty="0" smtClean="0"/>
              <a:t>ラファエロ</a:t>
            </a:r>
            <a:r>
              <a:rPr lang="en-US" altLang="ja-JP" sz="2800" dirty="0"/>
              <a:t/>
            </a:r>
            <a:br>
              <a:rPr lang="en-US" altLang="ja-JP" sz="2800" dirty="0"/>
            </a:br>
            <a:r>
              <a:rPr lang="en-US" altLang="ja-JP" sz="2800" dirty="0" smtClean="0"/>
              <a:t> </a:t>
            </a:r>
            <a:r>
              <a:rPr lang="en-US" altLang="ja-JP" sz="2800" dirty="0" err="1"/>
              <a:t>Raffaello</a:t>
            </a:r>
            <a:r>
              <a:rPr lang="en-US" altLang="ja-JP" sz="2800" dirty="0"/>
              <a:t> </a:t>
            </a:r>
            <a:r>
              <a:rPr lang="en-US" altLang="ja-JP" sz="2800" dirty="0" err="1" smtClean="0"/>
              <a:t>Santi</a:t>
            </a:r>
            <a:r>
              <a:rPr lang="ja-JP" altLang="en-US" sz="2800" dirty="0"/>
              <a:t>　</a:t>
            </a:r>
            <a:r>
              <a:rPr lang="ja-JP" altLang="en-US" sz="2800" dirty="0" smtClean="0"/>
              <a:t> </a:t>
            </a:r>
            <a:r>
              <a:rPr lang="en-US" altLang="ja-JP" sz="2800" dirty="0"/>
              <a:t>1483</a:t>
            </a:r>
            <a:r>
              <a:rPr lang="ja-JP" altLang="en-US" sz="2800" dirty="0" smtClean="0"/>
              <a:t>年</a:t>
            </a:r>
            <a:r>
              <a:rPr lang="ja-JP" altLang="en-US" sz="2800" dirty="0" smtClean="0">
                <a:hlinkClick r:id="rId2"/>
              </a:rPr>
              <a:t> </a:t>
            </a:r>
            <a:r>
              <a:rPr lang="en-US" altLang="ja-JP" sz="2800" dirty="0" smtClean="0"/>
              <a:t>–1520</a:t>
            </a:r>
            <a:r>
              <a:rPr lang="ja-JP" altLang="en-US" sz="2800" dirty="0" smtClean="0"/>
              <a:t>年</a:t>
            </a:r>
            <a:endParaRPr kumimoji="1" lang="ja-JP" altLang="en-US" sz="2800" dirty="0"/>
          </a:p>
        </p:txBody>
      </p:sp>
      <p:sp>
        <p:nvSpPr>
          <p:cNvPr id="6" name="テキスト プレースホルダー 5"/>
          <p:cNvSpPr>
            <a:spLocks noGrp="1"/>
          </p:cNvSpPr>
          <p:nvPr>
            <p:ph type="body" idx="1"/>
          </p:nvPr>
        </p:nvSpPr>
        <p:spPr/>
        <p:txBody>
          <a:bodyPr/>
          <a:lstStyle/>
          <a:p>
            <a:r>
              <a:rPr lang="ja-JP" altLang="en-US" dirty="0"/>
              <a:t>大公の聖母</a:t>
            </a:r>
            <a:r>
              <a:rPr lang="ja-JP" altLang="en-US" b="0" dirty="0"/>
              <a:t> </a:t>
            </a:r>
            <a:r>
              <a:rPr lang="en-US" altLang="ja-JP" b="0" dirty="0"/>
              <a:t>1504</a:t>
            </a:r>
            <a:r>
              <a:rPr lang="ja-JP" altLang="en-US" b="0" dirty="0"/>
              <a:t>年</a:t>
            </a:r>
            <a:endParaRPr kumimoji="1" lang="ja-JP" altLang="en-US" dirty="0"/>
          </a:p>
        </p:txBody>
      </p:sp>
      <p:pic>
        <p:nvPicPr>
          <p:cNvPr id="10" name="コンテンツ プレースホルダー 9" descr="Raphael_Madonna_dell_Granduca.jpg"/>
          <p:cNvPicPr>
            <a:picLocks noGrp="1" noChangeAspect="1"/>
          </p:cNvPicPr>
          <p:nvPr>
            <p:ph sz="half" idx="2"/>
          </p:nvPr>
        </p:nvPicPr>
        <p:blipFill>
          <a:blip r:embed="rId3">
            <a:extLst>
              <a:ext uri="{28A0092B-C50C-407E-A947-70E740481C1C}">
                <a14:useLocalDpi xmlns:a14="http://schemas.microsoft.com/office/drawing/2010/main" val="0"/>
              </a:ext>
            </a:extLst>
          </a:blip>
          <a:srcRect l="-27744" r="-27744"/>
          <a:stretch>
            <a:fillRect/>
          </a:stretch>
        </p:blipFill>
        <p:spPr/>
      </p:pic>
      <p:sp>
        <p:nvSpPr>
          <p:cNvPr id="8" name="テキスト プレースホルダー 7"/>
          <p:cNvSpPr>
            <a:spLocks noGrp="1"/>
          </p:cNvSpPr>
          <p:nvPr>
            <p:ph type="body" sz="quarter" idx="3"/>
          </p:nvPr>
        </p:nvSpPr>
        <p:spPr>
          <a:xfrm>
            <a:off x="4012957" y="1535113"/>
            <a:ext cx="4796630" cy="639762"/>
          </a:xfrm>
        </p:spPr>
        <p:txBody>
          <a:bodyPr>
            <a:noAutofit/>
          </a:bodyPr>
          <a:lstStyle/>
          <a:p>
            <a:r>
              <a:rPr lang="ja-JP" altLang="en-US" dirty="0"/>
              <a:t>キリストの</a:t>
            </a:r>
            <a:r>
              <a:rPr lang="ja-JP" altLang="en-US" dirty="0" smtClean="0"/>
              <a:t>磔刑</a:t>
            </a:r>
            <a:r>
              <a:rPr lang="ja-JP" altLang="en-US" dirty="0"/>
              <a:t>　</a:t>
            </a:r>
            <a:r>
              <a:rPr lang="ja-JP" altLang="en-US" dirty="0" smtClean="0"/>
              <a:t>　　</a:t>
            </a:r>
            <a:r>
              <a:rPr lang="en-US" altLang="ja-JP" b="0" dirty="0" smtClean="0"/>
              <a:t>1502</a:t>
            </a:r>
            <a:r>
              <a:rPr lang="en-US" altLang="ja-JP" b="0" dirty="0"/>
              <a:t>-03</a:t>
            </a:r>
            <a:r>
              <a:rPr lang="ja-JP" altLang="en-US" b="0" dirty="0"/>
              <a:t>　</a:t>
            </a:r>
          </a:p>
        </p:txBody>
      </p:sp>
      <p:pic>
        <p:nvPicPr>
          <p:cNvPr id="11" name="コンテンツ プレースホルダー 10" descr="220px-CrocefissioneRaffaello.jpg"/>
          <p:cNvPicPr>
            <a:picLocks noGrp="1" noChangeAspect="1"/>
          </p:cNvPicPr>
          <p:nvPr>
            <p:ph sz="quarter" idx="4"/>
          </p:nvPr>
        </p:nvPicPr>
        <p:blipFill>
          <a:blip r:embed="rId4">
            <a:extLst>
              <a:ext uri="{28A0092B-C50C-407E-A947-70E740481C1C}">
                <a14:useLocalDpi xmlns:a14="http://schemas.microsoft.com/office/drawing/2010/main" val="0"/>
              </a:ext>
            </a:extLst>
          </a:blip>
          <a:srcRect l="-35552" r="-35552"/>
          <a:stretch>
            <a:fillRect/>
          </a:stretch>
        </p:blipFill>
        <p:spPr/>
      </p:pic>
    </p:spTree>
    <p:extLst>
      <p:ext uri="{BB962C8B-B14F-4D97-AF65-F5344CB8AC3E}">
        <p14:creationId xmlns:p14="http://schemas.microsoft.com/office/powerpoint/2010/main" val="200778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3111"/>
            <a:ext cx="8229600" cy="1287089"/>
          </a:xfrm>
        </p:spPr>
        <p:txBody>
          <a:bodyPr>
            <a:normAutofit/>
          </a:bodyPr>
          <a:lstStyle/>
          <a:p>
            <a:r>
              <a:rPr lang="ja-JP" altLang="ja-JP" sz="2800" b="1" dirty="0" smtClean="0"/>
              <a:t>＜</a:t>
            </a:r>
            <a:r>
              <a:rPr lang="ja-JP" altLang="ja-JP" sz="2800" b="1" dirty="0"/>
              <a:t>包越＞</a:t>
            </a:r>
            <a:r>
              <a:rPr lang="ja-JP" altLang="en-US" sz="2800" b="1" dirty="0"/>
              <a:t>　</a:t>
            </a:r>
            <a:r>
              <a:rPr lang="en-US" altLang="ja-JP" sz="2800" b="1" dirty="0"/>
              <a:t> </a:t>
            </a:r>
            <a:r>
              <a:rPr lang="fr-FR" altLang="ja-JP" sz="2800" b="1" dirty="0" smtClean="0"/>
              <a:t>:</a:t>
            </a:r>
            <a:r>
              <a:rPr lang="ja-JP" altLang="en-US" sz="2800" b="1" dirty="0" smtClean="0"/>
              <a:t>　</a:t>
            </a:r>
            <a:r>
              <a:rPr lang="ja-JP" altLang="ja-JP" sz="2800" b="1" dirty="0" smtClean="0"/>
              <a:t>＜</a:t>
            </a:r>
            <a:r>
              <a:rPr lang="ja-JP" altLang="ja-JP" sz="2800" b="1" dirty="0"/>
              <a:t>身心の変容と神の国へ</a:t>
            </a:r>
            <a:r>
              <a:rPr lang="ja-JP" altLang="ja-JP" sz="2800" b="1" dirty="0" smtClean="0"/>
              <a:t>の（</a:t>
            </a:r>
            <a:r>
              <a:rPr lang="en-US" altLang="ja-JP" sz="2800" b="1" dirty="0"/>
              <a:t>assumption</a:t>
            </a:r>
            <a:r>
              <a:rPr lang="ja-JP" altLang="ja-JP" sz="2800" b="1" dirty="0" smtClean="0"/>
              <a:t>）</a:t>
            </a:r>
            <a:r>
              <a:rPr lang="fr-CH" altLang="ja-JP" sz="2800" b="1" dirty="0" smtClean="0"/>
              <a:t/>
            </a:r>
            <a:br>
              <a:rPr lang="fr-CH" altLang="ja-JP" sz="2800" b="1" dirty="0" smtClean="0"/>
            </a:br>
            <a:r>
              <a:rPr lang="ja-JP" altLang="ja-JP" sz="2000" b="1" dirty="0" smtClean="0"/>
              <a:t>フランス霊性神学史の小窓　聖ベルナール、パスカル、ペギー</a:t>
            </a:r>
            <a:endParaRPr kumimoji="1" lang="ja-JP" altLang="en-US" sz="2000" dirty="0"/>
          </a:p>
        </p:txBody>
      </p:sp>
      <p:sp>
        <p:nvSpPr>
          <p:cNvPr id="3" name="コンテンツ プレースホルダー 2"/>
          <p:cNvSpPr>
            <a:spLocks noGrp="1"/>
          </p:cNvSpPr>
          <p:nvPr>
            <p:ph idx="1"/>
          </p:nvPr>
        </p:nvSpPr>
        <p:spPr>
          <a:xfrm>
            <a:off x="1200354" y="1843876"/>
            <a:ext cx="7486446" cy="4679269"/>
          </a:xfrm>
        </p:spPr>
        <p:txBody>
          <a:bodyPr>
            <a:noAutofit/>
          </a:bodyPr>
          <a:lstStyle/>
          <a:p>
            <a:r>
              <a:rPr lang="ja-JP" altLang="ja-JP" sz="1800" b="1" dirty="0"/>
              <a:t>はじめに　　</a:t>
            </a:r>
            <a:r>
              <a:rPr lang="fr-FR" altLang="ja-JP" sz="1800" b="1" dirty="0" err="1" smtClean="0"/>
              <a:t>assumption</a:t>
            </a:r>
            <a:r>
              <a:rPr lang="ja-JP" altLang="ja-JP" sz="1800" b="1" dirty="0"/>
              <a:t>と＜包越＞をめぐる</a:t>
            </a:r>
            <a:r>
              <a:rPr lang="ja-JP" altLang="ja-JP" sz="1800" b="1" dirty="0" smtClean="0"/>
              <a:t>問いかけ</a:t>
            </a:r>
            <a:endParaRPr lang="fr-CH" altLang="ja-JP" sz="1800" b="1" dirty="0" smtClean="0"/>
          </a:p>
          <a:p>
            <a:endParaRPr lang="fr-FR" altLang="ja-JP" sz="1800" dirty="0"/>
          </a:p>
          <a:p>
            <a:pPr lvl="0"/>
            <a:r>
              <a:rPr lang="fr-CH" altLang="ja-JP" sz="1800" b="1" dirty="0" smtClean="0"/>
              <a:t>I. </a:t>
            </a:r>
            <a:r>
              <a:rPr lang="ja-JP" altLang="ja-JP" sz="1800" b="1" dirty="0" smtClean="0"/>
              <a:t>＜</a:t>
            </a:r>
            <a:r>
              <a:rPr lang="ja-JP" altLang="ja-JP" sz="1800" b="1" dirty="0"/>
              <a:t>神の似姿＞として＜創造＞された人間と、キリストの＜受肉＞</a:t>
            </a:r>
            <a:endParaRPr lang="fr-FR" altLang="ja-JP" sz="1800" dirty="0"/>
          </a:p>
          <a:p>
            <a:r>
              <a:rPr lang="ja-JP" altLang="ja-JP" sz="1800" b="1" dirty="0"/>
              <a:t>　　　</a:t>
            </a:r>
            <a:r>
              <a:rPr lang="fr-CH" altLang="ja-JP" sz="1800" b="1" dirty="0" smtClean="0"/>
              <a:t>        </a:t>
            </a:r>
            <a:r>
              <a:rPr lang="ja-JP" altLang="ja-JP" sz="1800" b="1" dirty="0" smtClean="0"/>
              <a:t>—</a:t>
            </a:r>
            <a:r>
              <a:rPr lang="ja-JP" altLang="ja-JP" sz="1800" b="1" dirty="0"/>
              <a:t>教父から　聖ベルナールまでの中世</a:t>
            </a:r>
            <a:r>
              <a:rPr lang="ja-JP" altLang="ja-JP" sz="1800" b="1" dirty="0" smtClean="0"/>
              <a:t>—</a:t>
            </a:r>
            <a:endParaRPr lang="fr-CH" altLang="ja-JP" sz="1800" b="1" dirty="0" smtClean="0"/>
          </a:p>
          <a:p>
            <a:endParaRPr lang="fr-FR" altLang="ja-JP" sz="1800" dirty="0"/>
          </a:p>
          <a:p>
            <a:pPr lvl="0"/>
            <a:r>
              <a:rPr lang="fr-CH" altLang="ja-JP" sz="1800" b="1" dirty="0" smtClean="0"/>
              <a:t>II.</a:t>
            </a:r>
            <a:r>
              <a:rPr lang="ja-JP" altLang="ja-JP" sz="1800" b="1" dirty="0" smtClean="0"/>
              <a:t>１７世紀</a:t>
            </a:r>
            <a:r>
              <a:rPr lang="ja-JP" altLang="ja-JP" sz="1800" b="1" dirty="0"/>
              <a:t>の恩寵論争とパスカルの「三つの秩序</a:t>
            </a:r>
            <a:r>
              <a:rPr lang="ja-JP" altLang="ja-JP" sz="1800" b="1" dirty="0" smtClean="0"/>
              <a:t>」</a:t>
            </a:r>
            <a:r>
              <a:rPr lang="fr-CH" altLang="ja-JP" sz="1800" b="1" dirty="0" smtClean="0"/>
              <a:t/>
            </a:r>
            <a:br>
              <a:rPr lang="fr-CH" altLang="ja-JP" sz="1800" b="1" dirty="0" smtClean="0"/>
            </a:br>
            <a:r>
              <a:rPr lang="fr-CH" altLang="ja-JP" sz="1800" b="1" dirty="0" smtClean="0"/>
              <a:t>                         </a:t>
            </a:r>
            <a:r>
              <a:rPr lang="fr-FR" altLang="ja-JP" sz="1800" b="1" dirty="0"/>
              <a:t> </a:t>
            </a:r>
            <a:endParaRPr lang="fr-FR" altLang="ja-JP" sz="1800" dirty="0"/>
          </a:p>
          <a:p>
            <a:pPr lvl="0"/>
            <a:r>
              <a:rPr lang="fr-CH" altLang="ja-JP" sz="1800" b="1" dirty="0" smtClean="0"/>
              <a:t>III. </a:t>
            </a:r>
            <a:r>
              <a:rPr lang="ja-JP" altLang="ja-JP" sz="1800" b="1" dirty="0" smtClean="0"/>
              <a:t>ペギー</a:t>
            </a:r>
            <a:r>
              <a:rPr lang="ja-JP" altLang="ja-JP" sz="1800" b="1" dirty="0"/>
              <a:t>の神秘ビジョン　＜創造＞と＜受肉＞の</a:t>
            </a:r>
            <a:r>
              <a:rPr lang="ja-JP" altLang="ja-JP" sz="1800" b="1" dirty="0" smtClean="0"/>
              <a:t>再発見</a:t>
            </a:r>
            <a:r>
              <a:rPr lang="fr-CH" altLang="ja-JP" sz="1800" b="1" dirty="0" smtClean="0"/>
              <a:t/>
            </a:r>
            <a:br>
              <a:rPr lang="fr-CH" altLang="ja-JP" sz="1800" b="1" dirty="0" smtClean="0"/>
            </a:br>
            <a:r>
              <a:rPr lang="fr-CH" altLang="ja-JP" sz="1800" b="1" dirty="0" smtClean="0"/>
              <a:t>                       </a:t>
            </a:r>
            <a:r>
              <a:rPr lang="fr-FR" altLang="ja-JP" sz="1800" b="1" dirty="0"/>
              <a:t> </a:t>
            </a:r>
            <a:endParaRPr lang="fr-FR" altLang="ja-JP" sz="1800" dirty="0"/>
          </a:p>
          <a:p>
            <a:r>
              <a:rPr lang="ja-JP" altLang="ja-JP" sz="1800" b="1" dirty="0"/>
              <a:t>終わりに　　</a:t>
            </a:r>
            <a:r>
              <a:rPr lang="fr-FR" altLang="ja-JP" sz="1800" b="1" dirty="0" err="1"/>
              <a:t>holistic</a:t>
            </a:r>
            <a:r>
              <a:rPr lang="ja-JP" altLang="ja-JP" sz="1800" b="1" dirty="0"/>
              <a:t>の</a:t>
            </a:r>
            <a:r>
              <a:rPr lang="ja-JP" altLang="ja-JP" sz="1800" b="1" dirty="0" smtClean="0"/>
              <a:t>行き先</a:t>
            </a:r>
            <a:endParaRPr lang="fr-FR" altLang="ja-JP" sz="1800" dirty="0"/>
          </a:p>
        </p:txBody>
      </p:sp>
    </p:spTree>
    <p:extLst>
      <p:ext uri="{BB962C8B-B14F-4D97-AF65-F5344CB8AC3E}">
        <p14:creationId xmlns:p14="http://schemas.microsoft.com/office/powerpoint/2010/main" val="420791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57200"/>
            <a:ext cx="8229600" cy="677638"/>
          </a:xfrm>
        </p:spPr>
        <p:txBody>
          <a:bodyPr>
            <a:normAutofit/>
          </a:bodyPr>
          <a:lstStyle/>
          <a:p>
            <a:r>
              <a:rPr lang="ja-JP" altLang="ja-JP" sz="2800" i="1" dirty="0"/>
              <a:t>ルネッサンス的コスモスの崩壊</a:t>
            </a:r>
            <a:r>
              <a:rPr lang="fr-FR" altLang="ja-JP" sz="2800" i="1" dirty="0"/>
              <a:t> </a:t>
            </a:r>
            <a:endParaRPr kumimoji="1" lang="ja-JP" altLang="en-US" sz="2800" i="1" dirty="0"/>
          </a:p>
        </p:txBody>
      </p:sp>
      <p:sp>
        <p:nvSpPr>
          <p:cNvPr id="5" name="テキスト プレースホルダー 4"/>
          <p:cNvSpPr>
            <a:spLocks noGrp="1"/>
          </p:cNvSpPr>
          <p:nvPr>
            <p:ph type="body" idx="1"/>
          </p:nvPr>
        </p:nvSpPr>
        <p:spPr>
          <a:xfrm>
            <a:off x="457200" y="1256427"/>
            <a:ext cx="4040188" cy="634969"/>
          </a:xfrm>
        </p:spPr>
        <p:txBody>
          <a:bodyPr>
            <a:normAutofit fontScale="77500" lnSpcReduction="20000"/>
          </a:bodyPr>
          <a:lstStyle/>
          <a:p>
            <a:r>
              <a:rPr lang="ja-JP" altLang="en-US" dirty="0"/>
              <a:t>ラファエロ　ガラティアの勝利  </a:t>
            </a:r>
            <a:r>
              <a:rPr lang="en-US" altLang="ja-JP" dirty="0"/>
              <a:t>1511</a:t>
            </a:r>
            <a:r>
              <a:rPr lang="ja-JP" altLang="en-US" dirty="0"/>
              <a:t>年頃</a:t>
            </a:r>
            <a:endParaRPr kumimoji="1" lang="ja-JP" altLang="en-US" dirty="0"/>
          </a:p>
        </p:txBody>
      </p:sp>
      <p:pic>
        <p:nvPicPr>
          <p:cNvPr id="10" name="コンテンツ プレースホルダー 9" descr="Galatea_Raphael.jpg"/>
          <p:cNvPicPr>
            <a:picLocks noGrp="1" noChangeAspect="1"/>
          </p:cNvPicPr>
          <p:nvPr>
            <p:ph sz="half" idx="2"/>
          </p:nvPr>
        </p:nvPicPr>
        <p:blipFill>
          <a:blip r:embed="rId2">
            <a:extLst>
              <a:ext uri="{28A0092B-C50C-407E-A947-70E740481C1C}">
                <a14:useLocalDpi xmlns:a14="http://schemas.microsoft.com/office/drawing/2010/main" val="0"/>
              </a:ext>
            </a:extLst>
          </a:blip>
          <a:srcRect l="-17249" r="-17249"/>
          <a:stretch>
            <a:fillRect/>
          </a:stretch>
        </p:blipFill>
        <p:spPr/>
      </p:pic>
      <p:sp>
        <p:nvSpPr>
          <p:cNvPr id="7" name="テキスト プレースホルダー 6"/>
          <p:cNvSpPr>
            <a:spLocks noGrp="1"/>
          </p:cNvSpPr>
          <p:nvPr>
            <p:ph type="body" sz="quarter" idx="3"/>
          </p:nvPr>
        </p:nvSpPr>
        <p:spPr>
          <a:xfrm>
            <a:off x="4497389" y="1256427"/>
            <a:ext cx="4433804" cy="634969"/>
          </a:xfrm>
        </p:spPr>
        <p:txBody>
          <a:bodyPr>
            <a:noAutofit/>
          </a:bodyPr>
          <a:lstStyle/>
          <a:p>
            <a:r>
              <a:rPr lang="ja-JP" altLang="en-US" sz="1600" dirty="0"/>
              <a:t>カラヴァッジオ　聖マタイの</a:t>
            </a:r>
            <a:r>
              <a:rPr lang="ja-JP" altLang="en-US" sz="1600" dirty="0" smtClean="0"/>
              <a:t>殉教（</a:t>
            </a:r>
            <a:r>
              <a:rPr lang="ja-JP" altLang="en-US" sz="1600" dirty="0"/>
              <a:t>１６００）</a:t>
            </a:r>
            <a:endParaRPr kumimoji="1" lang="ja-JP" altLang="en-US" sz="1600" dirty="0"/>
          </a:p>
        </p:txBody>
      </p:sp>
      <p:pic>
        <p:nvPicPr>
          <p:cNvPr id="9" name="コンテンツ プレースホルダー 8" descr="Caravaggio_-_Martirio_di_San_Matteo.jpg"/>
          <p:cNvPicPr>
            <a:picLocks noGrp="1" noChangeAspect="1"/>
          </p:cNvPicPr>
          <p:nvPr>
            <p:ph sz="quarter" idx="4"/>
          </p:nvPr>
        </p:nvPicPr>
        <p:blipFill>
          <a:blip r:embed="rId3">
            <a:extLst>
              <a:ext uri="{28A0092B-C50C-407E-A947-70E740481C1C}">
                <a14:useLocalDpi xmlns:a14="http://schemas.microsoft.com/office/drawing/2010/main" val="0"/>
              </a:ext>
            </a:extLst>
          </a:blip>
          <a:srcRect t="-1246" b="-1246"/>
          <a:stretch>
            <a:fillRect/>
          </a:stretch>
        </p:blipFill>
        <p:spPr/>
      </p:pic>
    </p:spTree>
    <p:extLst>
      <p:ext uri="{BB962C8B-B14F-4D97-AF65-F5344CB8AC3E}">
        <p14:creationId xmlns:p14="http://schemas.microsoft.com/office/powerpoint/2010/main" val="403103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中心がどこにでもあり、</a:t>
            </a:r>
            <a:r>
              <a:rPr kumimoji="1" lang="fr-CH" altLang="ja-JP" sz="2800" dirty="0" smtClean="0"/>
              <a:t/>
            </a:r>
            <a:br>
              <a:rPr kumimoji="1" lang="fr-CH" altLang="ja-JP" sz="2800" dirty="0" smtClean="0"/>
            </a:br>
            <a:r>
              <a:rPr kumimoji="1" lang="ja-JP" altLang="en-US" sz="2800" dirty="0" smtClean="0"/>
              <a:t>円周がどこにもない無限の球体</a:t>
            </a:r>
            <a:endParaRPr kumimoji="1" lang="ja-JP" altLang="en-US" sz="2800" dirty="0"/>
          </a:p>
        </p:txBody>
      </p:sp>
      <p:sp>
        <p:nvSpPr>
          <p:cNvPr id="3" name="コンテンツ プレースホルダー 2"/>
          <p:cNvSpPr>
            <a:spLocks noGrp="1"/>
          </p:cNvSpPr>
          <p:nvPr>
            <p:ph idx="1"/>
          </p:nvPr>
        </p:nvSpPr>
        <p:spPr/>
        <p:txBody>
          <a:bodyPr>
            <a:normAutofit/>
          </a:bodyPr>
          <a:lstStyle/>
          <a:p>
            <a:r>
              <a:rPr kumimoji="1" lang="ja-JP" altLang="en-US" sz="2400" dirty="0" smtClean="0"/>
              <a:t>われわれはしっかりした足場と、無限に高くそびえ立つ塔を築くための究極の不動な基盤を見いだしたいとの願いに燃えている。ところが、われわれ基礎全体がきしみだし、大地は奈落の底まで裂けるのである。（７２）</a:t>
            </a:r>
            <a:endParaRPr kumimoji="1" lang="ja-JP" altLang="en-US" sz="2400" dirty="0"/>
          </a:p>
        </p:txBody>
      </p:sp>
    </p:spTree>
    <p:extLst>
      <p:ext uri="{BB962C8B-B14F-4D97-AF65-F5344CB8AC3E}">
        <p14:creationId xmlns:p14="http://schemas.microsoft.com/office/powerpoint/2010/main" val="88517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37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976" y="653282"/>
            <a:ext cx="7093611" cy="4824698"/>
          </a:xfrm>
          <a:prstGeom prst="rect">
            <a:avLst/>
          </a:prstGeom>
        </p:spPr>
      </p:pic>
      <p:sp>
        <p:nvSpPr>
          <p:cNvPr id="8" name="テキスト ボックス 7"/>
          <p:cNvSpPr txBox="1"/>
          <p:nvPr/>
        </p:nvSpPr>
        <p:spPr>
          <a:xfrm>
            <a:off x="1905141" y="5998428"/>
            <a:ext cx="6215353" cy="646331"/>
          </a:xfrm>
          <a:prstGeom prst="rect">
            <a:avLst/>
          </a:prstGeom>
          <a:noFill/>
        </p:spPr>
        <p:txBody>
          <a:bodyPr wrap="square" rtlCol="0">
            <a:spAutoFit/>
          </a:bodyPr>
          <a:lstStyle/>
          <a:p>
            <a:r>
              <a:rPr kumimoji="1" lang="ja-JP" altLang="en-US" dirty="0" smtClean="0"/>
              <a:t>この無限の空間の永遠の沈黙が</a:t>
            </a:r>
            <a:endParaRPr kumimoji="1" lang="fr-CH" altLang="ja-JP" dirty="0" smtClean="0"/>
          </a:p>
          <a:p>
            <a:r>
              <a:rPr kumimoji="1" lang="ja-JP" altLang="en-US" dirty="0" smtClean="0"/>
              <a:t>　　　　　　　　　　　　　　　　　私を恐怖させる</a:t>
            </a:r>
            <a:endParaRPr kumimoji="1" lang="ja-JP" altLang="en-US" dirty="0"/>
          </a:p>
        </p:txBody>
      </p:sp>
    </p:spTree>
    <p:extLst>
      <p:ext uri="{BB962C8B-B14F-4D97-AF65-F5344CB8AC3E}">
        <p14:creationId xmlns:p14="http://schemas.microsoft.com/office/powerpoint/2010/main" val="364898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44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s-1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81" y="1994943"/>
            <a:ext cx="2679700" cy="3035300"/>
          </a:xfrm>
          <a:prstGeom prst="rect">
            <a:avLst/>
          </a:prstGeom>
        </p:spPr>
      </p:pic>
    </p:spTree>
    <p:extLst>
      <p:ext uri="{BB962C8B-B14F-4D97-AF65-F5344CB8AC3E}">
        <p14:creationId xmlns:p14="http://schemas.microsoft.com/office/powerpoint/2010/main" val="280197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079" y="810406"/>
            <a:ext cx="3492500" cy="2324100"/>
          </a:xfrm>
          <a:prstGeom prst="rect">
            <a:avLst/>
          </a:prstGeom>
        </p:spPr>
      </p:pic>
    </p:spTree>
    <p:extLst>
      <p:ext uri="{BB962C8B-B14F-4D97-AF65-F5344CB8AC3E}">
        <p14:creationId xmlns:p14="http://schemas.microsoft.com/office/powerpoint/2010/main" val="415653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messier-101-10995__1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90" y="797088"/>
            <a:ext cx="6457819" cy="5053946"/>
          </a:xfrm>
          <a:prstGeom prst="rect">
            <a:avLst/>
          </a:prstGeom>
        </p:spPr>
      </p:pic>
    </p:spTree>
    <p:extLst>
      <p:ext uri="{BB962C8B-B14F-4D97-AF65-F5344CB8AC3E}">
        <p14:creationId xmlns:p14="http://schemas.microsoft.com/office/powerpoint/2010/main" val="1025943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975" y="739746"/>
            <a:ext cx="6311703" cy="4625370"/>
          </a:xfrm>
          <a:prstGeom prst="rect">
            <a:avLst/>
          </a:prstGeom>
        </p:spPr>
      </p:pic>
    </p:spTree>
    <p:extLst>
      <p:ext uri="{BB962C8B-B14F-4D97-AF65-F5344CB8AC3E}">
        <p14:creationId xmlns:p14="http://schemas.microsoft.com/office/powerpoint/2010/main" val="234213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s-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04" y="3207471"/>
            <a:ext cx="4198349" cy="3144709"/>
          </a:xfrm>
          <a:prstGeom prst="rect">
            <a:avLst/>
          </a:prstGeom>
        </p:spPr>
      </p:pic>
    </p:spTree>
    <p:extLst>
      <p:ext uri="{BB962C8B-B14F-4D97-AF65-F5344CB8AC3E}">
        <p14:creationId xmlns:p14="http://schemas.microsoft.com/office/powerpoint/2010/main" val="256477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199"/>
            <a:ext cx="3096360" cy="2906783"/>
          </a:xfrm>
        </p:spPr>
        <p:txBody>
          <a:bodyPr>
            <a:normAutofit fontScale="90000"/>
          </a:bodyPr>
          <a:lstStyle/>
          <a:p>
            <a:r>
              <a:rPr kumimoji="1" lang="fr-CH" altLang="ja-JP" dirty="0" smtClean="0"/>
              <a:t>Blaise Pascal</a:t>
            </a:r>
            <a:br>
              <a:rPr kumimoji="1" lang="fr-CH" altLang="ja-JP" dirty="0" smtClean="0"/>
            </a:br>
            <a:r>
              <a:rPr lang="fr-CH" altLang="ja-JP" dirty="0" smtClean="0"/>
              <a:t>(1623.1662)</a:t>
            </a:r>
            <a:endParaRPr kumimoji="1" lang="ja-JP" altLang="en-US" dirty="0"/>
          </a:p>
        </p:txBody>
      </p:sp>
      <p:pic>
        <p:nvPicPr>
          <p:cNvPr id="4" name="コンテンツ プレースホルダー 3" descr="3241_121031359268.jpg"/>
          <p:cNvPicPr>
            <a:picLocks noGrp="1" noChangeAspect="1"/>
          </p:cNvPicPr>
          <p:nvPr>
            <p:ph idx="1"/>
          </p:nvPr>
        </p:nvPicPr>
        <p:blipFill>
          <a:blip r:embed="rId2">
            <a:extLst>
              <a:ext uri="{28A0092B-C50C-407E-A947-70E740481C1C}">
                <a14:useLocalDpi xmlns:a14="http://schemas.microsoft.com/office/drawing/2010/main" val="0"/>
              </a:ext>
            </a:extLst>
          </a:blip>
          <a:srcRect l="-43889" r="-43889"/>
          <a:stretch>
            <a:fillRect/>
          </a:stretch>
        </p:blipFill>
        <p:spPr>
          <a:xfrm>
            <a:off x="2242932" y="256690"/>
            <a:ext cx="7904307" cy="5728228"/>
          </a:xfrm>
        </p:spPr>
      </p:pic>
    </p:spTree>
    <p:extLst>
      <p:ext uri="{BB962C8B-B14F-4D97-AF65-F5344CB8AC3E}">
        <p14:creationId xmlns:p14="http://schemas.microsoft.com/office/powerpoint/2010/main" val="427064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65" y="1810336"/>
            <a:ext cx="7894266" cy="3350474"/>
          </a:xfrm>
          <a:prstGeom prst="rect">
            <a:avLst/>
          </a:prstGeom>
        </p:spPr>
      </p:pic>
    </p:spTree>
    <p:extLst>
      <p:ext uri="{BB962C8B-B14F-4D97-AF65-F5344CB8AC3E}">
        <p14:creationId xmlns:p14="http://schemas.microsoft.com/office/powerpoint/2010/main" val="354399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universe-1044107__1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688" y="1284876"/>
            <a:ext cx="5334083" cy="3636875"/>
          </a:xfrm>
          <a:prstGeom prst="rect">
            <a:avLst/>
          </a:prstGeom>
        </p:spPr>
      </p:pic>
    </p:spTree>
    <p:extLst>
      <p:ext uri="{BB962C8B-B14F-4D97-AF65-F5344CB8AC3E}">
        <p14:creationId xmlns:p14="http://schemas.microsoft.com/office/powerpoint/2010/main" val="101048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17217" y="1600200"/>
            <a:ext cx="8304374" cy="3635566"/>
          </a:xfrm>
          <a:prstGeom prst="rect">
            <a:avLst/>
          </a:prstGeom>
        </p:spPr>
      </p:pic>
    </p:spTree>
    <p:extLst>
      <p:ext uri="{BB962C8B-B14F-4D97-AF65-F5344CB8AC3E}">
        <p14:creationId xmlns:p14="http://schemas.microsoft.com/office/powerpoint/2010/main" val="213489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835029" y="1130680"/>
            <a:ext cx="7045555" cy="4995484"/>
          </a:xfrm>
          <a:prstGeom prst="rect">
            <a:avLst/>
          </a:prstGeom>
          <a:noFill/>
          <a:ln>
            <a:noFill/>
          </a:ln>
          <a:effectLst/>
        </p:spPr>
      </p:pic>
    </p:spTree>
    <p:extLst>
      <p:ext uri="{BB962C8B-B14F-4D97-AF65-F5344CB8AC3E}">
        <p14:creationId xmlns:p14="http://schemas.microsoft.com/office/powerpoint/2010/main" val="3300131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852425" y="978159"/>
            <a:ext cx="7254313" cy="4905405"/>
          </a:xfrm>
          <a:prstGeom prst="rect">
            <a:avLst/>
          </a:prstGeom>
          <a:noFill/>
          <a:ln>
            <a:noFill/>
          </a:ln>
          <a:effectLst/>
        </p:spPr>
      </p:pic>
    </p:spTree>
    <p:extLst>
      <p:ext uri="{BB962C8B-B14F-4D97-AF65-F5344CB8AC3E}">
        <p14:creationId xmlns:p14="http://schemas.microsoft.com/office/powerpoint/2010/main" val="130694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457200"/>
            <a:ext cx="8229600" cy="718168"/>
          </a:xfrm>
        </p:spPr>
        <p:txBody>
          <a:bodyPr>
            <a:noAutofit/>
          </a:bodyPr>
          <a:lstStyle/>
          <a:p>
            <a:r>
              <a:rPr kumimoji="1" lang="ja-JP" altLang="en-US" sz="1200" dirty="0" smtClean="0"/>
              <a:t>パスカルの「メモリアル（覚え書き）</a:t>
            </a:r>
            <a:endParaRPr kumimoji="1" lang="ja-JP" altLang="en-US" sz="1200" dirty="0"/>
          </a:p>
        </p:txBody>
      </p:sp>
      <p:sp>
        <p:nvSpPr>
          <p:cNvPr id="9" name="コンテンツ プレースホルダー 8"/>
          <p:cNvSpPr>
            <a:spLocks noGrp="1"/>
          </p:cNvSpPr>
          <p:nvPr>
            <p:ph sz="half" idx="1"/>
          </p:nvPr>
        </p:nvSpPr>
        <p:spPr>
          <a:xfrm>
            <a:off x="457200" y="1175368"/>
            <a:ext cx="4038600" cy="5682632"/>
          </a:xfrm>
        </p:spPr>
        <p:txBody>
          <a:bodyPr>
            <a:normAutofit fontScale="55000" lnSpcReduction="20000"/>
          </a:bodyPr>
          <a:lstStyle/>
          <a:p>
            <a:endParaRPr kumimoji="1" lang="ja-JP" altLang="en-US" dirty="0"/>
          </a:p>
        </p:txBody>
      </p:sp>
      <p:sp>
        <p:nvSpPr>
          <p:cNvPr id="10" name="コンテンツ プレースホルダー 9"/>
          <p:cNvSpPr>
            <a:spLocks noGrp="1"/>
          </p:cNvSpPr>
          <p:nvPr>
            <p:ph sz="half" idx="2"/>
          </p:nvPr>
        </p:nvSpPr>
        <p:spPr>
          <a:xfrm>
            <a:off x="4648200" y="1269938"/>
            <a:ext cx="4038600" cy="5160809"/>
          </a:xfrm>
        </p:spPr>
        <p:txBody>
          <a:bodyPr>
            <a:normAutofit fontScale="55000" lnSpcReduction="20000"/>
          </a:bodyPr>
          <a:lstStyle/>
          <a:p>
            <a:r>
              <a:rPr lang="ja-JP" altLang="en-US" dirty="0"/>
              <a:t>キリスト紀元１６５４年</a:t>
            </a:r>
            <a:br>
              <a:rPr lang="ja-JP" altLang="en-US" dirty="0"/>
            </a:br>
            <a:r>
              <a:rPr lang="ja-JP" altLang="en-US" dirty="0"/>
              <a:t/>
            </a:r>
            <a:br>
              <a:rPr lang="ja-JP" altLang="en-US" dirty="0"/>
            </a:br>
            <a:r>
              <a:rPr lang="ja-JP" altLang="en-US" dirty="0"/>
              <a:t>　１１月２３日月曜日、教皇で殉教者の聖クレメンス、および殉教者伝に出ている</a:t>
            </a:r>
            <a:br>
              <a:rPr lang="ja-JP" altLang="en-US" dirty="0"/>
            </a:br>
            <a:r>
              <a:rPr lang="ja-JP" altLang="en-US" dirty="0"/>
              <a:t>　他の殉教者たちの祝日、殉教者、聖クリソゴノス、および他の殉教者たちの</a:t>
            </a:r>
            <a:br>
              <a:rPr lang="ja-JP" altLang="en-US" dirty="0"/>
            </a:br>
            <a:r>
              <a:rPr lang="ja-JP" altLang="en-US" dirty="0"/>
              <a:t>　祝日の前夜、夜１０時半頃から、１２時半頃まで。</a:t>
            </a:r>
            <a:br>
              <a:rPr lang="ja-JP" altLang="en-US" dirty="0"/>
            </a:br>
            <a:r>
              <a:rPr lang="ja-JP" altLang="en-US" dirty="0"/>
              <a:t/>
            </a:r>
            <a:br>
              <a:rPr lang="ja-JP" altLang="en-US" dirty="0"/>
            </a:br>
            <a:r>
              <a:rPr lang="ja-JP" altLang="en-US" dirty="0"/>
              <a:t>　　　　　</a:t>
            </a:r>
            <a:r>
              <a:rPr lang="ja-JP" altLang="en-US" b="1" dirty="0"/>
              <a:t>火</a:t>
            </a:r>
            <a:r>
              <a:rPr lang="ja-JP" altLang="en-US" dirty="0"/>
              <a:t/>
            </a:r>
            <a:br>
              <a:rPr lang="ja-JP" altLang="en-US" dirty="0"/>
            </a:br>
            <a:r>
              <a:rPr lang="ja-JP" altLang="en-US" dirty="0"/>
              <a:t/>
            </a:r>
            <a:br>
              <a:rPr lang="ja-JP" altLang="en-US" dirty="0"/>
            </a:br>
            <a:r>
              <a:rPr lang="ja-JP" altLang="en-US" dirty="0"/>
              <a:t>　「アブラハムの神、イサクの神、ヤコブの神」。（出エ３：６）</a:t>
            </a:r>
            <a:br>
              <a:rPr lang="ja-JP" altLang="en-US" dirty="0"/>
            </a:br>
            <a:r>
              <a:rPr lang="ja-JP" altLang="en-US" dirty="0"/>
              <a:t>　哲学者や、学者の神ではない。</a:t>
            </a:r>
            <a:br>
              <a:rPr lang="ja-JP" altLang="en-US" dirty="0"/>
            </a:br>
            <a:r>
              <a:rPr lang="ja-JP" altLang="en-US" dirty="0"/>
              <a:t>　確実、確実、直感、よろこび、平安。</a:t>
            </a:r>
            <a:br>
              <a:rPr lang="ja-JP" altLang="en-US" dirty="0"/>
            </a:br>
            <a:r>
              <a:rPr lang="ja-JP" altLang="en-US" dirty="0"/>
              <a:t>　イエス・キリストの神</a:t>
            </a:r>
            <a:r>
              <a:rPr lang="ja-JP" altLang="en-US" dirty="0" smtClean="0"/>
              <a:t>。</a:t>
            </a:r>
            <a:endParaRPr lang="fr-CH" altLang="ja-JP" dirty="0" smtClean="0"/>
          </a:p>
          <a:p>
            <a:endParaRPr kumimoji="1" lang="fr-CH" altLang="ja-JP" dirty="0"/>
          </a:p>
        </p:txBody>
      </p:sp>
      <p:pic>
        <p:nvPicPr>
          <p:cNvPr id="6" name="図 5"/>
          <p:cNvPicPr>
            <a:picLocks noChangeAspect="1"/>
          </p:cNvPicPr>
          <p:nvPr/>
        </p:nvPicPr>
        <p:blipFill>
          <a:blip r:embed="rId2"/>
          <a:stretch>
            <a:fillRect/>
          </a:stretch>
        </p:blipFill>
        <p:spPr>
          <a:xfrm>
            <a:off x="849037" y="1269938"/>
            <a:ext cx="3323861" cy="5321535"/>
          </a:xfrm>
          <a:prstGeom prst="rect">
            <a:avLst/>
          </a:prstGeom>
        </p:spPr>
      </p:pic>
    </p:spTree>
    <p:extLst>
      <p:ext uri="{BB962C8B-B14F-4D97-AF65-F5344CB8AC3E}">
        <p14:creationId xmlns:p14="http://schemas.microsoft.com/office/powerpoint/2010/main" val="4135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461478"/>
          </a:xfrm>
        </p:spPr>
        <p:txBody>
          <a:bodyPr>
            <a:normAutofit fontScale="90000"/>
          </a:bodyPr>
          <a:lstStyle/>
          <a:p>
            <a:r>
              <a:rPr kumimoji="1" lang="en-US" altLang="ja-JP" dirty="0" smtClean="0"/>
              <a:t> Jacqueline Pascal (1625-1661)</a:t>
            </a:r>
            <a:endParaRPr kumimoji="1" lang="ja-JP" altLang="en-US" dirty="0"/>
          </a:p>
        </p:txBody>
      </p:sp>
      <p:pic>
        <p:nvPicPr>
          <p:cNvPr id="6" name="コンテンツ プレースホルダー 5"/>
          <p:cNvPicPr>
            <a:picLocks noGrp="1" noChangeAspect="1"/>
          </p:cNvPicPr>
          <p:nvPr>
            <p:ph idx="1"/>
          </p:nvPr>
        </p:nvPicPr>
        <p:blipFill>
          <a:blip r:embed="rId2"/>
          <a:srcRect l="-68190" r="-68190"/>
          <a:stretch>
            <a:fillRect/>
          </a:stretch>
        </p:blipFill>
        <p:spPr/>
      </p:pic>
    </p:spTree>
    <p:extLst>
      <p:ext uri="{BB962C8B-B14F-4D97-AF65-F5344CB8AC3E}">
        <p14:creationId xmlns:p14="http://schemas.microsoft.com/office/powerpoint/2010/main" val="410598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fr-CH" altLang="ja-JP" dirty="0" smtClean="0"/>
              <a:t>Marguerite Périer (1646-1733)</a:t>
            </a:r>
            <a:endParaRPr kumimoji="1" lang="ja-JP" altLang="en-US" dirty="0"/>
          </a:p>
        </p:txBody>
      </p:sp>
      <p:pic>
        <p:nvPicPr>
          <p:cNvPr id="8" name="図プレースホルダー 7" descr="225px-Marguerite_perier.jpg"/>
          <p:cNvPicPr>
            <a:picLocks noGrp="1" noChangeAspect="1"/>
          </p:cNvPicPr>
          <p:nvPr>
            <p:ph type="pic" idx="1"/>
          </p:nvPr>
        </p:nvPicPr>
        <p:blipFill>
          <a:blip r:embed="rId2">
            <a:extLst>
              <a:ext uri="{28A0092B-C50C-407E-A947-70E740481C1C}">
                <a14:useLocalDpi xmlns:a14="http://schemas.microsoft.com/office/drawing/2010/main" val="0"/>
              </a:ext>
            </a:extLst>
          </a:blip>
          <a:srcRect l="-37407" r="-37407"/>
          <a:stretch>
            <a:fillRect/>
          </a:stretch>
        </p:blipFill>
        <p:spPr/>
      </p:pic>
      <p:sp>
        <p:nvSpPr>
          <p:cNvPr id="7" name="テキスト プレースホルダー 6"/>
          <p:cNvSpPr>
            <a:spLocks noGrp="1"/>
          </p:cNvSpPr>
          <p:nvPr>
            <p:ph type="body" sz="half" idx="2"/>
          </p:nvPr>
        </p:nvSpPr>
        <p:spPr>
          <a:xfrm>
            <a:off x="1886869" y="5515947"/>
            <a:ext cx="5486400" cy="804862"/>
          </a:xfrm>
        </p:spPr>
        <p:txBody>
          <a:bodyPr>
            <a:normAutofit fontScale="85000" lnSpcReduction="10000"/>
          </a:bodyPr>
          <a:lstStyle/>
          <a:p>
            <a:r>
              <a:rPr lang="ja-JP" altLang="en-US" sz="1800" dirty="0"/>
              <a:t>聖</a:t>
            </a:r>
            <a:r>
              <a:rPr lang="ja-JP" altLang="en-US" sz="1800" dirty="0" smtClean="0"/>
              <a:t>荊の奇跡（１６５６年３月２４日）</a:t>
            </a:r>
            <a:endParaRPr lang="fr-CH" altLang="ja-JP" sz="1800" dirty="0" smtClean="0"/>
          </a:p>
          <a:p>
            <a:r>
              <a:rPr kumimoji="1" lang="ja-JP" altLang="en-US" sz="1800" dirty="0" smtClean="0"/>
              <a:t>ポール　ロワイヤル学校の寄宿生だった</a:t>
            </a:r>
            <a:endParaRPr kumimoji="1" lang="ja-JP" altLang="en-US" sz="1800" dirty="0"/>
          </a:p>
        </p:txBody>
      </p:sp>
    </p:spTree>
    <p:extLst>
      <p:ext uri="{BB962C8B-B14F-4D97-AF65-F5344CB8AC3E}">
        <p14:creationId xmlns:p14="http://schemas.microsoft.com/office/powerpoint/2010/main" val="39366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457200"/>
            <a:ext cx="8229600" cy="731678"/>
          </a:xfrm>
        </p:spPr>
        <p:txBody>
          <a:bodyPr>
            <a:normAutofit fontScale="90000"/>
          </a:bodyPr>
          <a:lstStyle/>
          <a:p>
            <a:r>
              <a:rPr kumimoji="1" lang="fr-CH" altLang="ja-JP" i="1" dirty="0" smtClean="0"/>
              <a:t>Pensées</a:t>
            </a:r>
            <a:endParaRPr kumimoji="1" lang="ja-JP" altLang="en-US" i="1" dirty="0"/>
          </a:p>
        </p:txBody>
      </p:sp>
      <p:pic>
        <p:nvPicPr>
          <p:cNvPr id="10" name="コンテンツ プレースホルダー 9"/>
          <p:cNvPicPr>
            <a:picLocks noGrp="1" noChangeAspect="1"/>
          </p:cNvPicPr>
          <p:nvPr>
            <p:ph sz="half" idx="1"/>
          </p:nvPr>
        </p:nvPicPr>
        <p:blipFill>
          <a:blip r:embed="rId2"/>
          <a:srcRect t="-19756" b="-19756"/>
          <a:stretch>
            <a:fillRect/>
          </a:stretch>
        </p:blipFill>
        <p:spPr/>
      </p:pic>
      <p:pic>
        <p:nvPicPr>
          <p:cNvPr id="11" name="コンテンツ プレースホルダー 10"/>
          <p:cNvPicPr>
            <a:picLocks noGrp="1" noChangeAspect="1"/>
          </p:cNvPicPr>
          <p:nvPr>
            <p:ph sz="half" idx="2"/>
          </p:nvPr>
        </p:nvPicPr>
        <p:blipFill>
          <a:blip r:embed="rId3"/>
          <a:srcRect t="-36373" b="-36373"/>
          <a:stretch>
            <a:fillRect/>
          </a:stretch>
        </p:blipFill>
        <p:spPr/>
      </p:pic>
    </p:spTree>
    <p:extLst>
      <p:ext uri="{BB962C8B-B14F-4D97-AF65-F5344CB8AC3E}">
        <p14:creationId xmlns:p14="http://schemas.microsoft.com/office/powerpoint/2010/main" val="68280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0768" y="457200"/>
            <a:ext cx="8376032" cy="826247"/>
          </a:xfrm>
        </p:spPr>
        <p:txBody>
          <a:bodyPr>
            <a:normAutofit/>
          </a:bodyPr>
          <a:lstStyle/>
          <a:p>
            <a:r>
              <a:rPr kumimoji="1" lang="ja-JP" altLang="en-US" sz="2800" dirty="0" smtClean="0"/>
              <a:t>パンセ初版　１６７０年（ポールロワイヤル版）</a:t>
            </a:r>
            <a:endParaRPr kumimoji="1" lang="ja-JP" altLang="en-US" sz="2800" dirty="0"/>
          </a:p>
        </p:txBody>
      </p:sp>
      <p:pic>
        <p:nvPicPr>
          <p:cNvPr id="5" name="コンテンツ プレースホルダー 4"/>
          <p:cNvPicPr>
            <a:picLocks noGrp="1" noChangeAspect="1"/>
          </p:cNvPicPr>
          <p:nvPr>
            <p:ph sz="half" idx="1"/>
          </p:nvPr>
        </p:nvPicPr>
        <p:blipFill>
          <a:blip r:embed="rId2"/>
          <a:srcRect t="20495" b="20495"/>
          <a:stretch>
            <a:fillRect/>
          </a:stretch>
        </p:blipFill>
        <p:spPr/>
      </p:pic>
      <p:sp>
        <p:nvSpPr>
          <p:cNvPr id="4" name="コンテンツ プレースホルダー 3"/>
          <p:cNvSpPr>
            <a:spLocks noGrp="1"/>
          </p:cNvSpPr>
          <p:nvPr>
            <p:ph sz="half" idx="2"/>
          </p:nvPr>
        </p:nvSpPr>
        <p:spPr>
          <a:xfrm>
            <a:off x="4648200" y="1783316"/>
            <a:ext cx="4038600" cy="4342847"/>
          </a:xfrm>
        </p:spPr>
        <p:txBody>
          <a:bodyPr>
            <a:normAutofit/>
          </a:bodyPr>
          <a:lstStyle/>
          <a:p>
            <a:pPr marL="0" indent="0">
              <a:buNone/>
            </a:pPr>
            <a:r>
              <a:rPr lang="en-US" altLang="ja-JP" sz="2400" dirty="0" smtClean="0"/>
              <a:t>『</a:t>
            </a:r>
            <a:r>
              <a:rPr lang="ja-JP" altLang="en-US" sz="2400" dirty="0" smtClean="0"/>
              <a:t>宗教</a:t>
            </a:r>
            <a:r>
              <a:rPr lang="ja-JP" altLang="en-US" sz="2400" dirty="0"/>
              <a:t>および他のいくつかの問題に関するパスカル氏の諸考察 </a:t>
            </a:r>
            <a:r>
              <a:rPr lang="en-US" altLang="ja-JP" sz="2400" dirty="0"/>
              <a:t>― </a:t>
            </a:r>
            <a:r>
              <a:rPr lang="ja-JP" altLang="en-US" sz="2400" dirty="0"/>
              <a:t>氏の死後にその書類中より発見されたるもの</a:t>
            </a:r>
            <a:r>
              <a:rPr lang="en-US" altLang="ja-JP" sz="2400" dirty="0"/>
              <a:t>』</a:t>
            </a:r>
            <a:endParaRPr kumimoji="1" lang="ja-JP" altLang="en-US" sz="2400" dirty="0"/>
          </a:p>
        </p:txBody>
      </p:sp>
    </p:spTree>
    <p:extLst>
      <p:ext uri="{BB962C8B-B14F-4D97-AF65-F5344CB8AC3E}">
        <p14:creationId xmlns:p14="http://schemas.microsoft.com/office/powerpoint/2010/main" val="268170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457200"/>
            <a:ext cx="8229600" cy="623598"/>
          </a:xfrm>
        </p:spPr>
        <p:txBody>
          <a:bodyPr>
            <a:normAutofit/>
          </a:bodyPr>
          <a:lstStyle/>
          <a:p>
            <a:r>
              <a:rPr kumimoji="1" lang="ja-JP" altLang="en-US" sz="2000" dirty="0" smtClean="0"/>
              <a:t>フランス古典主義</a:t>
            </a:r>
            <a:r>
              <a:rPr lang="ja-JP" altLang="en-US" sz="2000" dirty="0" smtClean="0"/>
              <a:t>と絶対王朝　　パスカルの生きた戦争、内乱の時代</a:t>
            </a:r>
            <a:endParaRPr kumimoji="1" lang="ja-JP" altLang="en-US" sz="2000" dirty="0"/>
          </a:p>
        </p:txBody>
      </p:sp>
      <p:sp>
        <p:nvSpPr>
          <p:cNvPr id="7" name="テキスト プレースホルダー 6"/>
          <p:cNvSpPr>
            <a:spLocks noGrp="1"/>
          </p:cNvSpPr>
          <p:nvPr>
            <p:ph type="body" idx="1"/>
          </p:nvPr>
        </p:nvSpPr>
        <p:spPr>
          <a:xfrm>
            <a:off x="457200" y="1202388"/>
            <a:ext cx="4040188" cy="972487"/>
          </a:xfrm>
        </p:spPr>
        <p:txBody>
          <a:bodyPr>
            <a:normAutofit fontScale="92500" lnSpcReduction="10000"/>
          </a:bodyPr>
          <a:lstStyle/>
          <a:p>
            <a:r>
              <a:rPr kumimoji="1" lang="fr-CH" altLang="ja-JP" dirty="0" smtClean="0"/>
              <a:t>Louis XIV (1638-1715) </a:t>
            </a:r>
          </a:p>
          <a:p>
            <a:r>
              <a:rPr kumimoji="1" lang="fr-CH" altLang="ja-JP" dirty="0" smtClean="0"/>
              <a:t>  </a:t>
            </a:r>
            <a:r>
              <a:rPr kumimoji="1" lang="ja-JP" altLang="en-US" dirty="0" smtClean="0"/>
              <a:t>即位</a:t>
            </a:r>
            <a:r>
              <a:rPr kumimoji="1" lang="fr-CH" altLang="ja-JP" dirty="0" smtClean="0"/>
              <a:t>1654</a:t>
            </a:r>
            <a:r>
              <a:rPr kumimoji="1" lang="en-US" altLang="ja-JP" dirty="0" smtClean="0"/>
              <a:t>〜</a:t>
            </a:r>
            <a:r>
              <a:rPr kumimoji="1" lang="fr-CH" altLang="ja-JP" dirty="0" smtClean="0"/>
              <a:t> </a:t>
            </a:r>
            <a:r>
              <a:rPr kumimoji="1" lang="ja-JP" altLang="en-US" dirty="0" smtClean="0"/>
              <a:t>親政</a:t>
            </a:r>
            <a:r>
              <a:rPr kumimoji="1" lang="fr-CH" altLang="ja-JP" dirty="0" smtClean="0"/>
              <a:t>1661</a:t>
            </a:r>
            <a:endParaRPr kumimoji="1" lang="ja-JP" altLang="en-US" dirty="0"/>
          </a:p>
        </p:txBody>
      </p:sp>
      <p:pic>
        <p:nvPicPr>
          <p:cNvPr id="5" name="コンテンツ プレースホルダー 4"/>
          <p:cNvPicPr>
            <a:picLocks noGrp="1" noChangeAspect="1"/>
          </p:cNvPicPr>
          <p:nvPr>
            <p:ph sz="half" idx="2"/>
          </p:nvPr>
        </p:nvPicPr>
        <p:blipFill>
          <a:blip r:embed="rId2"/>
          <a:srcRect t="15630" b="15630"/>
          <a:stretch>
            <a:fillRect/>
          </a:stretch>
        </p:blipFill>
        <p:spPr/>
      </p:pic>
      <p:sp>
        <p:nvSpPr>
          <p:cNvPr id="8" name="テキスト プレースホルダー 7"/>
          <p:cNvSpPr>
            <a:spLocks noGrp="1"/>
          </p:cNvSpPr>
          <p:nvPr>
            <p:ph type="body" sz="quarter" idx="3"/>
          </p:nvPr>
        </p:nvSpPr>
        <p:spPr>
          <a:xfrm>
            <a:off x="4645025" y="1080798"/>
            <a:ext cx="4041775" cy="1094077"/>
          </a:xfrm>
        </p:spPr>
        <p:txBody>
          <a:bodyPr>
            <a:normAutofit fontScale="85000" lnSpcReduction="10000"/>
          </a:bodyPr>
          <a:lstStyle/>
          <a:p>
            <a:r>
              <a:rPr kumimoji="1" lang="ja-JP" altLang="en-US" dirty="0" smtClean="0"/>
              <a:t>フロンドの乱　（１６４８</a:t>
            </a:r>
            <a:r>
              <a:rPr kumimoji="1" lang="en-US" altLang="ja-JP" dirty="0" smtClean="0"/>
              <a:t>−</a:t>
            </a:r>
            <a:r>
              <a:rPr kumimoji="1" lang="ja-JP" altLang="en-US" dirty="0" smtClean="0"/>
              <a:t>１６５３）</a:t>
            </a:r>
            <a:endParaRPr kumimoji="1" lang="fr-CH" altLang="ja-JP" dirty="0" smtClean="0"/>
          </a:p>
          <a:p>
            <a:r>
              <a:rPr lang="ja-JP" altLang="en-US" dirty="0" smtClean="0"/>
              <a:t>（３０年戦争　１６１８</a:t>
            </a:r>
            <a:r>
              <a:rPr lang="en-US" altLang="ja-JP" dirty="0" smtClean="0"/>
              <a:t>−</a:t>
            </a:r>
            <a:r>
              <a:rPr lang="ja-JP" altLang="en-US" dirty="0" smtClean="0"/>
              <a:t>１６４８）</a:t>
            </a:r>
            <a:endParaRPr kumimoji="1" lang="ja-JP" altLang="en-US" dirty="0"/>
          </a:p>
        </p:txBody>
      </p:sp>
      <p:pic>
        <p:nvPicPr>
          <p:cNvPr id="10" name="コンテンツ プレースホルダー 9"/>
          <p:cNvPicPr>
            <a:picLocks noGrp="1" noChangeAspect="1"/>
          </p:cNvPicPr>
          <p:nvPr>
            <p:ph sz="quarter" idx="4"/>
          </p:nvPr>
        </p:nvPicPr>
        <p:blipFill>
          <a:blip r:embed="rId3"/>
          <a:srcRect l="18605" r="18605"/>
          <a:stretch>
            <a:fillRect/>
          </a:stretch>
        </p:blipFill>
        <p:spPr/>
      </p:pic>
    </p:spTree>
    <p:extLst>
      <p:ext uri="{BB962C8B-B14F-4D97-AF65-F5344CB8AC3E}">
        <p14:creationId xmlns:p14="http://schemas.microsoft.com/office/powerpoint/2010/main" val="2819715240"/>
      </p:ext>
    </p:extLst>
  </p:cSld>
  <p:clrMapOvr>
    <a:masterClrMapping/>
  </p:clrMapOvr>
</p:sld>
</file>

<file path=ppt/theme/theme1.xml><?xml version="1.0" encoding="utf-8"?>
<a:theme xmlns:a="http://schemas.openxmlformats.org/drawingml/2006/main" name="トワイライト">
  <a:themeElements>
    <a:clrScheme name="トワイライト">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トワイライト">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トワイライ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トワイライト.thmx</Template>
  <TotalTime>1497</TotalTime>
  <Words>379</Words>
  <Application>Microsoft Macintosh PowerPoint</Application>
  <PresentationFormat>画面に合わせる (4:3)</PresentationFormat>
  <Paragraphs>68</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トワイライト</vt:lpstr>
      <vt:lpstr>   　　　　　　　　　　　　　　　＜包越＞　  :＜身心の変容と神の国への（assumption）＞  　　　　 フランス霊性神学史の小窓　 聖ベルナール、パスカル、ペギー　　　　　　　　　　　　 　　　　　　　　　　　　　　　　　　　　　　　　　　　　</vt:lpstr>
      <vt:lpstr>＜包越＞　 :　＜身心の変容と神の国への（assumption） フランス霊性神学史の小窓　聖ベルナール、パスカル、ペギー</vt:lpstr>
      <vt:lpstr>Blaise Pascal (1623.1662)</vt:lpstr>
      <vt:lpstr>パスカルの「メモリアル（覚え書き）</vt:lpstr>
      <vt:lpstr> Jacqueline Pascal (1625-1661)</vt:lpstr>
      <vt:lpstr>Marguerite Périer (1646-1733)</vt:lpstr>
      <vt:lpstr>Pensées</vt:lpstr>
      <vt:lpstr>パンセ初版　１６７０年（ポールロワイヤル版）</vt:lpstr>
      <vt:lpstr>フランス古典主義と絶対王朝　　パスカルの生きた戦争、内乱の時代</vt:lpstr>
      <vt:lpstr>１７世紀　　　近代科学技術の幕開け</vt:lpstr>
      <vt:lpstr>アウグスチヌス神学</vt:lpstr>
      <vt:lpstr>PowerPoint プレゼンテーション</vt:lpstr>
      <vt:lpstr>ところが、世間は何を考えているのだろう。 決してそういうことではない。そうではなく、踊ること、 リュートをひくこと、歌うこと、詩をつくること、環取り遊び をすること等々、戦うこと、王になることを考えている。王であること、そして人間であることが 何であるかは考えずに。 </vt:lpstr>
      <vt:lpstr>Vanité    虚しさ</vt:lpstr>
      <vt:lpstr>光と闇　　　超越の内面化 </vt:lpstr>
      <vt:lpstr>中世 「３つの秩序」les  trois ordres  de  la nation (1450)　　　　　</vt:lpstr>
      <vt:lpstr>PowerPoint プレゼンテーション</vt:lpstr>
      <vt:lpstr>Renaissance 　小宇宙としての人間</vt:lpstr>
      <vt:lpstr>ラファエロ  Raffaello Santi　 1483年 –1520年</vt:lpstr>
      <vt:lpstr>ルネッサンス的コスモスの崩壊 </vt:lpstr>
      <vt:lpstr>中心がどこにでもあり、 円周がどこにもない無限の球体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早稲田大学国際教養学部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檜垣 樹理</dc:creator>
  <cp:lastModifiedBy>檜垣 樹理</cp:lastModifiedBy>
  <cp:revision>22</cp:revision>
  <dcterms:created xsi:type="dcterms:W3CDTF">2017-11-16T02:37:34Z</dcterms:created>
  <dcterms:modified xsi:type="dcterms:W3CDTF">2017-11-28T13:59:39Z</dcterms:modified>
</cp:coreProperties>
</file>