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81" r:id="rId4"/>
    <p:sldId id="261" r:id="rId5"/>
    <p:sldId id="259" r:id="rId6"/>
    <p:sldId id="257" r:id="rId7"/>
    <p:sldId id="258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67" r:id="rId19"/>
    <p:sldId id="273" r:id="rId20"/>
    <p:sldId id="274" r:id="rId21"/>
    <p:sldId id="277" r:id="rId22"/>
    <p:sldId id="275" r:id="rId23"/>
    <p:sldId id="276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-51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43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65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969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68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891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700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71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61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5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FF000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7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6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4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38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01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04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61FA-3BDC-46BF-9519-1FF50A5BACE3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3800A3-C9EE-4A07-A38F-E93928708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57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800" kern="1200">
          <a:solidFill>
            <a:srgbClr val="FF0000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神社と政治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sz="3600" dirty="0">
                <a:solidFill>
                  <a:srgbClr val="00B050"/>
                </a:solidFill>
              </a:rPr>
              <a:t>今再び平和と公共を問う</a:t>
            </a:r>
            <a:endParaRPr kumimoji="1" lang="en-US" altLang="ja-JP" sz="3600" dirty="0">
              <a:solidFill>
                <a:srgbClr val="00B05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小林正弥（千葉大学）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7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コミュニティの生成発展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最上層（世界）：折口信夫の人類教</a:t>
            </a:r>
            <a:r>
              <a:rPr kumimoji="1" lang="en-US" altLang="ja-JP" dirty="0"/>
              <a:t>=</a:t>
            </a:r>
            <a:r>
              <a:rPr kumimoji="1" lang="ja-JP" altLang="en-US" dirty="0">
                <a:solidFill>
                  <a:srgbClr val="00B050"/>
                </a:solidFill>
              </a:rPr>
              <a:t>国際的・地球的神道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上層（国家）：葦津らの公神道＝</a:t>
            </a:r>
            <a:r>
              <a:rPr lang="ja-JP" altLang="en-US" dirty="0">
                <a:solidFill>
                  <a:srgbClr val="00B050"/>
                </a:solidFill>
              </a:rPr>
              <a:t>国家的神道</a:t>
            </a:r>
            <a:endParaRPr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基層（地域、家族）：柳田國男の民俗神道＝</a:t>
            </a:r>
            <a:r>
              <a:rPr lang="ja-JP" altLang="en-US" dirty="0">
                <a:solidFill>
                  <a:srgbClr val="00B050"/>
                </a:solidFill>
              </a:rPr>
              <a:t>家族的・地域的神道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57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先祖崇拝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祖霊信仰、民間信仰</a:t>
            </a:r>
            <a:endParaRPr kumimoji="1" lang="en-US" altLang="ja-JP" dirty="0"/>
          </a:p>
          <a:p>
            <a:r>
              <a:rPr lang="ja-JP" altLang="en-US" dirty="0"/>
              <a:t>超世代的コミュニティ</a:t>
            </a:r>
            <a:endParaRPr lang="en-US" altLang="ja-JP" dirty="0"/>
          </a:p>
          <a:p>
            <a:r>
              <a:rPr kumimoji="1" lang="ja-JP" altLang="en-US" dirty="0"/>
              <a:t>公共哲学？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共同性と公共性</a:t>
            </a:r>
            <a:r>
              <a:rPr lang="ja-JP" altLang="en-US" dirty="0"/>
              <a:t>、公共的貢献</a:t>
            </a:r>
            <a:endParaRPr lang="en-US" altLang="ja-JP" dirty="0"/>
          </a:p>
          <a:p>
            <a:r>
              <a:rPr lang="ja-JP" altLang="en-US" dirty="0"/>
              <a:t>家庭祭祀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988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コミュニティの神道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アメリカの市民宗教（ベラー）</a:t>
            </a:r>
            <a:endParaRPr kumimoji="1" lang="en-US" altLang="ja-JP" dirty="0"/>
          </a:p>
          <a:p>
            <a:r>
              <a:rPr lang="ja-JP" altLang="en-US" dirty="0"/>
              <a:t>公共宗教</a:t>
            </a:r>
            <a:endParaRPr lang="en-US" altLang="ja-JP" dirty="0"/>
          </a:p>
          <a:p>
            <a:r>
              <a:rPr kumimoji="1" lang="ja-JP" altLang="en-US" dirty="0"/>
              <a:t>神社</a:t>
            </a:r>
            <a:r>
              <a:rPr lang="ja-JP" altLang="en-US" dirty="0"/>
              <a:t>消滅の危機に対する宗教性の復権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00B050"/>
                </a:solidFill>
              </a:rPr>
              <a:t>コミュニティ</a:t>
            </a:r>
            <a:r>
              <a:rPr lang="ja-JP" altLang="en-US" dirty="0">
                <a:solidFill>
                  <a:srgbClr val="00B050"/>
                </a:solidFill>
              </a:rPr>
              <a:t>の公共宗教</a:t>
            </a:r>
            <a:r>
              <a:rPr lang="ja-JP" altLang="en-US" dirty="0"/>
              <a:t>：精神的拠点</a:t>
            </a:r>
            <a:endParaRPr lang="en-US" altLang="ja-JP" dirty="0"/>
          </a:p>
          <a:p>
            <a:r>
              <a:rPr kumimoji="1" lang="ja-JP" altLang="en-US" dirty="0"/>
              <a:t>人生の万相談所、鎮守の森</a:t>
            </a:r>
            <a:endParaRPr kumimoji="1" lang="en-US" altLang="ja-JP" dirty="0"/>
          </a:p>
          <a:p>
            <a:r>
              <a:rPr kumimoji="1" lang="ja-JP" altLang="en-US" dirty="0"/>
              <a:t>神社創生における公共性・福祉</a:t>
            </a:r>
          </a:p>
        </p:txBody>
      </p:sp>
    </p:spTree>
    <p:extLst>
      <p:ext uri="{BB962C8B-B14F-4D97-AF65-F5344CB8AC3E}">
        <p14:creationId xmlns:p14="http://schemas.microsoft.com/office/powerpoint/2010/main" val="203484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神社と政治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47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神社本庁の難題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663701"/>
            <a:ext cx="8596668" cy="437766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結集体としての</a:t>
            </a:r>
            <a:r>
              <a:rPr kumimoji="1" lang="ja-JP" altLang="en-US" dirty="0">
                <a:solidFill>
                  <a:srgbClr val="00B050"/>
                </a:solidFill>
              </a:rPr>
              <a:t>多様性</a:t>
            </a:r>
            <a:r>
              <a:rPr kumimoji="1" lang="ja-JP" altLang="en-US" dirty="0"/>
              <a:t>の尊重</a:t>
            </a:r>
            <a:endParaRPr kumimoji="1" lang="en-US" altLang="ja-JP" dirty="0"/>
          </a:p>
          <a:p>
            <a:r>
              <a:rPr lang="ja-JP" altLang="en-US" dirty="0"/>
              <a:t>敬神生活の綱領：善い生き方、小野祖教、正統的解釈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00B050"/>
                </a:solidFill>
              </a:rPr>
              <a:t>幻の標準解釈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神社本庁憲章における尊皇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00B050"/>
                </a:solidFill>
              </a:rPr>
              <a:t>多様性と共通の宗教性</a:t>
            </a:r>
            <a:r>
              <a:rPr kumimoji="1" lang="ja-JP" altLang="en-US" dirty="0"/>
              <a:t>、</a:t>
            </a:r>
            <a:r>
              <a:rPr kumimoji="1" lang="ja-JP" altLang="en-US" dirty="0">
                <a:solidFill>
                  <a:srgbClr val="00B050"/>
                </a:solidFill>
              </a:rPr>
              <a:t>宗教性と国家的公共性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4714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祭政一致の国家論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/>
              <a:t>神道政治連盟</a:t>
            </a:r>
            <a:endParaRPr kumimoji="1" lang="en-US" altLang="ja-JP" dirty="0"/>
          </a:p>
          <a:p>
            <a:r>
              <a:rPr lang="ja-JP" altLang="en-US" dirty="0"/>
              <a:t>祭り主としての天皇、</a:t>
            </a:r>
            <a:r>
              <a:rPr lang="ja-JP" altLang="en-US" dirty="0">
                <a:solidFill>
                  <a:srgbClr val="00B050"/>
                </a:solidFill>
              </a:rPr>
              <a:t>統治大権と祭祀大権</a:t>
            </a:r>
            <a:r>
              <a:rPr lang="ja-JP" altLang="en-US" dirty="0"/>
              <a:t>、現人神、明治憲法</a:t>
            </a:r>
            <a:endParaRPr lang="en-US" altLang="ja-JP" dirty="0"/>
          </a:p>
          <a:p>
            <a:r>
              <a:rPr kumimoji="1" lang="ja-JP" altLang="en-US" dirty="0"/>
              <a:t>神聖を保つ心、通常は委任だが、天皇主権。</a:t>
            </a:r>
            <a:endParaRPr kumimoji="1" lang="en-US" altLang="ja-JP" dirty="0"/>
          </a:p>
          <a:p>
            <a:r>
              <a:rPr lang="ja-JP" altLang="en-US" dirty="0"/>
              <a:t>正統的解釈、</a:t>
            </a:r>
            <a:r>
              <a:rPr lang="ja-JP" altLang="en-US" dirty="0">
                <a:solidFill>
                  <a:srgbClr val="00B050"/>
                </a:solidFill>
              </a:rPr>
              <a:t>国体論</a:t>
            </a:r>
            <a:endParaRPr lang="en-US" altLang="ja-JP" dirty="0">
              <a:solidFill>
                <a:srgbClr val="00B050"/>
              </a:solidFill>
            </a:endParaRPr>
          </a:p>
          <a:p>
            <a:r>
              <a:rPr kumimoji="1" lang="ja-JP" altLang="en-US" dirty="0"/>
              <a:t>「生長の家」との分岐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493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靖国問題と大嘗祭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736521"/>
            <a:ext cx="8596668" cy="4304841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靖国神社における２路線：筑波宮司と松</a:t>
            </a:r>
            <a:r>
              <a:rPr lang="ja-JP" altLang="en-US" dirty="0"/>
              <a:t>平宮司、</a:t>
            </a:r>
            <a:r>
              <a:rPr kumimoji="1" lang="en-US" altLang="ja-JP" dirty="0"/>
              <a:t>A</a:t>
            </a:r>
            <a:r>
              <a:rPr kumimoji="1" lang="ja-JP" altLang="en-US" dirty="0"/>
              <a:t>級戦犯合祀、葦津の反対</a:t>
            </a:r>
            <a:endParaRPr kumimoji="1" lang="en-US" altLang="ja-JP" dirty="0"/>
          </a:p>
          <a:p>
            <a:r>
              <a:rPr lang="ja-JP" altLang="en-US" dirty="0"/>
              <a:t>国家護持論→靖国神社自体による</a:t>
            </a:r>
            <a:r>
              <a:rPr lang="ja-JP" altLang="en-US" dirty="0">
                <a:solidFill>
                  <a:srgbClr val="00B050"/>
                </a:solidFill>
              </a:rPr>
              <a:t>「民の公共」路線の選択</a:t>
            </a:r>
            <a:r>
              <a:rPr lang="ja-JP" altLang="en-US" dirty="0"/>
              <a:t>、公式参拝論への転換。</a:t>
            </a:r>
            <a:endParaRPr lang="en-US" altLang="ja-JP" dirty="0"/>
          </a:p>
          <a:p>
            <a:r>
              <a:rPr lang="ja-JP" altLang="en-US" dirty="0"/>
              <a:t>国民護持論（新宗連など）。</a:t>
            </a:r>
            <a:endParaRPr lang="en-US" altLang="ja-JP" dirty="0"/>
          </a:p>
          <a:p>
            <a:r>
              <a:rPr lang="ja-JP" altLang="en-US" dirty="0"/>
              <a:t>国事行為（公）論と宮中祭祀内廷論、</a:t>
            </a:r>
            <a:r>
              <a:rPr lang="ja-JP" altLang="en-US" dirty="0">
                <a:solidFill>
                  <a:srgbClr val="00B050"/>
                </a:solidFill>
              </a:rPr>
              <a:t>神聖な私的公共の理論</a:t>
            </a:r>
            <a:endParaRPr lang="en-US" altLang="ja-JP" dirty="0">
              <a:solidFill>
                <a:srgbClr val="00B050"/>
              </a:solidFill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070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国家神道と国民神道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戦前の国家神道の無気力化、官僚主義化による失敗</a:t>
            </a:r>
            <a:endParaRPr kumimoji="1" lang="en-US" altLang="ja-JP" dirty="0"/>
          </a:p>
          <a:p>
            <a:r>
              <a:rPr lang="ja-JP" altLang="en-US" dirty="0"/>
              <a:t>国家と区別される</a:t>
            </a:r>
            <a:r>
              <a:rPr lang="ja-JP" altLang="en-US" dirty="0">
                <a:solidFill>
                  <a:srgbClr val="00B050"/>
                </a:solidFill>
              </a:rPr>
              <a:t>国民の神道</a:t>
            </a:r>
            <a:endParaRPr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伊勢神宮、皇室の私的な公共的祭祀</a:t>
            </a:r>
            <a:endParaRPr lang="en-US" altLang="ja-JP" dirty="0"/>
          </a:p>
          <a:p>
            <a:r>
              <a:rPr lang="ja-JP" altLang="en-US" dirty="0"/>
              <a:t>愛国心と愛民心</a:t>
            </a:r>
            <a:endParaRPr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日本の市民宗教</a:t>
            </a:r>
            <a:r>
              <a:rPr lang="ja-JP" altLang="en-US" dirty="0"/>
              <a:t>という可能性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623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神道的な政治とは？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778467"/>
            <a:ext cx="8596668" cy="4262896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生態智という潜在教義（鎌田東二）</a:t>
            </a:r>
            <a:endParaRPr lang="en-US" altLang="ja-JP" dirty="0"/>
          </a:p>
          <a:p>
            <a:r>
              <a:rPr kumimoji="1" lang="ja-JP" altLang="en-US" dirty="0"/>
              <a:t>環境：自然尊重と原発問題</a:t>
            </a:r>
            <a:endParaRPr kumimoji="1" lang="en-US" altLang="ja-JP" dirty="0"/>
          </a:p>
          <a:p>
            <a:r>
              <a:rPr lang="ja-JP" altLang="en-US" dirty="0"/>
              <a:t>平和：安保法と武力行使</a:t>
            </a:r>
            <a:endParaRPr lang="en-US" altLang="ja-JP" dirty="0"/>
          </a:p>
          <a:p>
            <a:r>
              <a:rPr kumimoji="1" lang="ja-JP" altLang="en-US" dirty="0"/>
              <a:t>経済：</a:t>
            </a:r>
            <a:r>
              <a:rPr kumimoji="1" lang="en-US" altLang="ja-JP" dirty="0"/>
              <a:t>TPP</a:t>
            </a:r>
            <a:r>
              <a:rPr kumimoji="1" lang="ja-JP" altLang="en-US" dirty="0"/>
              <a:t>と稲作</a:t>
            </a:r>
            <a:endParaRPr kumimoji="1" lang="en-US" altLang="ja-JP" dirty="0"/>
          </a:p>
          <a:p>
            <a:r>
              <a:rPr lang="ja-JP" altLang="en-US" dirty="0"/>
              <a:t>安倍談話と</a:t>
            </a:r>
            <a:r>
              <a:rPr lang="ja-JP" altLang="en-US" dirty="0">
                <a:solidFill>
                  <a:srgbClr val="00B050"/>
                </a:solidFill>
              </a:rPr>
              <a:t>象徴天皇の祈り</a:t>
            </a:r>
            <a:r>
              <a:rPr lang="ja-JP" altLang="en-US" dirty="0"/>
              <a:t>：解釈の多様性</a:t>
            </a:r>
            <a:endParaRPr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エコロジー的平和主義</a:t>
            </a:r>
            <a:endParaRPr lang="en-US" altLang="ja-JP" dirty="0">
              <a:solidFill>
                <a:srgbClr val="00B050"/>
              </a:solidFill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2296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本来の「まつりごと」とは？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577131"/>
            <a:ext cx="8596668" cy="446423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まつりごとは、祭政一致か</a:t>
            </a:r>
            <a:r>
              <a:rPr kumimoji="1" lang="ja-JP" altLang="en-US" dirty="0">
                <a:solidFill>
                  <a:srgbClr val="00B050"/>
                </a:solidFill>
              </a:rPr>
              <a:t>奉仕事</a:t>
            </a:r>
            <a:r>
              <a:rPr kumimoji="1" lang="ja-JP" altLang="en-US" dirty="0"/>
              <a:t>か？</a:t>
            </a:r>
            <a:endParaRPr kumimoji="1" lang="en-US" altLang="ja-JP" dirty="0"/>
          </a:p>
          <a:p>
            <a:r>
              <a:rPr lang="ja-JP" altLang="en-US" dirty="0"/>
              <a:t>権力政治ではない。</a:t>
            </a:r>
            <a:r>
              <a:rPr lang="ja-JP" altLang="en-US" dirty="0">
                <a:solidFill>
                  <a:srgbClr val="00B050"/>
                </a:solidFill>
              </a:rPr>
              <a:t>祭政分化</a:t>
            </a:r>
            <a:r>
              <a:rPr lang="ja-JP" altLang="en-US" dirty="0"/>
              <a:t>。</a:t>
            </a:r>
            <a:endParaRPr lang="en-US" altLang="ja-JP" dirty="0"/>
          </a:p>
          <a:p>
            <a:r>
              <a:rPr lang="ja-JP" altLang="en-US" dirty="0"/>
              <a:t>天皇も市民も奉仕。政治家も。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00B050"/>
                </a:solidFill>
              </a:rPr>
              <a:t>公共的市民憲章。公共的市民宗教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r>
              <a:rPr lang="ja-JP" altLang="en-US" dirty="0"/>
              <a:t>神道的な民主政治。</a:t>
            </a:r>
            <a:endParaRPr lang="en-US" altLang="ja-JP" dirty="0"/>
          </a:p>
          <a:p>
            <a:r>
              <a:rPr kumimoji="1" lang="ja-JP" altLang="en-US" dirty="0"/>
              <a:t>日本民族の</a:t>
            </a:r>
            <a:r>
              <a:rPr kumimoji="1" lang="ja-JP" altLang="en-US" dirty="0">
                <a:solidFill>
                  <a:srgbClr val="00B050"/>
                </a:solidFill>
              </a:rPr>
              <a:t>一般意思</a:t>
            </a:r>
            <a:r>
              <a:rPr kumimoji="1" lang="ja-JP" altLang="en-US" dirty="0"/>
              <a:t>（葦津）。ルソーの概念。神道的共和主義の可能性。</a:t>
            </a:r>
          </a:p>
        </p:txBody>
      </p:sp>
    </p:spTree>
    <p:extLst>
      <p:ext uri="{BB962C8B-B14F-4D97-AF65-F5344CB8AC3E}">
        <p14:creationId xmlns:p14="http://schemas.microsoft.com/office/powerpoint/2010/main" val="12577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212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グローバル化と国際的神道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/>
              <a:t>折口の人類教＝地球的神道</a:t>
            </a:r>
            <a:endParaRPr kumimoji="1" lang="en-US" altLang="ja-JP" dirty="0"/>
          </a:p>
          <a:p>
            <a:r>
              <a:rPr lang="ja-JP" altLang="en-US" dirty="0"/>
              <a:t>神仏習合→</a:t>
            </a:r>
            <a:r>
              <a:rPr lang="ja-JP" altLang="en-US" dirty="0" err="1"/>
              <a:t>神神</a:t>
            </a:r>
            <a:r>
              <a:rPr lang="ja-JP" altLang="en-US" dirty="0"/>
              <a:t>習合が原点だから復興して新神仏習合へ（鎌田）、秩父神社など。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00B050"/>
                </a:solidFill>
              </a:rPr>
              <a:t>地球的習合と</a:t>
            </a:r>
            <a:r>
              <a:rPr lang="ja-JP" altLang="en-US" dirty="0"/>
              <a:t>地球的祭祀、</a:t>
            </a:r>
            <a:r>
              <a:rPr lang="ja-JP" altLang="en-US" dirty="0">
                <a:solidFill>
                  <a:srgbClr val="00B050"/>
                </a:solidFill>
              </a:rPr>
              <a:t>地球的市民宗教</a:t>
            </a:r>
            <a:r>
              <a:rPr lang="ja-JP" altLang="en-US" dirty="0"/>
              <a:t>へ。世界的国譲り（鎌田）。</a:t>
            </a:r>
            <a:endParaRPr kumimoji="1" lang="en-US" altLang="ja-JP" dirty="0"/>
          </a:p>
          <a:p>
            <a:r>
              <a:rPr lang="en-US" altLang="ja-JP" dirty="0"/>
              <a:t>17</a:t>
            </a:r>
            <a:r>
              <a:rPr lang="ja-JP" altLang="en-US" dirty="0"/>
              <a:t>条憲法と公共的市民宗教・市民憲章。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144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まとめ：コミュニティ宗教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の多層的展開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33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問いに対する答え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00B050"/>
                </a:solidFill>
              </a:rPr>
              <a:t>二つの道</a:t>
            </a:r>
            <a:r>
              <a:rPr kumimoji="1" lang="ja-JP" altLang="en-US" dirty="0"/>
              <a:t>：広い公共性と狭い宗教性</a:t>
            </a:r>
            <a:endParaRPr kumimoji="1" lang="en-US" altLang="ja-JP" dirty="0"/>
          </a:p>
          <a:p>
            <a:r>
              <a:rPr lang="ja-JP" altLang="en-US" dirty="0"/>
              <a:t>公共宗教としての</a:t>
            </a:r>
            <a:r>
              <a:rPr lang="ja-JP" altLang="en-US" dirty="0">
                <a:solidFill>
                  <a:srgbClr val="00B050"/>
                </a:solidFill>
              </a:rPr>
              <a:t>公共神道</a:t>
            </a:r>
            <a:r>
              <a:rPr lang="ja-JP" altLang="en-US" dirty="0"/>
              <a:t>。</a:t>
            </a:r>
            <a:endParaRPr lang="en-US" altLang="ja-JP" dirty="0"/>
          </a:p>
          <a:p>
            <a:r>
              <a:rPr kumimoji="1" lang="ja-JP" altLang="en-US" dirty="0"/>
              <a:t>憲法政治と通常政治：部分的改憲と全面的改憲。「民の共祭」たる</a:t>
            </a:r>
            <a:r>
              <a:rPr kumimoji="1" lang="ja-JP" altLang="en-US" dirty="0">
                <a:solidFill>
                  <a:srgbClr val="00B050"/>
                </a:solidFill>
              </a:rPr>
              <a:t>公共的祭祀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r>
              <a:rPr lang="ja-JP" altLang="en-US" dirty="0"/>
              <a:t>国粋的解釈と</a:t>
            </a:r>
            <a:r>
              <a:rPr lang="ja-JP" altLang="en-US" dirty="0">
                <a:solidFill>
                  <a:srgbClr val="00B050"/>
                </a:solidFill>
              </a:rPr>
              <a:t>習合的解釈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1238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宗教性・公共性・国際性の統合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0222" y="1652631"/>
            <a:ext cx="8596668" cy="476623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宗教性と国家志向とのジレンマ→宗教性と公共性とを統合する可能性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00B050"/>
                </a:solidFill>
              </a:rPr>
              <a:t>戦前と戦後との統合</a:t>
            </a:r>
            <a:r>
              <a:rPr kumimoji="1" lang="ja-JP" altLang="en-US" dirty="0"/>
              <a:t>：生成的改革。</a:t>
            </a:r>
            <a:endParaRPr kumimoji="1" lang="en-US" altLang="ja-JP" dirty="0"/>
          </a:p>
          <a:p>
            <a:r>
              <a:rPr kumimoji="1" lang="ja-JP" altLang="en-US" dirty="0"/>
              <a:t>同心円モデルと逆円錐モデル：</a:t>
            </a:r>
            <a:r>
              <a:rPr kumimoji="1" lang="en-US" altLang="ja-JP" dirty="0">
                <a:solidFill>
                  <a:srgbClr val="00B050"/>
                </a:solidFill>
              </a:rPr>
              <a:t>4</a:t>
            </a:r>
            <a:r>
              <a:rPr kumimoji="1" lang="ja-JP" altLang="en-US" dirty="0">
                <a:solidFill>
                  <a:srgbClr val="00B050"/>
                </a:solidFill>
              </a:rPr>
              <a:t>層のコミュニティ神道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祭政関係と政策の地図における</a:t>
            </a:r>
            <a:r>
              <a:rPr lang="ja-JP" altLang="en-US" dirty="0">
                <a:solidFill>
                  <a:srgbClr val="00B050"/>
                </a:solidFill>
              </a:rPr>
              <a:t>多様性</a:t>
            </a:r>
            <a:r>
              <a:rPr lang="ja-JP" altLang="en-US" dirty="0"/>
              <a:t>。</a:t>
            </a:r>
            <a:endParaRPr kumimoji="1" lang="en-US" altLang="ja-JP" dirty="0"/>
          </a:p>
          <a:p>
            <a:r>
              <a:rPr kumimoji="1" lang="ja-JP" altLang="en-US" dirty="0"/>
              <a:t>神道的な活私開公と熟議。</a:t>
            </a:r>
          </a:p>
        </p:txBody>
      </p:sp>
    </p:spTree>
    <p:extLst>
      <p:ext uri="{BB962C8B-B14F-4D97-AF65-F5344CB8AC3E}">
        <p14:creationId xmlns:p14="http://schemas.microsoft.com/office/powerpoint/2010/main" val="285784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59977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総括：国家神道から民間へ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20588"/>
            <a:ext cx="8596668" cy="5576047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戦後憲法と国家神道との緊張関係から、民間になった</a:t>
            </a:r>
            <a:r>
              <a:rPr lang="ja-JP" altLang="en-US" dirty="0">
                <a:solidFill>
                  <a:srgbClr val="00B050"/>
                </a:solidFill>
              </a:rPr>
              <a:t>神社の公共志向</a:t>
            </a:r>
            <a:r>
              <a:rPr lang="ja-JP" altLang="en-US" dirty="0"/>
              <a:t>が生まれてきた。</a:t>
            </a:r>
            <a:endParaRPr lang="en-US" altLang="ja-JP" dirty="0"/>
          </a:p>
          <a:p>
            <a:r>
              <a:rPr lang="ja-JP" altLang="en-US" dirty="0"/>
              <a:t>それは</a:t>
            </a:r>
            <a:r>
              <a:rPr lang="ja-JP" altLang="en-US" dirty="0">
                <a:solidFill>
                  <a:srgbClr val="00B050"/>
                </a:solidFill>
              </a:rPr>
              <a:t>「民の公共」のフロントランナー</a:t>
            </a:r>
            <a:r>
              <a:rPr lang="ja-JP" altLang="en-US" dirty="0"/>
              <a:t>とも見ることができる。当事者らも意識していない可能性が生じた。</a:t>
            </a:r>
            <a:endParaRPr lang="en-US" altLang="ja-JP" dirty="0"/>
          </a:p>
          <a:p>
            <a:r>
              <a:rPr lang="ja-JP" altLang="en-US" dirty="0"/>
              <a:t>けれどもいまは「公」志向を強めて、</a:t>
            </a:r>
            <a:r>
              <a:rPr lang="ja-JP" altLang="en-US" dirty="0">
                <a:solidFill>
                  <a:srgbClr val="00B050"/>
                </a:solidFill>
              </a:rPr>
              <a:t>改憲運動</a:t>
            </a:r>
            <a:r>
              <a:rPr lang="ja-JP" altLang="en-US" dirty="0"/>
              <a:t>をしている。ここには民主主義や政教分離、平和との緊張関係がある。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993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国民の神道による平和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515035"/>
            <a:ext cx="8596668" cy="4526327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それに対して「</a:t>
            </a:r>
            <a:r>
              <a:rPr lang="ja-JP" altLang="en-US" dirty="0">
                <a:solidFill>
                  <a:srgbClr val="00B050"/>
                </a:solidFill>
              </a:rPr>
              <a:t>民の公共</a:t>
            </a:r>
            <a:r>
              <a:rPr lang="ja-JP" altLang="en-US" dirty="0"/>
              <a:t>」に基づく「国民の神道」の可能性を提起したらどうか。</a:t>
            </a:r>
            <a:endParaRPr lang="en-US" altLang="ja-JP" dirty="0"/>
          </a:p>
          <a:p>
            <a:r>
              <a:rPr lang="ja-JP" altLang="en-US" dirty="0"/>
              <a:t>天皇陛下のメッセージはその中核になる。「</a:t>
            </a:r>
            <a:r>
              <a:rPr lang="ja-JP" altLang="en-US" dirty="0">
                <a:solidFill>
                  <a:srgbClr val="00B050"/>
                </a:solidFill>
              </a:rPr>
              <a:t>国民の象徴</a:t>
            </a:r>
            <a:r>
              <a:rPr lang="ja-JP" altLang="en-US" dirty="0"/>
              <a:t>」としての象徴天皇の祈りと公共的行為の相互補完性。</a:t>
            </a:r>
            <a:endParaRPr lang="en-US" altLang="ja-JP" dirty="0"/>
          </a:p>
          <a:p>
            <a:r>
              <a:rPr kumimoji="1" lang="ja-JP" altLang="en-US" dirty="0"/>
              <a:t>それによって</a:t>
            </a:r>
            <a:r>
              <a:rPr kumimoji="1" lang="ja-JP" altLang="en-US" dirty="0">
                <a:solidFill>
                  <a:srgbClr val="00B050"/>
                </a:solidFill>
              </a:rPr>
              <a:t>平和憲法を再確立</a:t>
            </a:r>
            <a:r>
              <a:rPr kumimoji="1" lang="ja-JP" altLang="en-US" dirty="0"/>
              <a:t>する可能性が開ける。</a:t>
            </a:r>
          </a:p>
        </p:txBody>
      </p:sp>
    </p:spTree>
    <p:extLst>
      <p:ext uri="{BB962C8B-B14F-4D97-AF65-F5344CB8AC3E}">
        <p14:creationId xmlns:p14="http://schemas.microsoft.com/office/powerpoint/2010/main" val="3153207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51012"/>
            <a:ext cx="8596668" cy="167938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日本と世界の市民宗教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021976"/>
            <a:ext cx="8596668" cy="5019387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民主主義、国民主権や政教分離を前提として神道が公共性を発揮するにより、近代的な「</a:t>
            </a:r>
            <a:r>
              <a:rPr lang="ja-JP" altLang="en-US" dirty="0">
                <a:solidFill>
                  <a:srgbClr val="00B050"/>
                </a:solidFill>
              </a:rPr>
              <a:t>日本の市民宗教</a:t>
            </a:r>
            <a:r>
              <a:rPr lang="ja-JP" altLang="en-US" dirty="0"/>
              <a:t>」となる可能性。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00B050"/>
                </a:solidFill>
              </a:rPr>
              <a:t>家族や地域、そして世界</a:t>
            </a:r>
            <a:r>
              <a:rPr kumimoji="1" lang="ja-JP" altLang="en-US" dirty="0"/>
              <a:t>における神道の可能性を</a:t>
            </a:r>
            <a:r>
              <a:rPr lang="ja-JP" altLang="en-US" dirty="0"/>
              <a:t>追求することも重要である。</a:t>
            </a:r>
            <a:endParaRPr lang="en-US" altLang="ja-JP" dirty="0"/>
          </a:p>
          <a:p>
            <a:r>
              <a:rPr kumimoji="1" lang="ja-JP" altLang="en-US" dirty="0"/>
              <a:t>そのためには神仏習合の発展が大事。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地球的な市民宗教</a:t>
            </a:r>
            <a:r>
              <a:rPr lang="ja-JP" altLang="en-US" dirty="0"/>
              <a:t>の形成に寄与する可能性。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1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神道の多様性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488141"/>
            <a:ext cx="8596668" cy="4553221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「日本会議」本ブーム：批判的。公正な説明。インタビュー。</a:t>
            </a:r>
            <a:endParaRPr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神職</a:t>
            </a:r>
            <a:r>
              <a:rPr lang="ja-JP" altLang="en-US" dirty="0"/>
              <a:t>：薗田稔（京都大学名誉教授）、小野貴嗣（東京都神社庁長）、千勝良朗</a:t>
            </a:r>
            <a:endParaRPr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神道研究者</a:t>
            </a:r>
            <a:r>
              <a:rPr lang="ja-JP" altLang="en-US" dirty="0"/>
              <a:t>：鎌田東二、藤本頼生（國學院大学）</a:t>
            </a:r>
            <a:endParaRPr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神社本庁関係者</a:t>
            </a:r>
            <a:r>
              <a:rPr lang="en-US" altLang="ja-JP" dirty="0">
                <a:solidFill>
                  <a:srgbClr val="00B050"/>
                </a:solidFill>
              </a:rPr>
              <a:t>/</a:t>
            </a:r>
            <a:r>
              <a:rPr lang="ja-JP" altLang="en-US" dirty="0">
                <a:solidFill>
                  <a:srgbClr val="00B050"/>
                </a:solidFill>
              </a:rPr>
              <a:t>それ以外の見方</a:t>
            </a:r>
            <a:r>
              <a:rPr lang="ja-JP" altLang="en-US" dirty="0"/>
              <a:t>　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75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４つの問い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宗教性：スピリチュアル・ブーム？</a:t>
            </a:r>
            <a:endParaRPr kumimoji="1" lang="en-US" altLang="ja-JP" dirty="0"/>
          </a:p>
          <a:p>
            <a:r>
              <a:rPr lang="ja-JP" altLang="en-US" dirty="0"/>
              <a:t>神社消滅：地方消滅の結果。</a:t>
            </a:r>
            <a:endParaRPr lang="en-US" altLang="ja-JP" dirty="0"/>
          </a:p>
          <a:p>
            <a:r>
              <a:rPr kumimoji="1" lang="ja-JP" altLang="en-US" dirty="0"/>
              <a:t>改憲署名：「巫女さんのくせになんだ」</a:t>
            </a:r>
            <a:endParaRPr kumimoji="1" lang="en-US" altLang="ja-JP" dirty="0"/>
          </a:p>
          <a:p>
            <a:r>
              <a:rPr lang="ja-JP" altLang="en-US" dirty="0"/>
              <a:t>国際化：外国人に恩恵はあるか？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30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神社が改憲運動をしてよいのか？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91905"/>
            <a:ext cx="8596668" cy="474945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>
                <a:solidFill>
                  <a:srgbClr val="00B050"/>
                </a:solidFill>
              </a:rPr>
              <a:t>政教分離</a:t>
            </a:r>
            <a:r>
              <a:rPr kumimoji="1" lang="ja-JP" altLang="en-US" dirty="0"/>
              <a:t>とは？：特定の宗教団体と国家との分離。相互非干渉、自律的。だから背反しない。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宗教の公共的発言</a:t>
            </a:r>
            <a:r>
              <a:rPr lang="ja-JP" altLang="en-US" dirty="0"/>
              <a:t>という意義。</a:t>
            </a:r>
            <a:endParaRPr lang="en-US" altLang="ja-JP" dirty="0"/>
          </a:p>
          <a:p>
            <a:r>
              <a:rPr kumimoji="1" lang="ja-JP" altLang="en-US" dirty="0"/>
              <a:t>ただし、世俗的ナショナリズムと宗教的ナショナリズムとの相違。</a:t>
            </a:r>
            <a:endParaRPr kumimoji="1" lang="en-US" altLang="ja-JP" dirty="0"/>
          </a:p>
          <a:p>
            <a:r>
              <a:rPr lang="ja-JP" altLang="en-US" dirty="0"/>
              <a:t>宗教的論理につき</a:t>
            </a:r>
            <a:r>
              <a:rPr lang="ja-JP" altLang="en-US" dirty="0">
                <a:solidFill>
                  <a:srgbClr val="00B050"/>
                </a:solidFill>
              </a:rPr>
              <a:t>公共的な説明責任</a:t>
            </a:r>
            <a:r>
              <a:rPr lang="ja-JP" altLang="en-US" dirty="0"/>
              <a:t>がある。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295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神社と神道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869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神道のエッセンス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00B050"/>
                </a:solidFill>
              </a:rPr>
              <a:t>そもそも神道は宗教か？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kumimoji="1" lang="ja-JP" altLang="en-US" dirty="0"/>
              <a:t>習俗的神道と宗教的神道</a:t>
            </a:r>
            <a:endParaRPr kumimoji="1" lang="en-US" altLang="ja-JP" dirty="0"/>
          </a:p>
          <a:p>
            <a:r>
              <a:rPr lang="ja-JP" altLang="en-US" dirty="0"/>
              <a:t>自然と生成論</a:t>
            </a:r>
            <a:endParaRPr lang="en-US" altLang="ja-JP" dirty="0"/>
          </a:p>
          <a:p>
            <a:r>
              <a:rPr lang="ja-JP" altLang="en-US" dirty="0"/>
              <a:t>清明心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923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「神の道</a:t>
            </a:r>
            <a:r>
              <a:rPr lang="ja-JP" altLang="en-US" dirty="0"/>
              <a:t>」の歴史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510019"/>
            <a:ext cx="8596668" cy="4531344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歴史的な</a:t>
            </a:r>
            <a:r>
              <a:rPr kumimoji="1" lang="ja-JP" altLang="en-US" dirty="0">
                <a:solidFill>
                  <a:srgbClr val="00B050"/>
                </a:solidFill>
              </a:rPr>
              <a:t>生成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６段階：原始（アニミズム、シャーマニズム）、古代（祭祀、国家）、中世（神秘性、権力と権威の分離）、近世（半官半民）、「近代」、戦後（民）</a:t>
            </a:r>
            <a:endParaRPr lang="en-US" altLang="ja-JP" dirty="0"/>
          </a:p>
          <a:p>
            <a:r>
              <a:rPr kumimoji="1" lang="ja-JP" altLang="en-US" dirty="0"/>
              <a:t>古代国家神道を復興しようとした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「近代」国家神道：国教化の挫折と、</a:t>
            </a:r>
            <a:r>
              <a:rPr kumimoji="1" lang="ja-JP" altLang="en-US" dirty="0">
                <a:solidFill>
                  <a:srgbClr val="00B050"/>
                </a:solidFill>
              </a:rPr>
              <a:t>宗教</a:t>
            </a:r>
            <a:r>
              <a:rPr lang="ja-JP" altLang="en-US" dirty="0">
                <a:solidFill>
                  <a:srgbClr val="00B050"/>
                </a:solidFill>
              </a:rPr>
              <a:t>ではなく公的祭祀</a:t>
            </a:r>
            <a:r>
              <a:rPr lang="ja-JP" altLang="en-US" dirty="0"/>
              <a:t>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7135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伝統からの考察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/>
              <a:t>公共哲学：公</a:t>
            </a:r>
            <a:r>
              <a:rPr kumimoji="1" lang="en-US" altLang="ja-JP" dirty="0"/>
              <a:t>/</a:t>
            </a:r>
            <a:r>
              <a:rPr kumimoji="1" lang="ja-JP" altLang="en-US" dirty="0"/>
              <a:t>公共</a:t>
            </a:r>
            <a:r>
              <a:rPr kumimoji="1" lang="en-US" altLang="ja-JP" dirty="0"/>
              <a:t>/</a:t>
            </a:r>
            <a:r>
              <a:rPr kumimoji="1" lang="ja-JP" altLang="en-US" dirty="0"/>
              <a:t>私、</a:t>
            </a:r>
            <a:r>
              <a:rPr kumimoji="1" lang="ja-JP" altLang="en-US" dirty="0">
                <a:solidFill>
                  <a:srgbClr val="00B050"/>
                </a:solidFill>
              </a:rPr>
              <a:t>民の私的な公共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神社本庁：「民の公共」のフロントランナー？</a:t>
            </a:r>
            <a:endParaRPr lang="en-US" altLang="ja-JP" dirty="0"/>
          </a:p>
          <a:p>
            <a:r>
              <a:rPr kumimoji="1" lang="ja-JP" altLang="en-US" dirty="0"/>
              <a:t>コミュニタリアニズム：伝統の解釈による内在的批判、</a:t>
            </a:r>
            <a:r>
              <a:rPr kumimoji="1" lang="ja-JP" altLang="en-US" dirty="0">
                <a:solidFill>
                  <a:srgbClr val="00B050"/>
                </a:solidFill>
              </a:rPr>
              <a:t>解釈の多様性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lang="ja-JP" altLang="en-US" dirty="0"/>
              <a:t>南方熊楠、葦津珍彦、改憲署名批判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374197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</TotalTime>
  <Words>1184</Words>
  <Application>Microsoft Office PowerPoint</Application>
  <PresentationFormat>ユーザー設定</PresentationFormat>
  <Paragraphs>120</Paragraphs>
  <Slides>26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ファセット</vt:lpstr>
      <vt:lpstr>神社と政治</vt:lpstr>
      <vt:lpstr>はじめに</vt:lpstr>
      <vt:lpstr>神道の多様性</vt:lpstr>
      <vt:lpstr>４つの問い</vt:lpstr>
      <vt:lpstr>神社が改憲運動をしてよいのか？</vt:lpstr>
      <vt:lpstr>神社と神道</vt:lpstr>
      <vt:lpstr>神道のエッセンス</vt:lpstr>
      <vt:lpstr>「神の道」の歴史</vt:lpstr>
      <vt:lpstr>伝統からの考察</vt:lpstr>
      <vt:lpstr>コミュニティの生成発展</vt:lpstr>
      <vt:lpstr>先祖崇拝</vt:lpstr>
      <vt:lpstr>コミュニティの神道</vt:lpstr>
      <vt:lpstr>神社と政治</vt:lpstr>
      <vt:lpstr>神社本庁の難題</vt:lpstr>
      <vt:lpstr>祭政一致の国家論</vt:lpstr>
      <vt:lpstr>靖国問題と大嘗祭</vt:lpstr>
      <vt:lpstr>国家神道と国民神道</vt:lpstr>
      <vt:lpstr>神道的な政治とは？</vt:lpstr>
      <vt:lpstr>本来の「まつりごと」とは？</vt:lpstr>
      <vt:lpstr>グローバル化と国際的神道</vt:lpstr>
      <vt:lpstr>まとめ：コミュニティ宗教 の多層的展開</vt:lpstr>
      <vt:lpstr>問いに対する答え</vt:lpstr>
      <vt:lpstr>宗教性・公共性・国際性の統合</vt:lpstr>
      <vt:lpstr>総括：国家神道から民間へ</vt:lpstr>
      <vt:lpstr>国民の神道による平和</vt:lpstr>
      <vt:lpstr>日本と世界の市民宗教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神社と政治</dc:title>
  <dc:creator>小林正弥</dc:creator>
  <cp:lastModifiedBy>鎌田東二</cp:lastModifiedBy>
  <cp:revision>31</cp:revision>
  <dcterms:created xsi:type="dcterms:W3CDTF">2016-10-06T01:58:53Z</dcterms:created>
  <dcterms:modified xsi:type="dcterms:W3CDTF">2016-10-13T11:47:03Z</dcterms:modified>
</cp:coreProperties>
</file>