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583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D661"/>
    <a:srgbClr val="3ED729"/>
    <a:srgbClr val="00FF00"/>
    <a:srgbClr val="996633"/>
    <a:srgbClr val="FF0000"/>
    <a:srgbClr val="828282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647" autoAdjust="0"/>
    <p:restoredTop sz="94660"/>
  </p:normalViewPr>
  <p:slideViewPr>
    <p:cSldViewPr snapToGrid="0">
      <p:cViewPr>
        <p:scale>
          <a:sx n="50" d="100"/>
          <a:sy n="50" d="100"/>
        </p:scale>
        <p:origin x="-2664" y="180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1800" cy="499011"/>
          </a:xfrm>
          <a:prstGeom prst="rect">
            <a:avLst/>
          </a:prstGeom>
        </p:spPr>
        <p:txBody>
          <a:bodyPr vert="horz" lIns="91873" tIns="45936" rIns="91873" bIns="4593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8" y="0"/>
            <a:ext cx="2971800" cy="499011"/>
          </a:xfrm>
          <a:prstGeom prst="rect">
            <a:avLst/>
          </a:prstGeom>
        </p:spPr>
        <p:txBody>
          <a:bodyPr vert="horz" lIns="91873" tIns="45936" rIns="91873" bIns="4593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3" tIns="45936" rIns="91873" bIns="459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4"/>
          </a:xfrm>
          <a:prstGeom prst="rect">
            <a:avLst/>
          </a:prstGeom>
        </p:spPr>
        <p:txBody>
          <a:bodyPr vert="horz" lIns="91873" tIns="45936" rIns="91873" bIns="4593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6683"/>
            <a:ext cx="2971800" cy="499010"/>
          </a:xfrm>
          <a:prstGeom prst="rect">
            <a:avLst/>
          </a:prstGeom>
        </p:spPr>
        <p:txBody>
          <a:bodyPr vert="horz" lIns="91873" tIns="45936" rIns="91873" bIns="4593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8" y="9446683"/>
            <a:ext cx="2971800" cy="499010"/>
          </a:xfrm>
          <a:prstGeom prst="rect">
            <a:avLst/>
          </a:prstGeom>
        </p:spPr>
        <p:txBody>
          <a:bodyPr vert="horz" lIns="91873" tIns="45936" rIns="91873" bIns="4593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4600533" y="6059841"/>
            <a:ext cx="3175043" cy="144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4600549" y="6198231"/>
            <a:ext cx="3175027" cy="30541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4600549" y="6545211"/>
            <a:ext cx="3175027" cy="145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4600548" y="6623522"/>
            <a:ext cx="1671749" cy="29087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4600548" y="6679458"/>
            <a:ext cx="1671749" cy="145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4600548" y="6302234"/>
            <a:ext cx="2604818" cy="4363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6272592" y="6459032"/>
            <a:ext cx="1360726" cy="581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5804821"/>
            <a:ext cx="7775575" cy="3883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5845961"/>
            <a:ext cx="7775576" cy="22374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5454171" y="5794369"/>
            <a:ext cx="2321405" cy="39513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7775575" cy="588758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88779" y="3820225"/>
            <a:ext cx="7192407" cy="2338088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8779" y="6202888"/>
            <a:ext cx="4211770" cy="2787527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702089" y="6690064"/>
            <a:ext cx="816435" cy="727181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4600548" y="6688550"/>
            <a:ext cx="1101540" cy="7271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074964" y="1807"/>
            <a:ext cx="635815" cy="58174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66885" y="1817952"/>
            <a:ext cx="1619911" cy="872617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1817952"/>
            <a:ext cx="5313310" cy="872617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4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3151118"/>
            <a:ext cx="6609239" cy="216639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14217" y="5355385"/>
            <a:ext cx="6609239" cy="2401211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8779" y="3577731"/>
            <a:ext cx="3434212" cy="719858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52584" y="3577731"/>
            <a:ext cx="3434212" cy="719858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983" y="1817952"/>
            <a:ext cx="7127610" cy="1701603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982" y="3570646"/>
            <a:ext cx="3436804" cy="727181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014681" y="3570646"/>
            <a:ext cx="3436912" cy="727181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23982" y="4307925"/>
            <a:ext cx="3436804" cy="61810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012197" y="4307925"/>
            <a:ext cx="3436912" cy="61810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1817952"/>
            <a:ext cx="6998018" cy="1701603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5598414" y="974422"/>
            <a:ext cx="814007" cy="727181"/>
          </a:xfrm>
        </p:spPr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470956" y="974422"/>
            <a:ext cx="1127458" cy="72718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51364" y="3613"/>
            <a:ext cx="647965" cy="581745"/>
          </a:xfrm>
        </p:spPr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2330" y="1752694"/>
            <a:ext cx="2876963" cy="1396187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52330" y="3198080"/>
            <a:ext cx="2876963" cy="7344527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29593" y="1234692"/>
            <a:ext cx="4338771" cy="93079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6259" y="1764130"/>
            <a:ext cx="498986" cy="744618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43260" y="1817952"/>
            <a:ext cx="3887788" cy="727180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77290" y="5207818"/>
            <a:ext cx="2203080" cy="400249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583428"/>
            <a:ext cx="7775575" cy="13425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7775575" cy="49411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490317"/>
            <a:ext cx="7775576" cy="14543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4600533" y="572975"/>
            <a:ext cx="3175043" cy="144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4600549" y="700003"/>
            <a:ext cx="3175027" cy="2863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4598116" y="791285"/>
            <a:ext cx="2604818" cy="4363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6270159" y="936720"/>
            <a:ext cx="1360726" cy="581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7725376" y="-3183"/>
            <a:ext cx="49002" cy="98896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7690949" y="-3183"/>
            <a:ext cx="23327" cy="98896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7674747" y="-3183"/>
            <a:ext cx="7776" cy="98896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7632226" y="-3183"/>
            <a:ext cx="23327" cy="98896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7581421" y="604"/>
            <a:ext cx="46653" cy="93079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7545535" y="604"/>
            <a:ext cx="7776" cy="93079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1817952"/>
            <a:ext cx="6998018" cy="169675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3577730"/>
            <a:ext cx="6998018" cy="68791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600842" y="974422"/>
            <a:ext cx="814007" cy="72718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4470956" y="974422"/>
            <a:ext cx="1127458" cy="72718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951364" y="3613"/>
            <a:ext cx="647965" cy="58174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84" r:id="rId1"/>
    <p:sldLayoutId id="2147493585" r:id="rId2"/>
    <p:sldLayoutId id="2147493586" r:id="rId3"/>
    <p:sldLayoutId id="2147493587" r:id="rId4"/>
    <p:sldLayoutId id="2147493588" r:id="rId5"/>
    <p:sldLayoutId id="2147493589" r:id="rId6"/>
    <p:sldLayoutId id="2147493590" r:id="rId7"/>
    <p:sldLayoutId id="2147493591" r:id="rId8"/>
    <p:sldLayoutId id="2147493592" r:id="rId9"/>
    <p:sldLayoutId id="2147493593" r:id="rId10"/>
    <p:sldLayoutId id="2147493594" r:id="rId11"/>
    <p:sldLayoutId id="2147493595" r:id="rId12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966985" y="7022861"/>
            <a:ext cx="54420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600" dirty="0" smtClean="0">
                <a:solidFill>
                  <a:srgbClr val="00B050"/>
                </a:solidFill>
                <a:latin typeface="HGP明朝E"/>
                <a:ea typeface="HGP明朝E"/>
                <a:cs typeface="HGP明朝E"/>
              </a:rPr>
              <a:t>鎌田東二</a:t>
            </a:r>
            <a:r>
              <a:rPr lang="ja-JP" altLang="en-US" sz="1200" dirty="0"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200" dirty="0" smtClean="0">
                <a:solidFill>
                  <a:srgbClr val="262626"/>
                </a:solidFill>
                <a:latin typeface="HGP明朝E"/>
                <a:ea typeface="HGP明朝E"/>
                <a:cs typeface="HGP明朝E"/>
              </a:rPr>
              <a:t>上智大学グリーフケア研究所特任教授</a:t>
            </a:r>
            <a:r>
              <a:rPr lang="en-US" altLang="ja-JP" sz="1200" dirty="0" smtClean="0">
                <a:solidFill>
                  <a:srgbClr val="262626"/>
                </a:solidFill>
                <a:latin typeface="HGP明朝E"/>
                <a:ea typeface="HGP明朝E"/>
                <a:cs typeface="HGP明朝E"/>
              </a:rPr>
              <a:t>/</a:t>
            </a:r>
            <a:r>
              <a:rPr lang="ja-JP" altLang="en-US" sz="1200" dirty="0" smtClean="0">
                <a:solidFill>
                  <a:srgbClr val="262626"/>
                </a:solidFill>
                <a:latin typeface="HGP明朝E"/>
                <a:ea typeface="HGP明朝E"/>
                <a:cs typeface="HGP明朝E"/>
              </a:rPr>
              <a:t>宗教哲学・民俗学</a:t>
            </a:r>
            <a:endParaRPr lang="ja-JP" altLang="en-US" sz="1200" dirty="0">
              <a:solidFill>
                <a:srgbClr val="262626"/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69620" y="3645303"/>
            <a:ext cx="71222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600" dirty="0" smtClean="0">
                <a:latin typeface="HGP明朝E"/>
                <a:ea typeface="HGP明朝E"/>
                <a:cs typeface="HGP明朝E"/>
              </a:rPr>
              <a:t>土屋昌明</a:t>
            </a:r>
            <a:r>
              <a:rPr lang="ja-JP" altLang="en-US" sz="1200" dirty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専修大学教授</a:t>
            </a:r>
            <a:r>
              <a:rPr lang="en-US" altLang="ja-JP" sz="1200" dirty="0" smtClean="0">
                <a:latin typeface="HGP明朝E"/>
                <a:ea typeface="HGP明朝E"/>
                <a:cs typeface="HGP明朝E"/>
              </a:rPr>
              <a:t>/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中国文学</a:t>
            </a:r>
            <a:endParaRPr lang="ja-JP" altLang="en-US" sz="1200" dirty="0">
              <a:latin typeface="HGP明朝E"/>
              <a:ea typeface="HGP明朝E"/>
              <a:cs typeface="HGP明朝E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3353" y="5433878"/>
            <a:ext cx="7094823" cy="246221"/>
          </a:xfrm>
          <a:prstGeom prst="rect">
            <a:avLst/>
          </a:prstGeom>
        </p:spPr>
        <p:txBody>
          <a:bodyPr wrap="square" tIns="0" bIns="0" anchor="ctr" anchorCtr="0">
            <a:spAutoFit/>
          </a:bodyPr>
          <a:lstStyle/>
          <a:p>
            <a:pPr algn="r"/>
            <a:r>
              <a:rPr lang="ja-JP" altLang="en-US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関一敏</a:t>
            </a:r>
            <a:r>
              <a:rPr lang="ja-JP" altLang="en-US" sz="1600" dirty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九州大学名誉教授</a:t>
            </a:r>
            <a:r>
              <a:rPr lang="en-US" altLang="ja-JP" sz="1200" dirty="0" smtClean="0">
                <a:latin typeface="HGP明朝E"/>
                <a:ea typeface="HGP明朝E"/>
                <a:cs typeface="HGP明朝E"/>
              </a:rPr>
              <a:t>/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宗教人類学</a:t>
            </a:r>
            <a:endParaRPr lang="ja-JP" altLang="en-US" sz="1200" dirty="0">
              <a:latin typeface="HGP明朝E"/>
              <a:ea typeface="HGP明朝E"/>
              <a:cs typeface="HGP明朝E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46083" y="8233605"/>
            <a:ext cx="22418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明朝E"/>
                <a:ea typeface="HGP明朝E"/>
                <a:cs typeface="HGP明朝E"/>
              </a:rPr>
              <a:t>■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明朝E"/>
                <a:ea typeface="HGP明朝E"/>
                <a:cs typeface="HGP明朝E"/>
              </a:rPr>
              <a:t>予約不要・参料無料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明朝E"/>
                <a:ea typeface="HGP明朝E"/>
                <a:cs typeface="HGP明朝E"/>
              </a:rPr>
              <a:t>■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5784" y="8772473"/>
            <a:ext cx="3645502" cy="156966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endParaRPr lang="en-US" altLang="ja-JP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明朝E"/>
                <a:ea typeface="HGP明朝E"/>
                <a:cs typeface="HGP明朝E"/>
              </a:rPr>
              <a:t>上智大学　四谷キャンパス</a:t>
            </a:r>
            <a:endParaRPr lang="en-US" altLang="ja-JP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明朝E"/>
              <a:ea typeface="HGP明朝E"/>
              <a:cs typeface="HGP明朝E"/>
            </a:endParaRPr>
          </a:p>
          <a:p>
            <a:endParaRPr lang="en-US" altLang="ja-JP" sz="1200" dirty="0" smtClean="0">
              <a:solidFill>
                <a:srgbClr val="FF6600"/>
              </a:solidFill>
              <a:latin typeface="HGP明朝E"/>
              <a:ea typeface="HGP明朝E"/>
              <a:cs typeface="HGP明朝E"/>
            </a:endParaRPr>
          </a:p>
          <a:p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〒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１０２</a:t>
            </a:r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−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８５５４　東京都千代田紀尾井町７</a:t>
            </a:r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−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１</a:t>
            </a:r>
            <a:r>
              <a:rPr lang="ja-JP" altLang="ja-JP" sz="1000" dirty="0">
                <a:latin typeface="HGP明朝E"/>
                <a:ea typeface="HGP明朝E"/>
                <a:cs typeface="HGP明朝E"/>
              </a:rPr>
              <a:t>　</a:t>
            </a:r>
            <a:endParaRPr lang="en-US" altLang="ja-JP" sz="1000" dirty="0" smtClean="0">
              <a:latin typeface="HGP明朝E"/>
              <a:ea typeface="HGP明朝E"/>
              <a:cs typeface="HGP明朝E"/>
            </a:endParaRPr>
          </a:p>
          <a:p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TEL: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　０</a:t>
            </a:r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3−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３２３８</a:t>
            </a:r>
            <a:r>
              <a:rPr lang="en-US" altLang="ja-JP" sz="1000" dirty="0" smtClean="0">
                <a:latin typeface="HGP明朝E"/>
                <a:ea typeface="HGP明朝E"/>
                <a:cs typeface="HGP明朝E"/>
              </a:rPr>
              <a:t>−</a:t>
            </a:r>
            <a:r>
              <a:rPr lang="ja-JP" altLang="en-US" sz="1000" dirty="0" smtClean="0">
                <a:latin typeface="HGP明朝E"/>
                <a:ea typeface="HGP明朝E"/>
                <a:cs typeface="HGP明朝E"/>
              </a:rPr>
              <a:t>３７７６</a:t>
            </a:r>
            <a:endParaRPr lang="en-US" altLang="ja-JP" sz="1000" dirty="0" smtClean="0">
              <a:latin typeface="HGP明朝E"/>
              <a:ea typeface="HGP明朝E"/>
              <a:cs typeface="HGP明朝E"/>
            </a:endParaRPr>
          </a:p>
          <a:p>
            <a:endParaRPr lang="en-US" altLang="ja-JP" sz="1000" dirty="0" smtClean="0">
              <a:latin typeface="HGP明朝E"/>
              <a:ea typeface="HGP明朝E"/>
              <a:cs typeface="HGP明朝E"/>
            </a:endParaRPr>
          </a:p>
          <a:p>
            <a:r>
              <a:rPr lang="ja-JP" altLang="en-US" sz="1000" dirty="0" smtClean="0">
                <a:latin typeface="HGS明朝E"/>
                <a:ea typeface="HGS明朝E"/>
                <a:cs typeface="HGS明朝E"/>
              </a:rPr>
              <a:t>四谷駅（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HGS明朝E"/>
              </a:rPr>
              <a:t>JR</a:t>
            </a:r>
            <a:r>
              <a:rPr lang="ja-JP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HGS明朝E"/>
              </a:rPr>
              <a:t>中央線、東京メトロ丸ノ内線・南北</a:t>
            </a:r>
            <a:r>
              <a:rPr lang="ja-JP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HGS明朝E"/>
              </a:rPr>
              <a:t>線</a:t>
            </a:r>
            <a:r>
              <a:rPr lang="ja-JP" altLang="en-US" sz="1000" dirty="0" smtClean="0">
                <a:latin typeface="HGS明朝E"/>
                <a:ea typeface="HGS明朝E"/>
                <a:cs typeface="HGS明朝E"/>
              </a:rPr>
              <a:t>）の</a:t>
            </a:r>
            <a:endParaRPr lang="en-US" altLang="ja-JP" sz="1000" dirty="0" smtClean="0">
              <a:latin typeface="HGS明朝E"/>
              <a:ea typeface="HGS明朝E"/>
              <a:cs typeface="HGS明朝E"/>
            </a:endParaRPr>
          </a:p>
          <a:p>
            <a:r>
              <a:rPr lang="ja-JP" altLang="ja-JP" sz="1000" dirty="0" smtClean="0">
                <a:latin typeface="HGS明朝E"/>
                <a:ea typeface="HGS明朝E"/>
                <a:cs typeface="HGS明朝E"/>
              </a:rPr>
              <a:t>麹町</a:t>
            </a:r>
            <a:r>
              <a:rPr lang="ja-JP" altLang="ja-JP" sz="1000" dirty="0">
                <a:latin typeface="HGS明朝E"/>
                <a:ea typeface="HGS明朝E"/>
                <a:cs typeface="HGS明朝E"/>
              </a:rPr>
              <a:t>口・赤坂口から徒歩</a:t>
            </a:r>
            <a:r>
              <a:rPr lang="en-US" altLang="ja-JP" sz="1000" dirty="0" smtClean="0">
                <a:latin typeface="HGS明朝E"/>
                <a:ea typeface="HGS明朝E"/>
                <a:cs typeface="HGS明朝E"/>
              </a:rPr>
              <a:t>5</a:t>
            </a:r>
            <a:r>
              <a:rPr lang="ja-JP" altLang="en-US" sz="1000" dirty="0" smtClean="0">
                <a:latin typeface="HGS明朝E"/>
                <a:ea typeface="HGS明朝E"/>
                <a:cs typeface="HGS明朝E"/>
              </a:rPr>
              <a:t>分</a:t>
            </a:r>
            <a:endParaRPr lang="en-US" altLang="ja-JP" sz="1000" dirty="0" smtClean="0">
              <a:latin typeface="HGS明朝E"/>
              <a:ea typeface="HGS明朝E"/>
              <a:cs typeface="HGS明朝E"/>
            </a:endParaRPr>
          </a:p>
          <a:p>
            <a:endParaRPr lang="en-US" altLang="ja-JP" sz="1000" dirty="0" smtClean="0">
              <a:latin typeface="HGS明朝E"/>
              <a:ea typeface="HGS明朝E"/>
              <a:cs typeface="HGS明朝E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6672" y="3643129"/>
            <a:ext cx="3249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明朝E"/>
                <a:ea typeface="HGP明朝E"/>
                <a:cs typeface="HGP明朝E"/>
              </a:rPr>
              <a:t>　</a:t>
            </a:r>
            <a:r>
              <a:rPr kumimoji="1" lang="en-US" altLang="ja-JP" sz="1600" dirty="0" smtClean="0">
                <a:latin typeface="HGP明朝E"/>
                <a:ea typeface="HGP明朝E"/>
                <a:cs typeface="HGP明朝E"/>
              </a:rPr>
              <a:t>❶</a:t>
            </a:r>
            <a:r>
              <a:rPr kumimoji="1" lang="ja-JP" altLang="en-US" sz="1600" dirty="0" smtClean="0">
                <a:latin typeface="HGP明朝E"/>
                <a:ea typeface="HGP明朝E"/>
                <a:cs typeface="HGP明朝E"/>
              </a:rPr>
              <a:t>１３：</a:t>
            </a:r>
            <a:r>
              <a:rPr lang="en-US" altLang="ja-JP" sz="1600" dirty="0" smtClean="0">
                <a:latin typeface="HGP明朝E"/>
                <a:ea typeface="HGP明朝E"/>
                <a:cs typeface="HGP明朝E"/>
              </a:rPr>
              <a:t>00</a:t>
            </a:r>
            <a:r>
              <a:rPr kumimoji="1" lang="en-US" altLang="ja-JP" sz="1600" dirty="0" smtClean="0">
                <a:latin typeface="HGP明朝E"/>
                <a:ea typeface="HGP明朝E"/>
                <a:cs typeface="HGP明朝E"/>
              </a:rPr>
              <a:t>−</a:t>
            </a:r>
            <a:r>
              <a:rPr kumimoji="1" lang="ja-JP" altLang="en-US" sz="1600" dirty="0" smtClean="0">
                <a:latin typeface="HGP明朝E"/>
                <a:ea typeface="HGP明朝E"/>
                <a:cs typeface="HGP明朝E"/>
              </a:rPr>
              <a:t>１５：</a:t>
            </a:r>
            <a:r>
              <a:rPr lang="en-US" altLang="ja-JP" sz="1600" dirty="0" smtClean="0">
                <a:latin typeface="HGP明朝E"/>
                <a:ea typeface="HGP明朝E"/>
                <a:cs typeface="HGP明朝E"/>
              </a:rPr>
              <a:t>00</a:t>
            </a:r>
            <a:r>
              <a:rPr kumimoji="1" lang="ja-JP" altLang="en-US" sz="1200" dirty="0" smtClean="0">
                <a:latin typeface="HGP明朝E"/>
                <a:ea typeface="HGP明朝E"/>
                <a:cs typeface="HGP明朝E"/>
              </a:rPr>
              <a:t>（発表＋討論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223" y="5376413"/>
            <a:ext cx="3315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P明朝E"/>
                <a:ea typeface="HGP明朝E"/>
                <a:cs typeface="HGP明朝E"/>
              </a:rPr>
              <a:t>❷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１５：１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0−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１７：１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0</a:t>
            </a:r>
            <a:r>
              <a:rPr kumimoji="1" lang="ja-JP" altLang="en-US" sz="12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（発表＋討論）</a:t>
            </a:r>
            <a:endParaRPr kumimoji="1" lang="ja-JP" altLang="en-US" sz="1200" dirty="0">
              <a:solidFill>
                <a:srgbClr val="000000"/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8084" y="7055838"/>
            <a:ext cx="1324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  <a:sym typeface="Wingdings"/>
              </a:rPr>
              <a:t>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P明朝E"/>
                <a:ea typeface="HGP明朝E"/>
                <a:cs typeface="HGP明朝E"/>
              </a:rPr>
              <a:t>司会・総括</a:t>
            </a:r>
            <a:endParaRPr kumimoji="1" lang="ja-JP" altLang="en-US" sz="1600" dirty="0">
              <a:solidFill>
                <a:srgbClr val="000000"/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58767" y="2621752"/>
            <a:ext cx="4841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HGP明朝E"/>
                <a:ea typeface="HGP明朝E"/>
                <a:cs typeface="HGP明朝E"/>
              </a:rPr>
              <a:t>■</a:t>
            </a:r>
            <a:r>
              <a:rPr kumimoji="1" lang="ja-JP" altLang="en-US" sz="1200" dirty="0" smtClean="0">
                <a:latin typeface="HGP明朝E"/>
                <a:ea typeface="HGP明朝E"/>
                <a:cs typeface="HGP明朝E"/>
              </a:rPr>
              <a:t>上智大学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四谷キャンパス</a:t>
            </a:r>
            <a:r>
              <a:rPr lang="en-US" altLang="ja-JP" sz="1200" dirty="0" smtClean="0">
                <a:latin typeface="HGP明朝E"/>
                <a:ea typeface="HGP明朝E"/>
                <a:cs typeface="HGP明朝E"/>
              </a:rPr>
              <a:t>L</a:t>
            </a:r>
            <a:r>
              <a:rPr lang="ja-JP" altLang="en-US" sz="1200" dirty="0" smtClean="0">
                <a:latin typeface="HGP明朝E"/>
                <a:ea typeface="HGP明朝E"/>
                <a:cs typeface="HGP明朝E"/>
              </a:rPr>
              <a:t>号館（中央図書館）９階９１１号会議室（予定）</a:t>
            </a:r>
            <a:endParaRPr kumimoji="1" lang="ja-JP" altLang="en-US" sz="1200" dirty="0">
              <a:latin typeface="HGP明朝E"/>
              <a:ea typeface="HGP明朝E"/>
              <a:cs typeface="HGP明朝E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" y="-40635"/>
            <a:ext cx="6319518" cy="16927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1600" dirty="0" smtClean="0">
                <a:solidFill>
                  <a:srgbClr val="45472B"/>
                </a:solidFill>
                <a:latin typeface="HGP明朝E"/>
                <a:ea typeface="HGP明朝E"/>
                <a:cs typeface="HGP明朝E"/>
              </a:rPr>
              <a:t>　　　</a:t>
            </a:r>
            <a:endParaRPr lang="en-US" altLang="ja-JP" sz="1600" dirty="0" smtClean="0">
              <a:solidFill>
                <a:srgbClr val="45472B"/>
              </a:solidFill>
              <a:latin typeface="HGP明朝E"/>
              <a:ea typeface="HGP明朝E"/>
              <a:cs typeface="HGP明朝E"/>
            </a:endParaRPr>
          </a:p>
          <a:p>
            <a:pPr lvl="0"/>
            <a:r>
              <a:rPr lang="ja-JP" altLang="ja-JP" sz="1600" dirty="0">
                <a:solidFill>
                  <a:srgbClr val="45472B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600" dirty="0" smtClean="0">
                <a:solidFill>
                  <a:srgbClr val="45472B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600" dirty="0" smtClean="0">
                <a:solidFill>
                  <a:srgbClr val="00D661"/>
                </a:solidFill>
                <a:latin typeface="HGP明朝E"/>
                <a:ea typeface="HGP明朝E"/>
                <a:cs typeface="HGP明朝E"/>
              </a:rPr>
              <a:t>　</a:t>
            </a:r>
            <a:endParaRPr lang="en-US" altLang="ja-JP" sz="1600" dirty="0" smtClean="0">
              <a:solidFill>
                <a:srgbClr val="00D661"/>
              </a:solidFill>
              <a:latin typeface="HGP明朝E"/>
              <a:ea typeface="HGP明朝E"/>
              <a:cs typeface="HGP明朝E"/>
            </a:endParaRPr>
          </a:p>
          <a:p>
            <a:pPr lvl="0"/>
            <a:r>
              <a:rPr lang="ja-JP" altLang="ja-JP" sz="1600" dirty="0" smtClean="0">
                <a:solidFill>
                  <a:srgbClr val="00D661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600" dirty="0" smtClean="0">
                <a:solidFill>
                  <a:srgbClr val="00D661"/>
                </a:solidFill>
                <a:latin typeface="HGP明朝E"/>
                <a:ea typeface="HGP明朝E"/>
                <a:cs typeface="HGP明朝E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　科研研究費基盤研究（</a:t>
            </a:r>
            <a:r>
              <a:rPr lang="en-US" altLang="ja-JP" sz="16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A</a:t>
            </a:r>
            <a:r>
              <a:rPr lang="ja-JP" altLang="en-US" sz="16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）</a:t>
            </a:r>
            <a:endParaRPr lang="en-US" altLang="ja-JP" sz="1600" dirty="0" smtClean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  <a:p>
            <a:pPr lvl="0"/>
            <a:r>
              <a:rPr lang="ja-JP" altLang="en-US" sz="40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　　身心</a:t>
            </a:r>
            <a:r>
              <a:rPr lang="ja-JP" altLang="en-US" sz="4000" dirty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変容</a:t>
            </a:r>
            <a:r>
              <a:rPr lang="ja-JP" altLang="en-US" sz="40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技法研究会</a:t>
            </a:r>
            <a:endParaRPr lang="en-US" altLang="ja-JP" sz="4000" dirty="0" smtClean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  <a:p>
            <a:pPr lvl="0"/>
            <a:r>
              <a:rPr lang="ja-JP" altLang="en-US" sz="16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　　　　　　　　　　　　　　　　　　　　　　　　　　　　　　　代表　鎌田東二</a:t>
            </a:r>
            <a:endParaRPr lang="ja-JP" altLang="en-US" sz="1600" dirty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04883" y="2386846"/>
            <a:ext cx="3459900" cy="83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2016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年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lvl="0"/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７月</a:t>
            </a: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15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日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（金）　　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lvl="0"/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13:00−17:30</a:t>
            </a:r>
            <a:endParaRPr lang="ja-JP" altLang="en-US" sz="16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3" name="ひし形 32"/>
          <p:cNvSpPr/>
          <p:nvPr/>
        </p:nvSpPr>
        <p:spPr>
          <a:xfrm>
            <a:off x="6173965" y="522222"/>
            <a:ext cx="965358" cy="84512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第</a:t>
            </a:r>
            <a:endParaRPr lang="en-US" altLang="ja-JP" sz="1400" dirty="0" smtClean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５０</a:t>
            </a:r>
            <a:endParaRPr lang="en-US" altLang="ja-JP" sz="1400" dirty="0" smtClean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回</a:t>
            </a:r>
            <a:endParaRPr kumimoji="1" lang="ja-JP" altLang="en-US" sz="1400" dirty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89083" y="9189380"/>
            <a:ext cx="18473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5" name="図 4" descr="2015access_yotsuya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01" t="10363" r="-6701" b="3625"/>
          <a:stretch/>
        </p:blipFill>
        <p:spPr>
          <a:xfrm>
            <a:off x="4071287" y="7459791"/>
            <a:ext cx="3350725" cy="288234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2" name="正方形/長方形 21"/>
          <p:cNvSpPr/>
          <p:nvPr/>
        </p:nvSpPr>
        <p:spPr>
          <a:xfrm>
            <a:off x="425784" y="4136545"/>
            <a:ext cx="6983277" cy="98488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altLang="ja-JP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  <a:p>
            <a:pPr algn="r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「中国の洞窟観念と身体の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問題</a:t>
            </a:r>
            <a:r>
              <a:rPr lang="en-US" altLang="ja-JP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―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洞天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思想をめぐって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」</a:t>
            </a:r>
            <a:endParaRPr lang="en-US" altLang="ja-JP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  <a:p>
            <a:pPr algn="r">
              <a:lnSpc>
                <a:spcPct val="90000"/>
              </a:lnSpc>
            </a:pPr>
            <a:endParaRPr lang="ja-JP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5784" y="5980663"/>
            <a:ext cx="6983277" cy="98488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altLang="ja-JP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  <a:p>
            <a:pPr algn="r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  <a:cs typeface="ＭＳ Ｐゴシック"/>
              </a:rPr>
              <a:t>「神秘の生産力－マサビエルの洞窟で起きたこと」</a:t>
            </a:r>
            <a:endParaRPr lang="en-US" altLang="ja-JP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  <a:p>
            <a:pPr algn="r">
              <a:lnSpc>
                <a:spcPct val="90000"/>
              </a:lnSpc>
            </a:pPr>
            <a:endParaRPr lang="ja-JP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3199</TotalTime>
  <Words>83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アーバン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jola</cp:lastModifiedBy>
  <cp:revision>172</cp:revision>
  <cp:lastPrinted>2016-05-09T03:24:23Z</cp:lastPrinted>
  <dcterms:created xsi:type="dcterms:W3CDTF">2013-08-07T01:16:52Z</dcterms:created>
  <dcterms:modified xsi:type="dcterms:W3CDTF">2016-05-16T15:29:03Z</dcterms:modified>
</cp:coreProperties>
</file>