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3"/>
  </p:notesMasterIdLst>
  <p:sldIdLst>
    <p:sldId id="256"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9" r:id="rId17"/>
    <p:sldId id="336" r:id="rId18"/>
    <p:sldId id="337" r:id="rId19"/>
    <p:sldId id="338" r:id="rId20"/>
    <p:sldId id="353" r:id="rId21"/>
    <p:sldId id="347" r:id="rId22"/>
    <p:sldId id="348" r:id="rId23"/>
    <p:sldId id="362" r:id="rId24"/>
    <p:sldId id="349" r:id="rId25"/>
    <p:sldId id="350" r:id="rId26"/>
    <p:sldId id="340" r:id="rId27"/>
    <p:sldId id="341" r:id="rId28"/>
    <p:sldId id="342" r:id="rId29"/>
    <p:sldId id="343" r:id="rId30"/>
    <p:sldId id="345" r:id="rId31"/>
    <p:sldId id="346" r:id="rId32"/>
    <p:sldId id="344" r:id="rId33"/>
    <p:sldId id="351" r:id="rId34"/>
    <p:sldId id="352" r:id="rId35"/>
    <p:sldId id="354" r:id="rId36"/>
    <p:sldId id="355" r:id="rId37"/>
    <p:sldId id="356" r:id="rId38"/>
    <p:sldId id="357" r:id="rId39"/>
    <p:sldId id="359" r:id="rId40"/>
    <p:sldId id="360" r:id="rId41"/>
    <p:sldId id="361" r:id="rId4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5" autoAdjust="0"/>
    <p:restoredTop sz="94660"/>
  </p:normalViewPr>
  <p:slideViewPr>
    <p:cSldViewPr>
      <p:cViewPr varScale="1">
        <p:scale>
          <a:sx n="110" d="100"/>
          <a:sy n="110" d="100"/>
        </p:scale>
        <p:origin x="9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1AE3D-D336-4EB7-870E-5A6D246E8621}" type="datetimeFigureOut">
              <a:rPr kumimoji="1" lang="ja-JP" altLang="en-US" smtClean="0"/>
              <a:t>2015/5/13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B4E9B-053A-4B7D-980F-9651F98677B5}" type="slidenum">
              <a:rPr kumimoji="1" lang="ja-JP" altLang="en-US" smtClean="0"/>
              <a:t>‹#›</a:t>
            </a:fld>
            <a:endParaRPr kumimoji="1" lang="ja-JP" altLang="en-US"/>
          </a:p>
        </p:txBody>
      </p:sp>
    </p:spTree>
    <p:extLst>
      <p:ext uri="{BB962C8B-B14F-4D97-AF65-F5344CB8AC3E}">
        <p14:creationId xmlns:p14="http://schemas.microsoft.com/office/powerpoint/2010/main" val="17510398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0"/>
              </a:spcBef>
            </a:pPr>
            <a:fld id="{A0B23CDE-D44D-4CA2-89BE-AAFE25BE664C}" type="slidenum">
              <a:rPr lang="ja-JP" altLang="en-US">
                <a:ea typeface="ＭＳ Ｐゴシック" panose="020B0600070205080204" pitchFamily="50" charset="-128"/>
              </a:rPr>
              <a:pPr eaLnBrk="1" hangingPunct="1">
                <a:spcBef>
                  <a:spcPct val="0"/>
                </a:spcBef>
              </a:pPr>
              <a:t>2</a:t>
            </a:fld>
            <a:endParaRPr lang="en-US" altLang="ja-JP">
              <a:ea typeface="ＭＳ Ｐゴシック" panose="020B0600070205080204" pitchFamily="50"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ja-JP" altLang="en-US" smtClean="0">
              <a:ea typeface="ＭＳ Ｐ明朝" panose="02020600040205080304" pitchFamily="18" charset="-128"/>
            </a:endParaRPr>
          </a:p>
        </p:txBody>
      </p:sp>
    </p:spTree>
    <p:extLst>
      <p:ext uri="{BB962C8B-B14F-4D97-AF65-F5344CB8AC3E}">
        <p14:creationId xmlns:p14="http://schemas.microsoft.com/office/powerpoint/2010/main" val="198804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0"/>
              </a:spcBef>
            </a:pPr>
            <a:fld id="{2AAAE851-5F71-4E96-BC09-F58813114823}" type="slidenum">
              <a:rPr lang="ja-JP" altLang="en-US">
                <a:ea typeface="ＭＳ Ｐゴシック" panose="020B0600070205080204" pitchFamily="50" charset="-128"/>
              </a:rPr>
              <a:pPr eaLnBrk="1" hangingPunct="1">
                <a:spcBef>
                  <a:spcPct val="0"/>
                </a:spcBef>
              </a:pPr>
              <a:t>3</a:t>
            </a:fld>
            <a:endParaRPr lang="en-US" altLang="ja-JP">
              <a:ea typeface="ＭＳ Ｐゴシック" panose="020B0600070205080204" pitchFamily="50"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ja-JP" altLang="en-US" smtClean="0">
              <a:ea typeface="ＭＳ Ｐ明朝" panose="02020600040205080304" pitchFamily="18" charset="-128"/>
            </a:endParaRPr>
          </a:p>
        </p:txBody>
      </p:sp>
    </p:spTree>
    <p:extLst>
      <p:ext uri="{BB962C8B-B14F-4D97-AF65-F5344CB8AC3E}">
        <p14:creationId xmlns:p14="http://schemas.microsoft.com/office/powerpoint/2010/main" val="416293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3B4E9B-053A-4B7D-980F-9651F98677B5}" type="slidenum">
              <a:rPr kumimoji="1" lang="ja-JP" altLang="en-US" smtClean="0"/>
              <a:t>36</a:t>
            </a:fld>
            <a:endParaRPr kumimoji="1" lang="ja-JP" altLang="en-US"/>
          </a:p>
        </p:txBody>
      </p:sp>
    </p:spTree>
    <p:extLst>
      <p:ext uri="{BB962C8B-B14F-4D97-AF65-F5344CB8AC3E}">
        <p14:creationId xmlns:p14="http://schemas.microsoft.com/office/powerpoint/2010/main" val="92927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3B4E9B-053A-4B7D-980F-9651F98677B5}" type="slidenum">
              <a:rPr kumimoji="1" lang="ja-JP" altLang="en-US" smtClean="0"/>
              <a:t>41</a:t>
            </a:fld>
            <a:endParaRPr kumimoji="1" lang="ja-JP" altLang="en-US"/>
          </a:p>
        </p:txBody>
      </p:sp>
    </p:spTree>
    <p:extLst>
      <p:ext uri="{BB962C8B-B14F-4D97-AF65-F5344CB8AC3E}">
        <p14:creationId xmlns:p14="http://schemas.microsoft.com/office/powerpoint/2010/main" val="86121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D7F1D7C-2D49-43AD-BAB8-43A11AE6D53D}" type="datetimeFigureOut">
              <a:rPr kumimoji="1" lang="ja-JP" altLang="en-US" smtClean="0"/>
              <a:t>2015/5/13</a:t>
            </a:fld>
            <a:endParaRPr kumimoji="1" lang="ja-JP"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kumimoji="1" lang="ja-JP" alt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AD5EAE9-4D49-40E7-A02C-601F66EFF9F3}" type="slidenum">
              <a:rPr kumimoji="1" lang="ja-JP" altLang="en-US" smtClean="0"/>
              <a:t>‹#›</a:t>
            </a:fld>
            <a:endParaRPr kumimoji="1" lang="ja-JP" alt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D7F1D7C-2D49-43AD-BAB8-43A11AE6D53D}" type="datetimeFigureOut">
              <a:rPr kumimoji="1" lang="ja-JP" altLang="en-US" smtClean="0"/>
              <a:t>2015/5/13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D5EAE9-4D49-40E7-A02C-601F66EFF9F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D7F1D7C-2D49-43AD-BAB8-43A11AE6D53D}" type="datetimeFigureOut">
              <a:rPr kumimoji="1" lang="ja-JP" altLang="en-US" smtClean="0"/>
              <a:t>2015/5/13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D5EAE9-4D49-40E7-A02C-601F66EFF9F3}"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1066800" y="1981200"/>
            <a:ext cx="36957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914900" y="1981200"/>
            <a:ext cx="36957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fld id="{FE2E66FA-32CA-49BC-B88D-F219A8839611}" type="slidenum">
              <a:rPr lang="ja-JP" altLang="en-US"/>
              <a:pPr/>
              <a:t>‹#›</a:t>
            </a:fld>
            <a:endParaRPr lang="en-US" altLang="ja-JP"/>
          </a:p>
        </p:txBody>
      </p:sp>
    </p:spTree>
    <p:extLst>
      <p:ext uri="{BB962C8B-B14F-4D97-AF65-F5344CB8AC3E}">
        <p14:creationId xmlns:p14="http://schemas.microsoft.com/office/powerpoint/2010/main" val="883482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066800" y="304800"/>
            <a:ext cx="7543800" cy="1431925"/>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1066800" y="1981200"/>
            <a:ext cx="36957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914900" y="1981200"/>
            <a:ext cx="36957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1066800" y="4114800"/>
            <a:ext cx="36957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914900" y="4114800"/>
            <a:ext cx="36957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9"/>
          <p:cNvSpPr>
            <a:spLocks noGrp="1" noChangeArrowheads="1"/>
          </p:cNvSpPr>
          <p:nvPr>
            <p:ph type="sldNum" sz="quarter" idx="12"/>
          </p:nvPr>
        </p:nvSpPr>
        <p:spPr>
          <a:ln/>
        </p:spPr>
        <p:txBody>
          <a:bodyPr/>
          <a:lstStyle>
            <a:lvl1pPr>
              <a:defRPr/>
            </a:lvl1pPr>
          </a:lstStyle>
          <a:p>
            <a:fld id="{8CDCFE42-6514-4140-9E63-2DC37649731A}" type="slidenum">
              <a:rPr lang="ja-JP" altLang="en-US"/>
              <a:pPr/>
              <a:t>‹#›</a:t>
            </a:fld>
            <a:endParaRPr lang="en-US" altLang="ja-JP"/>
          </a:p>
        </p:txBody>
      </p:sp>
    </p:spTree>
    <p:extLst>
      <p:ext uri="{BB962C8B-B14F-4D97-AF65-F5344CB8AC3E}">
        <p14:creationId xmlns:p14="http://schemas.microsoft.com/office/powerpoint/2010/main" val="158675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7F1D7C-2D49-43AD-BAB8-43A11AE6D53D}" type="datetimeFigureOut">
              <a:rPr kumimoji="1" lang="ja-JP" altLang="en-US" smtClean="0"/>
              <a:t>2015/5/13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D5EAE9-4D49-40E7-A02C-601F66EFF9F3}"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7F1D7C-2D49-43AD-BAB8-43A11AE6D53D}" type="datetimeFigureOut">
              <a:rPr kumimoji="1" lang="ja-JP" altLang="en-US" smtClean="0"/>
              <a:t>2015/5/13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D5EAE9-4D49-40E7-A02C-601F66EFF9F3}"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8D7F1D7C-2D49-43AD-BAB8-43A11AE6D53D}" type="datetimeFigureOut">
              <a:rPr kumimoji="1" lang="ja-JP" altLang="en-US" smtClean="0"/>
              <a:t>2015/5/13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D5EAE9-4D49-40E7-A02C-601F66EFF9F3}" type="slidenum">
              <a:rPr kumimoji="1" lang="ja-JP" altLang="en-US" smtClean="0"/>
              <a:t>‹#›</a:t>
            </a:fld>
            <a:endParaRPr kumimoji="1" lang="ja-JP" altLang="en-US"/>
          </a:p>
        </p:txBody>
      </p:sp>
      <p:sp>
        <p:nvSpPr>
          <p:cNvPr id="9" name="Content Placeholder 8"/>
          <p:cNvSpPr>
            <a:spLocks noGrp="1"/>
          </p:cNvSpPr>
          <p:nvPr>
            <p:ph sz="quarter" idx="13"/>
          </p:nvPr>
        </p:nvSpPr>
        <p:spPr>
          <a:xfrm>
            <a:off x="1042416" y="2313432"/>
            <a:ext cx="3419856" cy="34930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D7F1D7C-2D49-43AD-BAB8-43A11AE6D53D}" type="datetimeFigureOut">
              <a:rPr kumimoji="1" lang="ja-JP" altLang="en-US" smtClean="0"/>
              <a:t>2015/5/13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D5EAE9-4D49-40E7-A02C-601F66EFF9F3}"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8D7F1D7C-2D49-43AD-BAB8-43A11AE6D53D}" type="datetimeFigureOut">
              <a:rPr kumimoji="1" lang="ja-JP" altLang="en-US" smtClean="0"/>
              <a:t>2015/5/13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D5EAE9-4D49-40E7-A02C-601F66EFF9F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F1D7C-2D49-43AD-BAB8-43A11AE6D53D}" type="datetimeFigureOut">
              <a:rPr kumimoji="1" lang="ja-JP" altLang="en-US" smtClean="0"/>
              <a:t>2015/5/13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D5EAE9-4D49-40E7-A02C-601F66EFF9F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D7F1D7C-2D49-43AD-BAB8-43A11AE6D53D}" type="datetimeFigureOut">
              <a:rPr kumimoji="1" lang="ja-JP" altLang="en-US" smtClean="0"/>
              <a:t>2015/5/13</a:t>
            </a:fld>
            <a:endParaRPr kumimoji="1" lang="ja-JP" altLang="en-US"/>
          </a:p>
        </p:txBody>
      </p:sp>
      <p:sp>
        <p:nvSpPr>
          <p:cNvPr id="7" name="Slide Number Placeholder 6"/>
          <p:cNvSpPr>
            <a:spLocks noGrp="1"/>
          </p:cNvSpPr>
          <p:nvPr>
            <p:ph type="sldNum" sz="quarter" idx="12"/>
          </p:nvPr>
        </p:nvSpPr>
        <p:spPr/>
        <p:txBody>
          <a:bodyPr/>
          <a:lstStyle/>
          <a:p>
            <a:fld id="{4AD5EAE9-4D49-40E7-A02C-601F66EFF9F3}" type="slidenum">
              <a:rPr kumimoji="1" lang="ja-JP" altLang="en-US" smtClean="0"/>
              <a:t>‹#›</a:t>
            </a:fld>
            <a:endParaRPr kumimoji="1" lang="ja-JP"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kumimoji="1" lang="ja-JP" alt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ja-JP" altLang="en-US" smtClean="0"/>
              <a:t>マスター タイトルの書式設定</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D7F1D7C-2D49-43AD-BAB8-43A11AE6D53D}" type="datetimeFigureOut">
              <a:rPr kumimoji="1" lang="ja-JP" altLang="en-US" smtClean="0"/>
              <a:t>2015/5/13</a:t>
            </a:fld>
            <a:endParaRPr kumimoji="1" lang="ja-JP"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kumimoji="1" lang="ja-JP" altLang="en-US"/>
          </a:p>
        </p:txBody>
      </p:sp>
      <p:sp>
        <p:nvSpPr>
          <p:cNvPr id="7" name="Slide Number Placeholder 6"/>
          <p:cNvSpPr>
            <a:spLocks noGrp="1"/>
          </p:cNvSpPr>
          <p:nvPr>
            <p:ph type="sldNum" sz="quarter" idx="12"/>
          </p:nvPr>
        </p:nvSpPr>
        <p:spPr/>
        <p:txBody>
          <a:bodyPr/>
          <a:lstStyle/>
          <a:p>
            <a:fld id="{4AD5EAE9-4D49-40E7-A02C-601F66EFF9F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D7F1D7C-2D49-43AD-BAB8-43A11AE6D53D}" type="datetimeFigureOut">
              <a:rPr kumimoji="1" lang="ja-JP" altLang="en-US" smtClean="0"/>
              <a:t>2015/5/13</a:t>
            </a:fld>
            <a:endParaRPr kumimoji="1" lang="ja-JP" alt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AD5EAE9-4D49-40E7-A02C-601F66EFF9F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Lst>
  <p:txStyles>
    <p:titleStyle>
      <a:lvl1pPr algn="l" defTabSz="914400" rtl="0" eaLnBrk="1" latinLnBrk="0" hangingPunct="1">
        <a:spcBef>
          <a:spcPct val="0"/>
        </a:spcBef>
        <a:buNone/>
        <a:defRPr kumimoji="1" sz="40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kumimoji="1"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kumimoji="1"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kumimoji="1"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kumimoji="1"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kumimoji="1"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ja.wikipedia.org/wiki/%E5%BF%83%E7%90%86%E7%99%82%E6%B3%95" TargetMode="External"/><Relationship Id="rId2" Type="http://schemas.openxmlformats.org/officeDocument/2006/relationships/hyperlink" Target="http://ja.wikipedia.org/wiki/%E3%83%9E%E3%82%A4%E3%83%B3%E3%83%89%E3%83%95%E3%83%AB%E3%83%8D%E3%82%B9" TargetMode="External"/><Relationship Id="rId1" Type="http://schemas.openxmlformats.org/officeDocument/2006/relationships/slideLayout" Target="../slideLayouts/slideLayout2.xml"/><Relationship Id="rId5" Type="http://schemas.openxmlformats.org/officeDocument/2006/relationships/hyperlink" Target="http://ja.wikipedia.org/wiki/%E3%81%86%E3%81%A4%E7%97%85" TargetMode="External"/><Relationship Id="rId4" Type="http://schemas.openxmlformats.org/officeDocument/2006/relationships/hyperlink" Target="http://ja.wikipedia.org/wiki/%E8%AA%8D%E7%9F%A5%E7%99%82%E6%B3%95"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ja.wikipedia.org/w/index.php?title=J%E3%83%BBM%E3%83%BBG%E3%83%BB%E3%82%A6%E3%82%A3%E3%83%AA%E3%82%A2%E3%83%A0%E3%82%BA&amp;action=edit&amp;redlink=1" TargetMode="External"/><Relationship Id="rId2" Type="http://schemas.openxmlformats.org/officeDocument/2006/relationships/hyperlink" Target="http://ja.wikipedia.org/w/index.php?title=Z%E3%83%BBV%E3%83%BB%E3%82%B7%E3%83%BC%E3%82%AC%E3%83%AB&amp;action=edit&amp;redlink=1" TargetMode="External"/><Relationship Id="rId1" Type="http://schemas.openxmlformats.org/officeDocument/2006/relationships/slideLayout" Target="../slideLayouts/slideLayout2.xml"/><Relationship Id="rId6" Type="http://schemas.openxmlformats.org/officeDocument/2006/relationships/hyperlink" Target="http://ja.wikipedia.org/w/index.php?title=%E3%83%9E%E3%82%A4%E3%83%B3%E3%83%89%E3%83%95%E3%83%AB%E3%83%8D%E3%82%B9%E3%82%B9%E3%83%88%E3%83%AC%E3%82%B9%E4%BD%8E%E6%B8%9B%E6%B3%95&amp;action=edit&amp;redlink=1" TargetMode="External"/><Relationship Id="rId5" Type="http://schemas.openxmlformats.org/officeDocument/2006/relationships/hyperlink" Target="http://ja.wikipedia.org/wiki/%E3%82%B8%E3%83%A7%E3%83%B3%E3%83%BB%E3%82%AB%E3%83%90%E3%83%83%E3%83%88%E3%83%BB%E3%82%B8%E3%83%B3" TargetMode="External"/><Relationship Id="rId4" Type="http://schemas.openxmlformats.org/officeDocument/2006/relationships/hyperlink" Target="http://ja.wikipedia.org/w/index.php?title=J%E3%83%BBD%E3%83%BB%E3%83%86%E3%82%A3%E3%83%BC%E3%82%BA%E3%83%87%E3%83%BC%E3%83%AB&amp;action=edit&amp;redlink=1"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ja.wikipedia.org/wiki/%E5%B9%B2%E3%81%97%E3%83%96%E3%83%89%E3%82%A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ja.wikipedia.org/wiki/%E3%81%86%E3%81%A4%E7%97%85" TargetMode="External"/><Relationship Id="rId2" Type="http://schemas.openxmlformats.org/officeDocument/2006/relationships/hyperlink" Target="http://ja.wikipedia.org/wiki/%E8%8B%B1%E5%9B%BD%E5%9B%BD%E7%AB%8B%E5%8C%BB%E7%99%82%E6%8A%80%E8%A1%93%E8%A9%95%E4%BE%A1%E6%A9%9F%E6%A7%8B" TargetMode="External"/><Relationship Id="rId1" Type="http://schemas.openxmlformats.org/officeDocument/2006/relationships/slideLayout" Target="../slideLayouts/slideLayout2.xml"/><Relationship Id="rId4" Type="http://schemas.openxmlformats.org/officeDocument/2006/relationships/hyperlink" Target="http://ja.wikipedia.org/wiki/%E8%AA%8D%E7%9F%A5%E8%A1%8C%E5%8B%95%E7%99%82%E6%B3%9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ja.wikipedia.org/wiki/%E8%99%90%E5%BE%85" TargetMode="External"/><Relationship Id="rId3" Type="http://schemas.openxmlformats.org/officeDocument/2006/relationships/hyperlink" Target="http://ja.wikipedia.org/wiki/%E6%A8%A9%E5%A8%81" TargetMode="External"/><Relationship Id="rId7" Type="http://schemas.openxmlformats.org/officeDocument/2006/relationships/hyperlink" Target="http://ja.wikipedia.org/wiki/%E7%A5%9E%E7%A7%98" TargetMode="External"/><Relationship Id="rId2" Type="http://schemas.openxmlformats.org/officeDocument/2006/relationships/hyperlink" Target="http://ja.wikipedia.org/wiki/%E5%AE%97%E6%95%99" TargetMode="External"/><Relationship Id="rId1" Type="http://schemas.openxmlformats.org/officeDocument/2006/relationships/slideLayout" Target="../slideLayouts/slideLayout2.xml"/><Relationship Id="rId6" Type="http://schemas.openxmlformats.org/officeDocument/2006/relationships/hyperlink" Target="http://ja.wikipedia.org/wiki/%E3%82%B9%E3%83%94%E3%83%AA%E3%83%81%E3%83%A5%E3%82%A2%E3%83%AB" TargetMode="External"/><Relationship Id="rId5" Type="http://schemas.openxmlformats.org/officeDocument/2006/relationships/hyperlink" Target="http://ja.wikipedia.org/wiki/%E6%95%99%E4%BC%9A" TargetMode="External"/><Relationship Id="rId4" Type="http://schemas.openxmlformats.org/officeDocument/2006/relationships/hyperlink" Target="http://ja.wikipedia.org/wiki/%E7%A5%9E" TargetMode="External"/><Relationship Id="rId9" Type="http://schemas.openxmlformats.org/officeDocument/2006/relationships/hyperlink" Target="http://ja.wikipedia.org/wiki/%E3%82%B9%E3%83%94%E3%83%AA%E3%83%81%E3%83%A5%E3%82%A2%E3%83%AA%E3%83%86%E3%82%A3"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ja.wikipedia.org/wiki/%E8%99%90%E5%BE%85" TargetMode="External"/><Relationship Id="rId3" Type="http://schemas.openxmlformats.org/officeDocument/2006/relationships/hyperlink" Target="http://ja.wikipedia.org/wiki/%E5%AE%97%E6%95%99%E5%9B%A3%E4%BD%93" TargetMode="External"/><Relationship Id="rId7" Type="http://schemas.openxmlformats.org/officeDocument/2006/relationships/hyperlink" Target="http://ja.wikipedia.org/wiki/%E5%B9%BC%E5%85%90%E8%99%90%E5%BE%85" TargetMode="External"/><Relationship Id="rId2" Type="http://schemas.openxmlformats.org/officeDocument/2006/relationships/hyperlink" Target="http://ja.wikipedia.org/wiki/%E8%8B%B1%E8%AA%9E" TargetMode="External"/><Relationship Id="rId1" Type="http://schemas.openxmlformats.org/officeDocument/2006/relationships/slideLayout" Target="../slideLayouts/slideLayout2.xml"/><Relationship Id="rId6" Type="http://schemas.openxmlformats.org/officeDocument/2006/relationships/hyperlink" Target="http://ja.wikipedia.org/wiki/%E6%80%A7%E7%9A%84%E8%99%90%E5%BE%85" TargetMode="External"/><Relationship Id="rId5" Type="http://schemas.openxmlformats.org/officeDocument/2006/relationships/hyperlink" Target="http://ja.wikipedia.org/wiki/%E5%85%A5%E4%BF%A1" TargetMode="External"/><Relationship Id="rId4" Type="http://schemas.openxmlformats.org/officeDocument/2006/relationships/hyperlink" Target="http://ja.wikipedia.org/wiki/%E8%81%96%E8%81%B7%E8%80%8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72001" y="2708476"/>
            <a:ext cx="3474720" cy="1080564"/>
          </a:xfrm>
        </p:spPr>
        <p:txBody>
          <a:bodyPr>
            <a:normAutofit/>
          </a:bodyPr>
          <a:lstStyle/>
          <a:p>
            <a:pPr algn="ctr"/>
            <a:r>
              <a:rPr kumimoji="1" lang="ja-JP" altLang="en-US" sz="2800" dirty="0" smtClean="0"/>
              <a:t>統合医療と</a:t>
            </a:r>
            <a:r>
              <a:rPr kumimoji="1" lang="en-US" altLang="ja-JP" sz="2800" dirty="0" smtClean="0"/>
              <a:t/>
            </a:r>
            <a:br>
              <a:rPr kumimoji="1" lang="en-US" altLang="ja-JP" sz="2800" dirty="0" smtClean="0"/>
            </a:br>
            <a:r>
              <a:rPr kumimoji="1" lang="ja-JP" altLang="en-US" sz="2800" dirty="0" smtClean="0"/>
              <a:t>身心変容技法</a:t>
            </a:r>
            <a:endParaRPr kumimoji="1" lang="ja-JP" altLang="en-US" sz="2800" dirty="0"/>
          </a:p>
        </p:txBody>
      </p:sp>
      <p:sp>
        <p:nvSpPr>
          <p:cNvPr id="3" name="サブタイトル 2"/>
          <p:cNvSpPr>
            <a:spLocks noGrp="1"/>
          </p:cNvSpPr>
          <p:nvPr>
            <p:ph type="subTitle" idx="1"/>
          </p:nvPr>
        </p:nvSpPr>
        <p:spPr/>
        <p:txBody>
          <a:bodyPr>
            <a:normAutofit lnSpcReduction="10000"/>
          </a:bodyPr>
          <a:lstStyle/>
          <a:p>
            <a:pPr algn="ctr"/>
            <a:r>
              <a:rPr kumimoji="1" lang="ja-JP" altLang="en-US" dirty="0" smtClean="0"/>
              <a:t>大阪大学大学院医学系研究科</a:t>
            </a:r>
            <a:endParaRPr kumimoji="1" lang="en-US" altLang="ja-JP" dirty="0" smtClean="0"/>
          </a:p>
          <a:p>
            <a:pPr algn="ctr"/>
            <a:r>
              <a:rPr lang="ja-JP" altLang="en-US" dirty="0" smtClean="0"/>
              <a:t>統合医療学寄附講座</a:t>
            </a:r>
            <a:endParaRPr lang="en-US" altLang="ja-JP" dirty="0" smtClean="0"/>
          </a:p>
          <a:p>
            <a:pPr algn="ctr"/>
            <a:r>
              <a:rPr lang="ja-JP" altLang="en-US" dirty="0" smtClean="0"/>
              <a:t>（精神医学講座兼任）</a:t>
            </a:r>
            <a:endParaRPr lang="en-US" altLang="ja-JP" dirty="0" smtClean="0"/>
          </a:p>
          <a:p>
            <a:pPr algn="ctr"/>
            <a:r>
              <a:rPr kumimoji="1" lang="ja-JP" altLang="en-US" dirty="0" smtClean="0"/>
              <a:t>林　紀行</a:t>
            </a:r>
            <a:endParaRPr kumimoji="1" lang="ja-JP" altLang="en-US" dirty="0"/>
          </a:p>
        </p:txBody>
      </p:sp>
    </p:spTree>
    <p:extLst>
      <p:ext uri="{BB962C8B-B14F-4D97-AF65-F5344CB8AC3E}">
        <p14:creationId xmlns:p14="http://schemas.microsoft.com/office/powerpoint/2010/main" val="1290016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40040" y="476672"/>
            <a:ext cx="8964612" cy="1081088"/>
          </a:xfrm>
        </p:spPr>
        <p:txBody>
          <a:bodyPr>
            <a:normAutofit fontScale="90000"/>
          </a:bodyPr>
          <a:lstStyle/>
          <a:p>
            <a:pPr eaLnBrk="1" hangingPunct="1">
              <a:defRPr/>
            </a:pPr>
            <a:r>
              <a:rPr lang="ja-JP" altLang="en-US" sz="4000" dirty="0" smtClean="0">
                <a:solidFill>
                  <a:srgbClr val="FF6600"/>
                </a:solidFill>
              </a:rPr>
              <a:t>健康の九大原理</a:t>
            </a:r>
            <a:br>
              <a:rPr lang="ja-JP" altLang="en-US" sz="4000" dirty="0" smtClean="0">
                <a:solidFill>
                  <a:srgbClr val="FF6600"/>
                </a:solidFill>
              </a:rPr>
            </a:br>
            <a:r>
              <a:rPr lang="ja-JP" altLang="en-US" dirty="0" smtClean="0">
                <a:solidFill>
                  <a:srgbClr val="FF6600"/>
                </a:solidFill>
              </a:rPr>
              <a:t>                　　</a:t>
            </a:r>
            <a:r>
              <a:rPr lang="ja-JP" altLang="en-US" sz="3200" b="0" dirty="0" smtClean="0">
                <a:solidFill>
                  <a:schemeClr val="tx1"/>
                </a:solidFill>
              </a:rPr>
              <a:t>著書</a:t>
            </a:r>
            <a:r>
              <a:rPr lang="ja-JP" altLang="en-US" sz="2800" dirty="0" smtClean="0"/>
              <a:t>「人はなぜ治るのか」より抜粋</a:t>
            </a:r>
            <a:r>
              <a:rPr lang="ja-JP" altLang="en-US" sz="4000" dirty="0" smtClean="0">
                <a:solidFill>
                  <a:srgbClr val="FF6600"/>
                </a:solidFill>
              </a:rPr>
              <a:t>　　　</a:t>
            </a:r>
            <a:r>
              <a:rPr lang="ja-JP" altLang="en-US" sz="4000" dirty="0" smtClean="0">
                <a:solidFill>
                  <a:schemeClr val="tx1"/>
                </a:solidFill>
              </a:rPr>
              <a:t>　　　　</a:t>
            </a:r>
          </a:p>
        </p:txBody>
      </p:sp>
      <p:sp>
        <p:nvSpPr>
          <p:cNvPr id="277507" name="Rectangle 3"/>
          <p:cNvSpPr>
            <a:spLocks noGrp="1" noChangeArrowheads="1"/>
          </p:cNvSpPr>
          <p:nvPr>
            <p:ph type="body" idx="1"/>
          </p:nvPr>
        </p:nvSpPr>
        <p:spPr>
          <a:xfrm>
            <a:off x="709915" y="1772816"/>
            <a:ext cx="8424862" cy="5334000"/>
          </a:xfrm>
        </p:spPr>
        <p:txBody>
          <a:bodyPr>
            <a:normAutofit/>
          </a:bodyPr>
          <a:lstStyle/>
          <a:p>
            <a:pPr marL="68580" indent="0" eaLnBrk="1" hangingPunct="1">
              <a:lnSpc>
                <a:spcPct val="90000"/>
              </a:lnSpc>
              <a:buNone/>
              <a:defRPr/>
            </a:pPr>
            <a:r>
              <a:rPr lang="en-US" altLang="ja-JP" sz="2800" dirty="0" smtClean="0">
                <a:solidFill>
                  <a:srgbClr val="FF0000"/>
                </a:solidFill>
              </a:rPr>
              <a:t>①</a:t>
            </a:r>
            <a:r>
              <a:rPr lang="ja-JP" altLang="en-US" sz="2800" dirty="0" smtClean="0">
                <a:solidFill>
                  <a:srgbClr val="FF0000"/>
                </a:solidFill>
              </a:rPr>
              <a:t>「完璧な健康」は、存在し得ない。</a:t>
            </a:r>
          </a:p>
          <a:p>
            <a:pPr eaLnBrk="1" hangingPunct="1">
              <a:lnSpc>
                <a:spcPct val="90000"/>
              </a:lnSpc>
              <a:buFont typeface="Wingdings" panose="05000000000000000000" pitchFamily="2" charset="2"/>
              <a:buNone/>
              <a:defRPr/>
            </a:pPr>
            <a:r>
              <a:rPr lang="ja-JP" altLang="en-US" sz="3600" dirty="0" smtClean="0"/>
              <a:t>　　　</a:t>
            </a:r>
            <a:r>
              <a:rPr lang="ja-JP" altLang="en-US" sz="2700" dirty="0" smtClean="0"/>
              <a:t>ダイナミックな変化こそ生命の本質</a:t>
            </a:r>
          </a:p>
          <a:p>
            <a:pPr marL="68580" indent="0" eaLnBrk="1" hangingPunct="1">
              <a:lnSpc>
                <a:spcPct val="90000"/>
              </a:lnSpc>
              <a:buNone/>
              <a:defRPr/>
            </a:pPr>
            <a:r>
              <a:rPr lang="en-US" altLang="ja-JP" sz="2800" dirty="0" smtClean="0">
                <a:solidFill>
                  <a:srgbClr val="FF0000"/>
                </a:solidFill>
              </a:rPr>
              <a:t>②</a:t>
            </a:r>
            <a:r>
              <a:rPr lang="ja-JP" altLang="en-US" sz="2800" dirty="0" smtClean="0">
                <a:solidFill>
                  <a:srgbClr val="FF0000"/>
                </a:solidFill>
              </a:rPr>
              <a:t>病気になっても大丈夫。</a:t>
            </a:r>
          </a:p>
          <a:p>
            <a:pPr eaLnBrk="1" hangingPunct="1">
              <a:lnSpc>
                <a:spcPct val="90000"/>
              </a:lnSpc>
              <a:buFont typeface="Wingdings" panose="05000000000000000000" pitchFamily="2" charset="2"/>
              <a:buNone/>
              <a:defRPr/>
            </a:pPr>
            <a:r>
              <a:rPr lang="ja-JP" altLang="en-US" sz="3600" dirty="0" smtClean="0"/>
              <a:t>　　　</a:t>
            </a:r>
            <a:r>
              <a:rPr lang="ja-JP" altLang="en-US" sz="2700" dirty="0" smtClean="0"/>
              <a:t>病気は次の健康期間への途中経過</a:t>
            </a:r>
          </a:p>
          <a:p>
            <a:pPr marL="68580" indent="0" eaLnBrk="1" hangingPunct="1">
              <a:lnSpc>
                <a:spcPct val="90000"/>
              </a:lnSpc>
              <a:buNone/>
              <a:defRPr/>
            </a:pPr>
            <a:r>
              <a:rPr lang="en-US" altLang="ja-JP" sz="2800" dirty="0" smtClean="0">
                <a:solidFill>
                  <a:srgbClr val="FF0000"/>
                </a:solidFill>
              </a:rPr>
              <a:t>③</a:t>
            </a:r>
            <a:r>
              <a:rPr lang="ja-JP" altLang="en-US" sz="2800" dirty="0" smtClean="0">
                <a:solidFill>
                  <a:srgbClr val="FF0000"/>
                </a:solidFill>
              </a:rPr>
              <a:t>体には自然治癒力が備わっている。</a:t>
            </a:r>
          </a:p>
          <a:p>
            <a:pPr eaLnBrk="1" hangingPunct="1">
              <a:lnSpc>
                <a:spcPct val="90000"/>
              </a:lnSpc>
              <a:buFont typeface="Wingdings" panose="05000000000000000000" pitchFamily="2" charset="2"/>
              <a:buNone/>
              <a:defRPr/>
            </a:pPr>
            <a:r>
              <a:rPr lang="ja-JP" altLang="en-US" sz="3600" dirty="0" smtClean="0"/>
              <a:t>　　　</a:t>
            </a:r>
            <a:r>
              <a:rPr lang="ja-JP" altLang="en-US" sz="2700" dirty="0" smtClean="0"/>
              <a:t>治癒は外からでなく内側から</a:t>
            </a:r>
          </a:p>
          <a:p>
            <a:pPr marL="68580" indent="0" eaLnBrk="1" hangingPunct="1">
              <a:lnSpc>
                <a:spcPct val="90000"/>
              </a:lnSpc>
              <a:buNone/>
              <a:defRPr/>
            </a:pPr>
            <a:r>
              <a:rPr lang="en-US" altLang="ja-JP" sz="2800" dirty="0" smtClean="0">
                <a:solidFill>
                  <a:srgbClr val="FF0000"/>
                </a:solidFill>
              </a:rPr>
              <a:t>④</a:t>
            </a:r>
            <a:r>
              <a:rPr lang="ja-JP" altLang="en-US" sz="2800" dirty="0" smtClean="0">
                <a:solidFill>
                  <a:srgbClr val="FF0000"/>
                </a:solidFill>
              </a:rPr>
              <a:t>病気の誘因は病気の原因ではない。</a:t>
            </a:r>
          </a:p>
          <a:p>
            <a:pPr eaLnBrk="1" hangingPunct="1">
              <a:lnSpc>
                <a:spcPct val="90000"/>
              </a:lnSpc>
              <a:buFont typeface="Wingdings" panose="05000000000000000000" pitchFamily="2" charset="2"/>
              <a:buNone/>
              <a:defRPr/>
            </a:pPr>
            <a:r>
              <a:rPr lang="ja-JP" altLang="en-US" sz="3600" dirty="0" smtClean="0"/>
              <a:t>　　　</a:t>
            </a:r>
            <a:r>
              <a:rPr lang="ja-JP" altLang="en-US" sz="2700" dirty="0" smtClean="0"/>
              <a:t>ウィルス・細菌</a:t>
            </a:r>
            <a:r>
              <a:rPr lang="en-US" altLang="ja-JP" sz="2700" dirty="0" smtClean="0"/>
              <a:t>･</a:t>
            </a:r>
            <a:r>
              <a:rPr lang="ja-JP" altLang="en-US" sz="2700" dirty="0" smtClean="0"/>
              <a:t>発癌物質</a:t>
            </a:r>
            <a:r>
              <a:rPr lang="en-US" altLang="ja-JP" sz="2700" dirty="0" smtClean="0"/>
              <a:t>･</a:t>
            </a:r>
            <a:r>
              <a:rPr lang="ja-JP" altLang="en-US" sz="2700" dirty="0" smtClean="0"/>
              <a:t>アレルゲンの　　　　　　　　　　　　　　　　　　　　　　　　　　</a:t>
            </a:r>
            <a:r>
              <a:rPr lang="ja-JP" altLang="en-US" sz="3300" dirty="0" smtClean="0"/>
              <a:t>　 </a:t>
            </a:r>
          </a:p>
          <a:p>
            <a:pPr eaLnBrk="1" hangingPunct="1">
              <a:lnSpc>
                <a:spcPct val="90000"/>
              </a:lnSpc>
              <a:buFont typeface="Wingdings" panose="05000000000000000000" pitchFamily="2" charset="2"/>
              <a:buNone/>
              <a:defRPr/>
            </a:pPr>
            <a:r>
              <a:rPr lang="ja-JP" altLang="en-US" sz="1800" dirty="0" smtClean="0"/>
              <a:t>　　　　　　</a:t>
            </a:r>
            <a:r>
              <a:rPr lang="ja-JP" altLang="en-US" sz="2700" dirty="0" smtClean="0"/>
              <a:t>感受性は「内因性」である。</a:t>
            </a:r>
            <a:r>
              <a:rPr lang="ja-JP" altLang="en-US" sz="1800" dirty="0" smtClean="0"/>
              <a:t> 　　　　　　　　　　　　　　　　　　　　　　</a:t>
            </a:r>
          </a:p>
        </p:txBody>
      </p:sp>
    </p:spTree>
    <p:extLst>
      <p:ext uri="{BB962C8B-B14F-4D97-AF65-F5344CB8AC3E}">
        <p14:creationId xmlns:p14="http://schemas.microsoft.com/office/powerpoint/2010/main" val="1659530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fade">
                                      <p:cBhvr>
                                        <p:cTn id="7" dur="1000"/>
                                        <p:tgtEl>
                                          <p:spTgt spid="277507">
                                            <p:txEl>
                                              <p:pRg st="0" end="0"/>
                                            </p:txEl>
                                          </p:spTgt>
                                        </p:tgtEl>
                                      </p:cBhvr>
                                    </p:animEffect>
                                    <p:anim calcmode="lin" valueType="num">
                                      <p:cBhvr>
                                        <p:cTn id="8" dur="1000" fill="hold"/>
                                        <p:tgtEl>
                                          <p:spTgt spid="277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7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7507">
                                            <p:txEl>
                                              <p:pRg st="1" end="1"/>
                                            </p:txEl>
                                          </p:spTgt>
                                        </p:tgtEl>
                                        <p:attrNameLst>
                                          <p:attrName>style.visibility</p:attrName>
                                        </p:attrNameLst>
                                      </p:cBhvr>
                                      <p:to>
                                        <p:strVal val="visible"/>
                                      </p:to>
                                    </p:set>
                                    <p:animEffect transition="in" filter="fade">
                                      <p:cBhvr>
                                        <p:cTn id="14" dur="1000"/>
                                        <p:tgtEl>
                                          <p:spTgt spid="277507">
                                            <p:txEl>
                                              <p:pRg st="1" end="1"/>
                                            </p:txEl>
                                          </p:spTgt>
                                        </p:tgtEl>
                                      </p:cBhvr>
                                    </p:animEffect>
                                    <p:anim calcmode="lin" valueType="num">
                                      <p:cBhvr>
                                        <p:cTn id="15" dur="1000" fill="hold"/>
                                        <p:tgtEl>
                                          <p:spTgt spid="277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7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7507">
                                            <p:txEl>
                                              <p:pRg st="2" end="2"/>
                                            </p:txEl>
                                          </p:spTgt>
                                        </p:tgtEl>
                                        <p:attrNameLst>
                                          <p:attrName>style.visibility</p:attrName>
                                        </p:attrNameLst>
                                      </p:cBhvr>
                                      <p:to>
                                        <p:strVal val="visible"/>
                                      </p:to>
                                    </p:set>
                                    <p:animEffect transition="in" filter="fade">
                                      <p:cBhvr>
                                        <p:cTn id="21" dur="1000"/>
                                        <p:tgtEl>
                                          <p:spTgt spid="277507">
                                            <p:txEl>
                                              <p:pRg st="2" end="2"/>
                                            </p:txEl>
                                          </p:spTgt>
                                        </p:tgtEl>
                                      </p:cBhvr>
                                    </p:animEffect>
                                    <p:anim calcmode="lin" valueType="num">
                                      <p:cBhvr>
                                        <p:cTn id="22" dur="1000" fill="hold"/>
                                        <p:tgtEl>
                                          <p:spTgt spid="277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7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7507">
                                            <p:txEl>
                                              <p:pRg st="3" end="3"/>
                                            </p:txEl>
                                          </p:spTgt>
                                        </p:tgtEl>
                                        <p:attrNameLst>
                                          <p:attrName>style.visibility</p:attrName>
                                        </p:attrNameLst>
                                      </p:cBhvr>
                                      <p:to>
                                        <p:strVal val="visible"/>
                                      </p:to>
                                    </p:set>
                                    <p:animEffect transition="in" filter="fade">
                                      <p:cBhvr>
                                        <p:cTn id="28" dur="1000"/>
                                        <p:tgtEl>
                                          <p:spTgt spid="277507">
                                            <p:txEl>
                                              <p:pRg st="3" end="3"/>
                                            </p:txEl>
                                          </p:spTgt>
                                        </p:tgtEl>
                                      </p:cBhvr>
                                    </p:animEffect>
                                    <p:anim calcmode="lin" valueType="num">
                                      <p:cBhvr>
                                        <p:cTn id="29" dur="1000" fill="hold"/>
                                        <p:tgtEl>
                                          <p:spTgt spid="2775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7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7507">
                                            <p:txEl>
                                              <p:pRg st="4" end="4"/>
                                            </p:txEl>
                                          </p:spTgt>
                                        </p:tgtEl>
                                        <p:attrNameLst>
                                          <p:attrName>style.visibility</p:attrName>
                                        </p:attrNameLst>
                                      </p:cBhvr>
                                      <p:to>
                                        <p:strVal val="visible"/>
                                      </p:to>
                                    </p:set>
                                    <p:animEffect transition="in" filter="fade">
                                      <p:cBhvr>
                                        <p:cTn id="35" dur="1000"/>
                                        <p:tgtEl>
                                          <p:spTgt spid="277507">
                                            <p:txEl>
                                              <p:pRg st="4" end="4"/>
                                            </p:txEl>
                                          </p:spTgt>
                                        </p:tgtEl>
                                      </p:cBhvr>
                                    </p:animEffect>
                                    <p:anim calcmode="lin" valueType="num">
                                      <p:cBhvr>
                                        <p:cTn id="36" dur="1000" fill="hold"/>
                                        <p:tgtEl>
                                          <p:spTgt spid="27750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77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7507">
                                            <p:txEl>
                                              <p:pRg st="5" end="5"/>
                                            </p:txEl>
                                          </p:spTgt>
                                        </p:tgtEl>
                                        <p:attrNameLst>
                                          <p:attrName>style.visibility</p:attrName>
                                        </p:attrNameLst>
                                      </p:cBhvr>
                                      <p:to>
                                        <p:strVal val="visible"/>
                                      </p:to>
                                    </p:set>
                                    <p:animEffect transition="in" filter="fade">
                                      <p:cBhvr>
                                        <p:cTn id="42" dur="1000"/>
                                        <p:tgtEl>
                                          <p:spTgt spid="277507">
                                            <p:txEl>
                                              <p:pRg st="5" end="5"/>
                                            </p:txEl>
                                          </p:spTgt>
                                        </p:tgtEl>
                                      </p:cBhvr>
                                    </p:animEffect>
                                    <p:anim calcmode="lin" valueType="num">
                                      <p:cBhvr>
                                        <p:cTn id="43" dur="1000" fill="hold"/>
                                        <p:tgtEl>
                                          <p:spTgt spid="27750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775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7507">
                                            <p:txEl>
                                              <p:pRg st="6" end="6"/>
                                            </p:txEl>
                                          </p:spTgt>
                                        </p:tgtEl>
                                        <p:attrNameLst>
                                          <p:attrName>style.visibility</p:attrName>
                                        </p:attrNameLst>
                                      </p:cBhvr>
                                      <p:to>
                                        <p:strVal val="visible"/>
                                      </p:to>
                                    </p:set>
                                    <p:animEffect transition="in" filter="fade">
                                      <p:cBhvr>
                                        <p:cTn id="49" dur="1000"/>
                                        <p:tgtEl>
                                          <p:spTgt spid="277507">
                                            <p:txEl>
                                              <p:pRg st="6" end="6"/>
                                            </p:txEl>
                                          </p:spTgt>
                                        </p:tgtEl>
                                      </p:cBhvr>
                                    </p:animEffect>
                                    <p:anim calcmode="lin" valueType="num">
                                      <p:cBhvr>
                                        <p:cTn id="50" dur="1000" fill="hold"/>
                                        <p:tgtEl>
                                          <p:spTgt spid="27750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7750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7507">
                                            <p:txEl>
                                              <p:pRg st="7" end="7"/>
                                            </p:txEl>
                                          </p:spTgt>
                                        </p:tgtEl>
                                        <p:attrNameLst>
                                          <p:attrName>style.visibility</p:attrName>
                                        </p:attrNameLst>
                                      </p:cBhvr>
                                      <p:to>
                                        <p:strVal val="visible"/>
                                      </p:to>
                                    </p:set>
                                    <p:animEffect transition="in" filter="fade">
                                      <p:cBhvr>
                                        <p:cTn id="56" dur="1000"/>
                                        <p:tgtEl>
                                          <p:spTgt spid="277507">
                                            <p:txEl>
                                              <p:pRg st="7" end="7"/>
                                            </p:txEl>
                                          </p:spTgt>
                                        </p:tgtEl>
                                      </p:cBhvr>
                                    </p:animEffect>
                                    <p:anim calcmode="lin" valueType="num">
                                      <p:cBhvr>
                                        <p:cTn id="57" dur="1000" fill="hold"/>
                                        <p:tgtEl>
                                          <p:spTgt spid="27750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7750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7507">
                                            <p:txEl>
                                              <p:pRg st="8" end="8"/>
                                            </p:txEl>
                                          </p:spTgt>
                                        </p:tgtEl>
                                        <p:attrNameLst>
                                          <p:attrName>style.visibility</p:attrName>
                                        </p:attrNameLst>
                                      </p:cBhvr>
                                      <p:to>
                                        <p:strVal val="visible"/>
                                      </p:to>
                                    </p:set>
                                    <p:animEffect transition="in" filter="fade">
                                      <p:cBhvr>
                                        <p:cTn id="63" dur="1000"/>
                                        <p:tgtEl>
                                          <p:spTgt spid="277507">
                                            <p:txEl>
                                              <p:pRg st="8" end="8"/>
                                            </p:txEl>
                                          </p:spTgt>
                                        </p:tgtEl>
                                      </p:cBhvr>
                                    </p:animEffect>
                                    <p:anim calcmode="lin" valueType="num">
                                      <p:cBhvr>
                                        <p:cTn id="64" dur="1000" fill="hold"/>
                                        <p:tgtEl>
                                          <p:spTgt spid="27750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7750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Rectangle 3"/>
          <p:cNvSpPr>
            <a:spLocks noGrp="1" noChangeArrowheads="1"/>
          </p:cNvSpPr>
          <p:nvPr>
            <p:ph type="body" idx="1"/>
          </p:nvPr>
        </p:nvSpPr>
        <p:spPr>
          <a:xfrm>
            <a:off x="827088" y="836613"/>
            <a:ext cx="8893175" cy="5832475"/>
          </a:xfrm>
        </p:spPr>
        <p:txBody>
          <a:bodyPr>
            <a:normAutofit/>
          </a:bodyPr>
          <a:lstStyle/>
          <a:p>
            <a:pPr marL="68580" indent="0" eaLnBrk="1" hangingPunct="1">
              <a:lnSpc>
                <a:spcPct val="90000"/>
              </a:lnSpc>
              <a:buNone/>
              <a:defRPr/>
            </a:pPr>
            <a:r>
              <a:rPr lang="en-US" altLang="ja-JP" sz="2800" dirty="0" smtClean="0">
                <a:solidFill>
                  <a:srgbClr val="FF0000"/>
                </a:solidFill>
              </a:rPr>
              <a:t>⑤</a:t>
            </a:r>
            <a:r>
              <a:rPr lang="ja-JP" altLang="en-US" sz="2800" dirty="0" smtClean="0">
                <a:solidFill>
                  <a:srgbClr val="FF0000"/>
                </a:solidFill>
              </a:rPr>
              <a:t>あらゆる病気は心身相関病である。</a:t>
            </a:r>
          </a:p>
          <a:p>
            <a:pPr eaLnBrk="1" hangingPunct="1">
              <a:lnSpc>
                <a:spcPct val="90000"/>
              </a:lnSpc>
              <a:buFont typeface="Wingdings" panose="05000000000000000000" pitchFamily="2" charset="2"/>
              <a:buNone/>
              <a:defRPr/>
            </a:pPr>
            <a:r>
              <a:rPr lang="ja-JP" altLang="en-US" sz="3600" dirty="0" smtClean="0">
                <a:solidFill>
                  <a:srgbClr val="9A061F"/>
                </a:solidFill>
              </a:rPr>
              <a:t>　　　</a:t>
            </a:r>
            <a:r>
              <a:rPr lang="ja-JP" altLang="en-US" sz="2700" dirty="0" smtClean="0"/>
              <a:t>心とからだはどこまでも完全にひとつ</a:t>
            </a:r>
          </a:p>
          <a:p>
            <a:pPr marL="68580" indent="0" eaLnBrk="1" hangingPunct="1">
              <a:lnSpc>
                <a:spcPct val="90000"/>
              </a:lnSpc>
              <a:buNone/>
              <a:defRPr/>
            </a:pPr>
            <a:r>
              <a:rPr lang="en-US" altLang="ja-JP" sz="2800" dirty="0" smtClean="0">
                <a:solidFill>
                  <a:srgbClr val="FF0000"/>
                </a:solidFill>
              </a:rPr>
              <a:t>⑥</a:t>
            </a:r>
            <a:r>
              <a:rPr lang="ja-JP" altLang="en-US" sz="2800" dirty="0" smtClean="0">
                <a:solidFill>
                  <a:srgbClr val="FF0000"/>
                </a:solidFill>
              </a:rPr>
              <a:t>病気には必ず軽い初期症状がある。</a:t>
            </a:r>
          </a:p>
          <a:p>
            <a:pPr eaLnBrk="1" hangingPunct="1">
              <a:lnSpc>
                <a:spcPct val="90000"/>
              </a:lnSpc>
              <a:buFont typeface="Wingdings" panose="05000000000000000000" pitchFamily="2" charset="2"/>
              <a:buNone/>
              <a:defRPr/>
            </a:pPr>
            <a:r>
              <a:rPr lang="ja-JP" altLang="en-US" sz="3600" dirty="0" smtClean="0"/>
              <a:t>　　　</a:t>
            </a:r>
            <a:r>
              <a:rPr lang="ja-JP" altLang="en-US" sz="2700" dirty="0" smtClean="0"/>
              <a:t>物質の変化は必ず小から大へ動く</a:t>
            </a:r>
          </a:p>
          <a:p>
            <a:pPr marL="68580" indent="0" eaLnBrk="1" hangingPunct="1">
              <a:lnSpc>
                <a:spcPct val="90000"/>
              </a:lnSpc>
              <a:buNone/>
              <a:defRPr/>
            </a:pPr>
            <a:r>
              <a:rPr lang="en-US" altLang="ja-JP" sz="2800" dirty="0" smtClean="0">
                <a:solidFill>
                  <a:srgbClr val="FF0000"/>
                </a:solidFill>
              </a:rPr>
              <a:t>⑦</a:t>
            </a:r>
            <a:r>
              <a:rPr lang="ja-JP" altLang="en-US" sz="2800" dirty="0" smtClean="0">
                <a:solidFill>
                  <a:srgbClr val="FF0000"/>
                </a:solidFill>
              </a:rPr>
              <a:t>体は人によって異なる。</a:t>
            </a:r>
          </a:p>
          <a:p>
            <a:pPr eaLnBrk="1" hangingPunct="1">
              <a:lnSpc>
                <a:spcPct val="90000"/>
              </a:lnSpc>
              <a:buFont typeface="Wingdings" panose="05000000000000000000" pitchFamily="2" charset="2"/>
              <a:buNone/>
              <a:defRPr/>
            </a:pPr>
            <a:r>
              <a:rPr lang="ja-JP" altLang="en-US" sz="3600" dirty="0" smtClean="0"/>
              <a:t>　　　</a:t>
            </a:r>
            <a:r>
              <a:rPr lang="ja-JP" altLang="en-US" sz="2700" dirty="0" smtClean="0"/>
              <a:t>「甲の薬は乙の毒」</a:t>
            </a:r>
          </a:p>
          <a:p>
            <a:pPr marL="68580" indent="0" eaLnBrk="1" hangingPunct="1">
              <a:lnSpc>
                <a:spcPct val="90000"/>
              </a:lnSpc>
              <a:buNone/>
              <a:defRPr/>
            </a:pPr>
            <a:r>
              <a:rPr lang="en-US" altLang="ja-JP" sz="2800" dirty="0" smtClean="0">
                <a:solidFill>
                  <a:srgbClr val="FF0000"/>
                </a:solidFill>
              </a:rPr>
              <a:t>⑧</a:t>
            </a:r>
            <a:r>
              <a:rPr lang="ja-JP" altLang="en-US" sz="2800" dirty="0" smtClean="0">
                <a:solidFill>
                  <a:srgbClr val="FF0000"/>
                </a:solidFill>
              </a:rPr>
              <a:t>どんな人にも弱点がある。</a:t>
            </a:r>
          </a:p>
          <a:p>
            <a:pPr eaLnBrk="1" hangingPunct="1">
              <a:lnSpc>
                <a:spcPct val="90000"/>
              </a:lnSpc>
              <a:buFont typeface="Wingdings" panose="05000000000000000000" pitchFamily="2" charset="2"/>
              <a:buNone/>
              <a:defRPr/>
            </a:pPr>
            <a:r>
              <a:rPr lang="ja-JP" altLang="en-US" sz="3600" dirty="0" smtClean="0"/>
              <a:t>　　　</a:t>
            </a:r>
            <a:r>
              <a:rPr lang="ja-JP" altLang="en-US" sz="2700" dirty="0" smtClean="0"/>
              <a:t>自分のからだの初期警報装置は？</a:t>
            </a:r>
          </a:p>
          <a:p>
            <a:pPr marL="68580" indent="0" eaLnBrk="1" hangingPunct="1">
              <a:lnSpc>
                <a:spcPct val="90000"/>
              </a:lnSpc>
              <a:buNone/>
              <a:defRPr/>
            </a:pPr>
            <a:r>
              <a:rPr lang="en-US" altLang="ja-JP" sz="2800" dirty="0" smtClean="0">
                <a:solidFill>
                  <a:srgbClr val="FF0000"/>
                </a:solidFill>
              </a:rPr>
              <a:t>⑨</a:t>
            </a:r>
            <a:r>
              <a:rPr lang="ja-JP" altLang="en-US" sz="2800" dirty="0" smtClean="0">
                <a:solidFill>
                  <a:srgbClr val="FF0000"/>
                </a:solidFill>
              </a:rPr>
              <a:t>血液は治癒促進の主要素である。</a:t>
            </a:r>
          </a:p>
          <a:p>
            <a:pPr eaLnBrk="1" hangingPunct="1">
              <a:lnSpc>
                <a:spcPct val="90000"/>
              </a:lnSpc>
              <a:buFont typeface="Wingdings" panose="05000000000000000000" pitchFamily="2" charset="2"/>
              <a:buNone/>
              <a:defRPr/>
            </a:pPr>
            <a:r>
              <a:rPr lang="ja-JP" altLang="en-US" sz="3600" dirty="0" smtClean="0"/>
              <a:t>　　　</a:t>
            </a:r>
            <a:r>
              <a:rPr lang="ja-JP" altLang="en-US" sz="2700" dirty="0" smtClean="0"/>
              <a:t>治癒エネルギーの物質的媒体</a:t>
            </a:r>
          </a:p>
          <a:p>
            <a:pPr eaLnBrk="1" hangingPunct="1">
              <a:lnSpc>
                <a:spcPct val="90000"/>
              </a:lnSpc>
              <a:buFont typeface="Wingdings" panose="05000000000000000000" pitchFamily="2" charset="2"/>
              <a:buNone/>
              <a:defRPr/>
            </a:pPr>
            <a:r>
              <a:rPr lang="ja-JP" altLang="en-US" sz="1800" dirty="0" smtClean="0"/>
              <a:t>　　　　　　　　　　　　　　　　　　　　　　　　　　　　　　　　　</a:t>
            </a:r>
          </a:p>
        </p:txBody>
      </p:sp>
    </p:spTree>
    <p:extLst>
      <p:ext uri="{BB962C8B-B14F-4D97-AF65-F5344CB8AC3E}">
        <p14:creationId xmlns:p14="http://schemas.microsoft.com/office/powerpoint/2010/main" val="760597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fade">
                                      <p:cBhvr>
                                        <p:cTn id="7" dur="1000"/>
                                        <p:tgtEl>
                                          <p:spTgt spid="278531">
                                            <p:txEl>
                                              <p:pRg st="0" end="0"/>
                                            </p:txEl>
                                          </p:spTgt>
                                        </p:tgtEl>
                                      </p:cBhvr>
                                    </p:animEffect>
                                    <p:anim calcmode="lin" valueType="num">
                                      <p:cBhvr>
                                        <p:cTn id="8" dur="1000" fill="hold"/>
                                        <p:tgtEl>
                                          <p:spTgt spid="278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8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8531">
                                            <p:txEl>
                                              <p:pRg st="1" end="1"/>
                                            </p:txEl>
                                          </p:spTgt>
                                        </p:tgtEl>
                                        <p:attrNameLst>
                                          <p:attrName>style.visibility</p:attrName>
                                        </p:attrNameLst>
                                      </p:cBhvr>
                                      <p:to>
                                        <p:strVal val="visible"/>
                                      </p:to>
                                    </p:set>
                                    <p:animEffect transition="in" filter="fade">
                                      <p:cBhvr>
                                        <p:cTn id="14" dur="1000"/>
                                        <p:tgtEl>
                                          <p:spTgt spid="278531">
                                            <p:txEl>
                                              <p:pRg st="1" end="1"/>
                                            </p:txEl>
                                          </p:spTgt>
                                        </p:tgtEl>
                                      </p:cBhvr>
                                    </p:animEffect>
                                    <p:anim calcmode="lin" valueType="num">
                                      <p:cBhvr>
                                        <p:cTn id="15" dur="1000" fill="hold"/>
                                        <p:tgtEl>
                                          <p:spTgt spid="278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8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8531">
                                            <p:txEl>
                                              <p:pRg st="2" end="2"/>
                                            </p:txEl>
                                          </p:spTgt>
                                        </p:tgtEl>
                                        <p:attrNameLst>
                                          <p:attrName>style.visibility</p:attrName>
                                        </p:attrNameLst>
                                      </p:cBhvr>
                                      <p:to>
                                        <p:strVal val="visible"/>
                                      </p:to>
                                    </p:set>
                                    <p:animEffect transition="in" filter="fade">
                                      <p:cBhvr>
                                        <p:cTn id="21" dur="1000"/>
                                        <p:tgtEl>
                                          <p:spTgt spid="278531">
                                            <p:txEl>
                                              <p:pRg st="2" end="2"/>
                                            </p:txEl>
                                          </p:spTgt>
                                        </p:tgtEl>
                                      </p:cBhvr>
                                    </p:animEffect>
                                    <p:anim calcmode="lin" valueType="num">
                                      <p:cBhvr>
                                        <p:cTn id="22" dur="1000" fill="hold"/>
                                        <p:tgtEl>
                                          <p:spTgt spid="278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8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8531">
                                            <p:txEl>
                                              <p:pRg st="3" end="3"/>
                                            </p:txEl>
                                          </p:spTgt>
                                        </p:tgtEl>
                                        <p:attrNameLst>
                                          <p:attrName>style.visibility</p:attrName>
                                        </p:attrNameLst>
                                      </p:cBhvr>
                                      <p:to>
                                        <p:strVal val="visible"/>
                                      </p:to>
                                    </p:set>
                                    <p:animEffect transition="in" filter="fade">
                                      <p:cBhvr>
                                        <p:cTn id="28" dur="1000"/>
                                        <p:tgtEl>
                                          <p:spTgt spid="278531">
                                            <p:txEl>
                                              <p:pRg st="3" end="3"/>
                                            </p:txEl>
                                          </p:spTgt>
                                        </p:tgtEl>
                                      </p:cBhvr>
                                    </p:animEffect>
                                    <p:anim calcmode="lin" valueType="num">
                                      <p:cBhvr>
                                        <p:cTn id="29" dur="1000" fill="hold"/>
                                        <p:tgtEl>
                                          <p:spTgt spid="278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8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8531">
                                            <p:txEl>
                                              <p:pRg st="4" end="4"/>
                                            </p:txEl>
                                          </p:spTgt>
                                        </p:tgtEl>
                                        <p:attrNameLst>
                                          <p:attrName>style.visibility</p:attrName>
                                        </p:attrNameLst>
                                      </p:cBhvr>
                                      <p:to>
                                        <p:strVal val="visible"/>
                                      </p:to>
                                    </p:set>
                                    <p:animEffect transition="in" filter="fade">
                                      <p:cBhvr>
                                        <p:cTn id="35" dur="1000"/>
                                        <p:tgtEl>
                                          <p:spTgt spid="278531">
                                            <p:txEl>
                                              <p:pRg st="4" end="4"/>
                                            </p:txEl>
                                          </p:spTgt>
                                        </p:tgtEl>
                                      </p:cBhvr>
                                    </p:animEffect>
                                    <p:anim calcmode="lin" valueType="num">
                                      <p:cBhvr>
                                        <p:cTn id="36" dur="1000" fill="hold"/>
                                        <p:tgtEl>
                                          <p:spTgt spid="2785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785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8531">
                                            <p:txEl>
                                              <p:pRg st="5" end="5"/>
                                            </p:txEl>
                                          </p:spTgt>
                                        </p:tgtEl>
                                        <p:attrNameLst>
                                          <p:attrName>style.visibility</p:attrName>
                                        </p:attrNameLst>
                                      </p:cBhvr>
                                      <p:to>
                                        <p:strVal val="visible"/>
                                      </p:to>
                                    </p:set>
                                    <p:animEffect transition="in" filter="fade">
                                      <p:cBhvr>
                                        <p:cTn id="42" dur="1000"/>
                                        <p:tgtEl>
                                          <p:spTgt spid="278531">
                                            <p:txEl>
                                              <p:pRg st="5" end="5"/>
                                            </p:txEl>
                                          </p:spTgt>
                                        </p:tgtEl>
                                      </p:cBhvr>
                                    </p:animEffect>
                                    <p:anim calcmode="lin" valueType="num">
                                      <p:cBhvr>
                                        <p:cTn id="43" dur="1000" fill="hold"/>
                                        <p:tgtEl>
                                          <p:spTgt spid="27853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785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8531">
                                            <p:txEl>
                                              <p:pRg st="6" end="6"/>
                                            </p:txEl>
                                          </p:spTgt>
                                        </p:tgtEl>
                                        <p:attrNameLst>
                                          <p:attrName>style.visibility</p:attrName>
                                        </p:attrNameLst>
                                      </p:cBhvr>
                                      <p:to>
                                        <p:strVal val="visible"/>
                                      </p:to>
                                    </p:set>
                                    <p:animEffect transition="in" filter="fade">
                                      <p:cBhvr>
                                        <p:cTn id="49" dur="1000"/>
                                        <p:tgtEl>
                                          <p:spTgt spid="278531">
                                            <p:txEl>
                                              <p:pRg st="6" end="6"/>
                                            </p:txEl>
                                          </p:spTgt>
                                        </p:tgtEl>
                                      </p:cBhvr>
                                    </p:animEffect>
                                    <p:anim calcmode="lin" valueType="num">
                                      <p:cBhvr>
                                        <p:cTn id="50" dur="1000" fill="hold"/>
                                        <p:tgtEl>
                                          <p:spTgt spid="27853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785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8531">
                                            <p:txEl>
                                              <p:pRg st="7" end="7"/>
                                            </p:txEl>
                                          </p:spTgt>
                                        </p:tgtEl>
                                        <p:attrNameLst>
                                          <p:attrName>style.visibility</p:attrName>
                                        </p:attrNameLst>
                                      </p:cBhvr>
                                      <p:to>
                                        <p:strVal val="visible"/>
                                      </p:to>
                                    </p:set>
                                    <p:animEffect transition="in" filter="fade">
                                      <p:cBhvr>
                                        <p:cTn id="56" dur="1000"/>
                                        <p:tgtEl>
                                          <p:spTgt spid="278531">
                                            <p:txEl>
                                              <p:pRg st="7" end="7"/>
                                            </p:txEl>
                                          </p:spTgt>
                                        </p:tgtEl>
                                      </p:cBhvr>
                                    </p:animEffect>
                                    <p:anim calcmode="lin" valueType="num">
                                      <p:cBhvr>
                                        <p:cTn id="57" dur="1000" fill="hold"/>
                                        <p:tgtEl>
                                          <p:spTgt spid="27853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7853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8531">
                                            <p:txEl>
                                              <p:pRg st="8" end="8"/>
                                            </p:txEl>
                                          </p:spTgt>
                                        </p:tgtEl>
                                        <p:attrNameLst>
                                          <p:attrName>style.visibility</p:attrName>
                                        </p:attrNameLst>
                                      </p:cBhvr>
                                      <p:to>
                                        <p:strVal val="visible"/>
                                      </p:to>
                                    </p:set>
                                    <p:animEffect transition="in" filter="fade">
                                      <p:cBhvr>
                                        <p:cTn id="63" dur="1000"/>
                                        <p:tgtEl>
                                          <p:spTgt spid="278531">
                                            <p:txEl>
                                              <p:pRg st="8" end="8"/>
                                            </p:txEl>
                                          </p:spTgt>
                                        </p:tgtEl>
                                      </p:cBhvr>
                                    </p:animEffect>
                                    <p:anim calcmode="lin" valueType="num">
                                      <p:cBhvr>
                                        <p:cTn id="64" dur="1000" fill="hold"/>
                                        <p:tgtEl>
                                          <p:spTgt spid="278531">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785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78531">
                                            <p:txEl>
                                              <p:pRg st="9" end="9"/>
                                            </p:txEl>
                                          </p:spTgt>
                                        </p:tgtEl>
                                        <p:attrNameLst>
                                          <p:attrName>style.visibility</p:attrName>
                                        </p:attrNameLst>
                                      </p:cBhvr>
                                      <p:to>
                                        <p:strVal val="visible"/>
                                      </p:to>
                                    </p:set>
                                    <p:animEffect transition="in" filter="fade">
                                      <p:cBhvr>
                                        <p:cTn id="70" dur="1000"/>
                                        <p:tgtEl>
                                          <p:spTgt spid="278531">
                                            <p:txEl>
                                              <p:pRg st="9" end="9"/>
                                            </p:txEl>
                                          </p:spTgt>
                                        </p:tgtEl>
                                      </p:cBhvr>
                                    </p:animEffect>
                                    <p:anim calcmode="lin" valueType="num">
                                      <p:cBhvr>
                                        <p:cTn id="71" dur="1000" fill="hold"/>
                                        <p:tgtEl>
                                          <p:spTgt spid="278531">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7853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78531">
                                            <p:txEl>
                                              <p:pRg st="10" end="10"/>
                                            </p:txEl>
                                          </p:spTgt>
                                        </p:tgtEl>
                                        <p:attrNameLst>
                                          <p:attrName>style.visibility</p:attrName>
                                        </p:attrNameLst>
                                      </p:cBhvr>
                                      <p:to>
                                        <p:strVal val="visible"/>
                                      </p:to>
                                    </p:set>
                                    <p:animEffect transition="in" filter="fade">
                                      <p:cBhvr>
                                        <p:cTn id="77" dur="1000"/>
                                        <p:tgtEl>
                                          <p:spTgt spid="278531">
                                            <p:txEl>
                                              <p:pRg st="10" end="10"/>
                                            </p:txEl>
                                          </p:spTgt>
                                        </p:tgtEl>
                                      </p:cBhvr>
                                    </p:animEffect>
                                    <p:anim calcmode="lin" valueType="num">
                                      <p:cBhvr>
                                        <p:cTn id="78" dur="1000" fill="hold"/>
                                        <p:tgtEl>
                                          <p:spTgt spid="278531">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7853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ctrTitle" idx="4294967295"/>
          </p:nvPr>
        </p:nvSpPr>
        <p:spPr>
          <a:xfrm>
            <a:off x="544016" y="539899"/>
            <a:ext cx="7772400" cy="1304925"/>
          </a:xfrm>
        </p:spPr>
        <p:txBody>
          <a:bodyPr>
            <a:normAutofit fontScale="90000"/>
          </a:bodyPr>
          <a:lstStyle/>
          <a:p>
            <a:pPr algn="ctr" eaLnBrk="1" hangingPunct="1">
              <a:defRPr/>
            </a:pPr>
            <a:r>
              <a:rPr lang="en-US" altLang="ja-JP" sz="3600" dirty="0" smtClean="0">
                <a:solidFill>
                  <a:srgbClr val="FF3300"/>
                </a:solidFill>
              </a:rPr>
              <a:t>Q</a:t>
            </a:r>
            <a:r>
              <a:rPr lang="ja-JP" altLang="en-US" sz="3600" dirty="0" err="1" smtClean="0">
                <a:solidFill>
                  <a:srgbClr val="FF3300"/>
                </a:solidFill>
              </a:rPr>
              <a:t>．</a:t>
            </a:r>
            <a:r>
              <a:rPr lang="ja-JP" altLang="en-US" sz="3600" dirty="0" smtClean="0">
                <a:solidFill>
                  <a:srgbClr val="FF3300"/>
                </a:solidFill>
              </a:rPr>
              <a:t>統合</a:t>
            </a:r>
            <a:r>
              <a:rPr lang="ja-JP" altLang="en-US" sz="3600" dirty="0" smtClean="0">
                <a:solidFill>
                  <a:srgbClr val="FF3300"/>
                </a:solidFill>
              </a:rPr>
              <a:t>医療をおこなう医療者にとって</a:t>
            </a:r>
            <a:br>
              <a:rPr lang="ja-JP" altLang="en-US" sz="3600" dirty="0" smtClean="0">
                <a:solidFill>
                  <a:srgbClr val="FF3300"/>
                </a:solidFill>
              </a:rPr>
            </a:br>
            <a:r>
              <a:rPr lang="ja-JP" altLang="en-US" sz="3600" dirty="0" smtClean="0">
                <a:solidFill>
                  <a:srgbClr val="FF3300"/>
                </a:solidFill>
              </a:rPr>
              <a:t>もっとも大切なことは？</a:t>
            </a:r>
          </a:p>
        </p:txBody>
      </p:sp>
      <p:sp>
        <p:nvSpPr>
          <p:cNvPr id="452611" name="Rectangle 3"/>
          <p:cNvSpPr>
            <a:spLocks noGrp="1" noChangeArrowheads="1"/>
          </p:cNvSpPr>
          <p:nvPr>
            <p:ph type="subTitle" idx="4294967295"/>
          </p:nvPr>
        </p:nvSpPr>
        <p:spPr>
          <a:xfrm>
            <a:off x="899592" y="2348880"/>
            <a:ext cx="8351838" cy="4437062"/>
          </a:xfrm>
        </p:spPr>
        <p:txBody>
          <a:bodyPr/>
          <a:lstStyle/>
          <a:p>
            <a:pPr marL="68580" indent="0" eaLnBrk="1" hangingPunct="1">
              <a:lnSpc>
                <a:spcPct val="90000"/>
              </a:lnSpc>
              <a:buNone/>
              <a:defRPr/>
            </a:pPr>
            <a:r>
              <a:rPr lang="en-US" altLang="ja-JP" b="1" dirty="0" smtClean="0">
                <a:solidFill>
                  <a:srgbClr val="FF3300"/>
                </a:solidFill>
              </a:rPr>
              <a:t>A </a:t>
            </a:r>
            <a:r>
              <a:rPr lang="ja-JP" altLang="en-US" b="1" dirty="0" err="1" smtClean="0">
                <a:solidFill>
                  <a:srgbClr val="FF3300"/>
                </a:solidFill>
              </a:rPr>
              <a:t>．</a:t>
            </a:r>
            <a:r>
              <a:rPr lang="en-US" altLang="ja-JP" b="1" dirty="0" smtClean="0">
                <a:solidFill>
                  <a:srgbClr val="FF3300"/>
                </a:solidFill>
              </a:rPr>
              <a:t>  	</a:t>
            </a:r>
            <a:r>
              <a:rPr lang="ja-JP" altLang="en-US" dirty="0" smtClean="0"/>
              <a:t>方法</a:t>
            </a:r>
            <a:r>
              <a:rPr lang="ja-JP" altLang="en-US" dirty="0" smtClean="0"/>
              <a:t>や技術、医療の知識も大切だが</a:t>
            </a:r>
          </a:p>
          <a:p>
            <a:pPr marL="68580" indent="0" eaLnBrk="1" hangingPunct="1">
              <a:lnSpc>
                <a:spcPct val="90000"/>
              </a:lnSpc>
              <a:buNone/>
              <a:defRPr/>
            </a:pPr>
            <a:r>
              <a:rPr lang="en-US" altLang="ja-JP" dirty="0" smtClean="0"/>
              <a:t>	</a:t>
            </a:r>
            <a:r>
              <a:rPr lang="ja-JP" altLang="en-US" dirty="0" smtClean="0"/>
              <a:t>統合</a:t>
            </a:r>
            <a:r>
              <a:rPr lang="ja-JP" altLang="en-US" dirty="0" smtClean="0"/>
              <a:t>医療の哲学を理解していることが最重要</a:t>
            </a:r>
          </a:p>
          <a:p>
            <a:pPr marL="68580" indent="0" eaLnBrk="1" hangingPunct="1">
              <a:lnSpc>
                <a:spcPct val="90000"/>
              </a:lnSpc>
              <a:buNone/>
              <a:defRPr/>
            </a:pPr>
            <a:endParaRPr lang="en-US" altLang="ja-JP" b="1" dirty="0" smtClean="0">
              <a:solidFill>
                <a:srgbClr val="FFFF00"/>
              </a:solidFill>
            </a:endParaRPr>
          </a:p>
          <a:p>
            <a:pPr marL="68580" indent="0" eaLnBrk="1" hangingPunct="1">
              <a:lnSpc>
                <a:spcPct val="90000"/>
              </a:lnSpc>
              <a:buNone/>
              <a:defRPr/>
            </a:pPr>
            <a:r>
              <a:rPr lang="en-US" altLang="ja-JP" b="1" dirty="0" smtClean="0">
                <a:solidFill>
                  <a:srgbClr val="FFFF00"/>
                </a:solidFill>
              </a:rPr>
              <a:t>	</a:t>
            </a:r>
            <a:r>
              <a:rPr lang="ja-JP" altLang="en-US" b="1" dirty="0" smtClean="0">
                <a:solidFill>
                  <a:srgbClr val="92D050"/>
                </a:solidFill>
              </a:rPr>
              <a:t>自然治癒力</a:t>
            </a:r>
            <a:r>
              <a:rPr lang="ja-JP" altLang="en-US" dirty="0" smtClean="0"/>
              <a:t>の</a:t>
            </a:r>
            <a:r>
              <a:rPr lang="ja-JP" altLang="en-US" dirty="0" smtClean="0"/>
              <a:t>存在を信じていること</a:t>
            </a:r>
          </a:p>
          <a:p>
            <a:pPr eaLnBrk="1" hangingPunct="1">
              <a:lnSpc>
                <a:spcPct val="90000"/>
              </a:lnSpc>
              <a:defRPr/>
            </a:pPr>
            <a:endParaRPr lang="ja-JP" altLang="en-US" dirty="0" smtClean="0"/>
          </a:p>
          <a:p>
            <a:pPr marL="68580" indent="0" eaLnBrk="1" hangingPunct="1">
              <a:lnSpc>
                <a:spcPct val="90000"/>
              </a:lnSpc>
              <a:buNone/>
              <a:defRPr/>
            </a:pPr>
            <a:r>
              <a:rPr lang="en-US" altLang="ja-JP" dirty="0" smtClean="0"/>
              <a:t>	</a:t>
            </a:r>
            <a:r>
              <a:rPr lang="ja-JP" altLang="en-US" dirty="0" smtClean="0"/>
              <a:t>医師</a:t>
            </a:r>
            <a:r>
              <a:rPr lang="ja-JP" altLang="en-US" dirty="0" smtClean="0"/>
              <a:t>のもっとも大切な仕事のひとつは</a:t>
            </a:r>
          </a:p>
          <a:p>
            <a:pPr marL="68580" indent="0" eaLnBrk="1" hangingPunct="1">
              <a:lnSpc>
                <a:spcPct val="90000"/>
              </a:lnSpc>
              <a:buNone/>
              <a:defRPr/>
            </a:pPr>
            <a:r>
              <a:rPr lang="en-US" altLang="ja-JP" b="1" dirty="0" smtClean="0">
                <a:solidFill>
                  <a:srgbClr val="FFFF00"/>
                </a:solidFill>
              </a:rPr>
              <a:t>	</a:t>
            </a:r>
            <a:r>
              <a:rPr lang="ja-JP" altLang="en-US" b="1" dirty="0" smtClean="0">
                <a:solidFill>
                  <a:srgbClr val="92D050"/>
                </a:solidFill>
              </a:rPr>
              <a:t>健康</a:t>
            </a:r>
            <a:r>
              <a:rPr lang="ja-JP" altLang="en-US" b="1" dirty="0" smtClean="0">
                <a:solidFill>
                  <a:srgbClr val="92D050"/>
                </a:solidFill>
              </a:rPr>
              <a:t>になる方法を人々に教えること</a:t>
            </a:r>
          </a:p>
        </p:txBody>
      </p:sp>
    </p:spTree>
    <p:extLst>
      <p:ext uri="{BB962C8B-B14F-4D97-AF65-F5344CB8AC3E}">
        <p14:creationId xmlns:p14="http://schemas.microsoft.com/office/powerpoint/2010/main" val="4191470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animEffect transition="in" filter="fade">
                                      <p:cBhvr>
                                        <p:cTn id="7" dur="1000"/>
                                        <p:tgtEl>
                                          <p:spTgt spid="452611">
                                            <p:txEl>
                                              <p:pRg st="0" end="0"/>
                                            </p:txEl>
                                          </p:spTgt>
                                        </p:tgtEl>
                                      </p:cBhvr>
                                    </p:animEffect>
                                    <p:anim calcmode="lin" valueType="num">
                                      <p:cBhvr>
                                        <p:cTn id="8" dur="1000" fill="hold"/>
                                        <p:tgtEl>
                                          <p:spTgt spid="452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26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2611">
                                            <p:txEl>
                                              <p:pRg st="1" end="1"/>
                                            </p:txEl>
                                          </p:spTgt>
                                        </p:tgtEl>
                                        <p:attrNameLst>
                                          <p:attrName>style.visibility</p:attrName>
                                        </p:attrNameLst>
                                      </p:cBhvr>
                                      <p:to>
                                        <p:strVal val="visible"/>
                                      </p:to>
                                    </p:set>
                                    <p:animEffect transition="in" filter="fade">
                                      <p:cBhvr>
                                        <p:cTn id="14" dur="1000"/>
                                        <p:tgtEl>
                                          <p:spTgt spid="452611">
                                            <p:txEl>
                                              <p:pRg st="1" end="1"/>
                                            </p:txEl>
                                          </p:spTgt>
                                        </p:tgtEl>
                                      </p:cBhvr>
                                    </p:animEffect>
                                    <p:anim calcmode="lin" valueType="num">
                                      <p:cBhvr>
                                        <p:cTn id="15" dur="1000" fill="hold"/>
                                        <p:tgtEl>
                                          <p:spTgt spid="4526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52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2611">
                                            <p:txEl>
                                              <p:pRg st="3" end="3"/>
                                            </p:txEl>
                                          </p:spTgt>
                                        </p:tgtEl>
                                        <p:attrNameLst>
                                          <p:attrName>style.visibility</p:attrName>
                                        </p:attrNameLst>
                                      </p:cBhvr>
                                      <p:to>
                                        <p:strVal val="visible"/>
                                      </p:to>
                                    </p:set>
                                    <p:animEffect transition="in" filter="fade">
                                      <p:cBhvr>
                                        <p:cTn id="21" dur="1000"/>
                                        <p:tgtEl>
                                          <p:spTgt spid="452611">
                                            <p:txEl>
                                              <p:pRg st="3" end="3"/>
                                            </p:txEl>
                                          </p:spTgt>
                                        </p:tgtEl>
                                      </p:cBhvr>
                                    </p:animEffect>
                                    <p:anim calcmode="lin" valueType="num">
                                      <p:cBhvr>
                                        <p:cTn id="22" dur="1000" fill="hold"/>
                                        <p:tgtEl>
                                          <p:spTgt spid="4526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526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52611">
                                            <p:txEl>
                                              <p:pRg st="5" end="5"/>
                                            </p:txEl>
                                          </p:spTgt>
                                        </p:tgtEl>
                                        <p:attrNameLst>
                                          <p:attrName>style.visibility</p:attrName>
                                        </p:attrNameLst>
                                      </p:cBhvr>
                                      <p:to>
                                        <p:strVal val="visible"/>
                                      </p:to>
                                    </p:set>
                                    <p:animEffect transition="in" filter="fade">
                                      <p:cBhvr>
                                        <p:cTn id="28" dur="1000"/>
                                        <p:tgtEl>
                                          <p:spTgt spid="452611">
                                            <p:txEl>
                                              <p:pRg st="5" end="5"/>
                                            </p:txEl>
                                          </p:spTgt>
                                        </p:tgtEl>
                                      </p:cBhvr>
                                    </p:animEffect>
                                    <p:anim calcmode="lin" valueType="num">
                                      <p:cBhvr>
                                        <p:cTn id="29" dur="1000" fill="hold"/>
                                        <p:tgtEl>
                                          <p:spTgt spid="45261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526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52611">
                                            <p:txEl>
                                              <p:pRg st="6" end="6"/>
                                            </p:txEl>
                                          </p:spTgt>
                                        </p:tgtEl>
                                        <p:attrNameLst>
                                          <p:attrName>style.visibility</p:attrName>
                                        </p:attrNameLst>
                                      </p:cBhvr>
                                      <p:to>
                                        <p:strVal val="visible"/>
                                      </p:to>
                                    </p:set>
                                    <p:animEffect transition="in" filter="fade">
                                      <p:cBhvr>
                                        <p:cTn id="35" dur="1000"/>
                                        <p:tgtEl>
                                          <p:spTgt spid="452611">
                                            <p:txEl>
                                              <p:pRg st="6" end="6"/>
                                            </p:txEl>
                                          </p:spTgt>
                                        </p:tgtEl>
                                      </p:cBhvr>
                                    </p:animEffect>
                                    <p:anim calcmode="lin" valueType="num">
                                      <p:cBhvr>
                                        <p:cTn id="36" dur="1000" fill="hold"/>
                                        <p:tgtEl>
                                          <p:spTgt spid="45261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526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611560" y="188640"/>
            <a:ext cx="8820150" cy="1431925"/>
          </a:xfrm>
        </p:spPr>
        <p:txBody>
          <a:bodyPr/>
          <a:lstStyle/>
          <a:p>
            <a:pPr eaLnBrk="1" hangingPunct="1">
              <a:defRPr/>
            </a:pPr>
            <a:r>
              <a:rPr lang="ja-JP" altLang="en-US" sz="4000" dirty="0" smtClean="0">
                <a:solidFill>
                  <a:srgbClr val="FF6600"/>
                </a:solidFill>
              </a:rPr>
              <a:t>現代西洋医学と補完代替医療</a:t>
            </a:r>
            <a:r>
              <a:rPr lang="en-US" altLang="ja-JP" sz="4000" dirty="0" smtClean="0">
                <a:solidFill>
                  <a:srgbClr val="FF6600"/>
                </a:solidFill>
              </a:rPr>
              <a:t>CAM</a:t>
            </a:r>
          </a:p>
        </p:txBody>
      </p:sp>
      <p:sp>
        <p:nvSpPr>
          <p:cNvPr id="666627" name="Rectangle 3"/>
          <p:cNvSpPr>
            <a:spLocks noGrp="1" noChangeArrowheads="1"/>
          </p:cNvSpPr>
          <p:nvPr>
            <p:ph type="body" idx="1"/>
          </p:nvPr>
        </p:nvSpPr>
        <p:spPr>
          <a:xfrm>
            <a:off x="1692275" y="1933575"/>
            <a:ext cx="9010650" cy="4924425"/>
          </a:xfrm>
        </p:spPr>
        <p:txBody>
          <a:bodyPr/>
          <a:lstStyle/>
          <a:p>
            <a:pPr eaLnBrk="1" hangingPunct="1">
              <a:lnSpc>
                <a:spcPct val="90000"/>
              </a:lnSpc>
              <a:buFont typeface="Wingdings" panose="05000000000000000000" pitchFamily="2" charset="2"/>
              <a:buNone/>
              <a:defRPr/>
            </a:pPr>
            <a:r>
              <a:rPr lang="ja-JP" altLang="en-US" sz="3600" dirty="0" smtClean="0">
                <a:solidFill>
                  <a:srgbClr val="92D050"/>
                </a:solidFill>
              </a:rPr>
              <a:t>西洋医学の得意分野</a:t>
            </a:r>
            <a:r>
              <a:rPr lang="ja-JP" altLang="en-US" sz="3600" dirty="0" smtClean="0">
                <a:solidFill>
                  <a:srgbClr val="FFFF00"/>
                </a:solidFill>
              </a:rPr>
              <a:t>　</a:t>
            </a:r>
            <a:r>
              <a:rPr lang="ja-JP" altLang="en-US" sz="3600" dirty="0" smtClean="0"/>
              <a:t>　</a:t>
            </a:r>
          </a:p>
          <a:p>
            <a:pPr eaLnBrk="1" hangingPunct="1">
              <a:lnSpc>
                <a:spcPct val="90000"/>
              </a:lnSpc>
              <a:defRPr/>
            </a:pPr>
            <a:r>
              <a:rPr lang="ja-JP" altLang="en-US" sz="2800" dirty="0" smtClean="0"/>
              <a:t>救急医療など急性疾患</a:t>
            </a:r>
          </a:p>
          <a:p>
            <a:pPr eaLnBrk="1" hangingPunct="1">
              <a:lnSpc>
                <a:spcPct val="90000"/>
              </a:lnSpc>
              <a:defRPr/>
            </a:pPr>
            <a:r>
              <a:rPr lang="ja-JP" altLang="en-US" sz="2800" dirty="0" smtClean="0"/>
              <a:t>外科手術を要する疾患</a:t>
            </a:r>
          </a:p>
          <a:p>
            <a:pPr eaLnBrk="1" hangingPunct="1">
              <a:lnSpc>
                <a:spcPct val="90000"/>
              </a:lnSpc>
              <a:defRPr/>
            </a:pPr>
            <a:r>
              <a:rPr lang="ja-JP" altLang="en-US" sz="2800" dirty="0" smtClean="0"/>
              <a:t>高度先進医療機器による診断</a:t>
            </a:r>
          </a:p>
          <a:p>
            <a:pPr eaLnBrk="1" hangingPunct="1">
              <a:lnSpc>
                <a:spcPct val="90000"/>
              </a:lnSpc>
              <a:buFont typeface="Wingdings" panose="05000000000000000000" pitchFamily="2" charset="2"/>
              <a:buNone/>
              <a:defRPr/>
            </a:pPr>
            <a:endParaRPr lang="ja-JP" altLang="en-US" sz="2000" dirty="0" smtClean="0">
              <a:solidFill>
                <a:srgbClr val="FFFF00"/>
              </a:solidFill>
            </a:endParaRPr>
          </a:p>
          <a:p>
            <a:pPr eaLnBrk="1" hangingPunct="1">
              <a:lnSpc>
                <a:spcPct val="90000"/>
              </a:lnSpc>
              <a:buFont typeface="Wingdings" panose="05000000000000000000" pitchFamily="2" charset="2"/>
              <a:buNone/>
              <a:defRPr/>
            </a:pPr>
            <a:r>
              <a:rPr lang="ja-JP" altLang="en-US" sz="3600" dirty="0" smtClean="0">
                <a:solidFill>
                  <a:srgbClr val="92D050"/>
                </a:solidFill>
              </a:rPr>
              <a:t>補完代替医療の得意分野</a:t>
            </a:r>
          </a:p>
          <a:p>
            <a:pPr eaLnBrk="1" hangingPunct="1">
              <a:lnSpc>
                <a:spcPct val="90000"/>
              </a:lnSpc>
              <a:defRPr/>
            </a:pPr>
            <a:r>
              <a:rPr lang="ja-JP" altLang="en-US" sz="2800" dirty="0" smtClean="0"/>
              <a:t>がんをはじめとする慢性疾患</a:t>
            </a:r>
          </a:p>
          <a:p>
            <a:pPr eaLnBrk="1" hangingPunct="1">
              <a:lnSpc>
                <a:spcPct val="90000"/>
              </a:lnSpc>
              <a:defRPr/>
            </a:pPr>
            <a:r>
              <a:rPr lang="ja-JP" altLang="en-US" sz="2800" dirty="0" smtClean="0"/>
              <a:t>ライフスタイルや生活習慣に関わる問題</a:t>
            </a:r>
          </a:p>
          <a:p>
            <a:pPr eaLnBrk="1" hangingPunct="1">
              <a:lnSpc>
                <a:spcPct val="90000"/>
              </a:lnSpc>
              <a:defRPr/>
            </a:pPr>
            <a:r>
              <a:rPr lang="ja-JP" altLang="en-US" sz="2800" dirty="0" smtClean="0"/>
              <a:t>自然治癒力の向上など予防医療</a:t>
            </a:r>
          </a:p>
          <a:p>
            <a:pPr eaLnBrk="1" hangingPunct="1">
              <a:lnSpc>
                <a:spcPct val="90000"/>
              </a:lnSpc>
              <a:buFont typeface="Wingdings" panose="05000000000000000000" pitchFamily="2" charset="2"/>
              <a:buNone/>
              <a:defRPr/>
            </a:pPr>
            <a:endParaRPr lang="ja-JP" altLang="en-US" sz="2800" dirty="0" smtClean="0"/>
          </a:p>
        </p:txBody>
      </p:sp>
    </p:spTree>
    <p:extLst>
      <p:ext uri="{BB962C8B-B14F-4D97-AF65-F5344CB8AC3E}">
        <p14:creationId xmlns:p14="http://schemas.microsoft.com/office/powerpoint/2010/main" val="1426270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animEffect transition="in" filter="fade">
                                      <p:cBhvr>
                                        <p:cTn id="7" dur="1000"/>
                                        <p:tgtEl>
                                          <p:spTgt spid="666627">
                                            <p:txEl>
                                              <p:pRg st="0" end="0"/>
                                            </p:txEl>
                                          </p:spTgt>
                                        </p:tgtEl>
                                      </p:cBhvr>
                                    </p:animEffect>
                                    <p:anim calcmode="lin" valueType="num">
                                      <p:cBhvr>
                                        <p:cTn id="8" dur="1000" fill="hold"/>
                                        <p:tgtEl>
                                          <p:spTgt spid="66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6627">
                                            <p:txEl>
                                              <p:pRg st="1" end="1"/>
                                            </p:txEl>
                                          </p:spTgt>
                                        </p:tgtEl>
                                        <p:attrNameLst>
                                          <p:attrName>style.visibility</p:attrName>
                                        </p:attrNameLst>
                                      </p:cBhvr>
                                      <p:to>
                                        <p:strVal val="visible"/>
                                      </p:to>
                                    </p:set>
                                    <p:animEffect transition="in" filter="fade">
                                      <p:cBhvr>
                                        <p:cTn id="14" dur="1000"/>
                                        <p:tgtEl>
                                          <p:spTgt spid="666627">
                                            <p:txEl>
                                              <p:pRg st="1" end="1"/>
                                            </p:txEl>
                                          </p:spTgt>
                                        </p:tgtEl>
                                      </p:cBhvr>
                                    </p:animEffect>
                                    <p:anim calcmode="lin" valueType="num">
                                      <p:cBhvr>
                                        <p:cTn id="15" dur="1000" fill="hold"/>
                                        <p:tgtEl>
                                          <p:spTgt spid="666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6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6627">
                                            <p:txEl>
                                              <p:pRg st="2" end="2"/>
                                            </p:txEl>
                                          </p:spTgt>
                                        </p:tgtEl>
                                        <p:attrNameLst>
                                          <p:attrName>style.visibility</p:attrName>
                                        </p:attrNameLst>
                                      </p:cBhvr>
                                      <p:to>
                                        <p:strVal val="visible"/>
                                      </p:to>
                                    </p:set>
                                    <p:animEffect transition="in" filter="fade">
                                      <p:cBhvr>
                                        <p:cTn id="21" dur="1000"/>
                                        <p:tgtEl>
                                          <p:spTgt spid="666627">
                                            <p:txEl>
                                              <p:pRg st="2" end="2"/>
                                            </p:txEl>
                                          </p:spTgt>
                                        </p:tgtEl>
                                      </p:cBhvr>
                                    </p:animEffect>
                                    <p:anim calcmode="lin" valueType="num">
                                      <p:cBhvr>
                                        <p:cTn id="22" dur="1000" fill="hold"/>
                                        <p:tgtEl>
                                          <p:spTgt spid="666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6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66627">
                                            <p:txEl>
                                              <p:pRg st="3" end="3"/>
                                            </p:txEl>
                                          </p:spTgt>
                                        </p:tgtEl>
                                        <p:attrNameLst>
                                          <p:attrName>style.visibility</p:attrName>
                                        </p:attrNameLst>
                                      </p:cBhvr>
                                      <p:to>
                                        <p:strVal val="visible"/>
                                      </p:to>
                                    </p:set>
                                    <p:animEffect transition="in" filter="fade">
                                      <p:cBhvr>
                                        <p:cTn id="28" dur="1000"/>
                                        <p:tgtEl>
                                          <p:spTgt spid="666627">
                                            <p:txEl>
                                              <p:pRg st="3" end="3"/>
                                            </p:txEl>
                                          </p:spTgt>
                                        </p:tgtEl>
                                      </p:cBhvr>
                                    </p:animEffect>
                                    <p:anim calcmode="lin" valueType="num">
                                      <p:cBhvr>
                                        <p:cTn id="29" dur="1000" fill="hold"/>
                                        <p:tgtEl>
                                          <p:spTgt spid="6666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6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66627">
                                            <p:txEl>
                                              <p:pRg st="5" end="5"/>
                                            </p:txEl>
                                          </p:spTgt>
                                        </p:tgtEl>
                                        <p:attrNameLst>
                                          <p:attrName>style.visibility</p:attrName>
                                        </p:attrNameLst>
                                      </p:cBhvr>
                                      <p:to>
                                        <p:strVal val="visible"/>
                                      </p:to>
                                    </p:set>
                                    <p:animEffect transition="in" filter="fade">
                                      <p:cBhvr>
                                        <p:cTn id="35" dur="1000"/>
                                        <p:tgtEl>
                                          <p:spTgt spid="666627">
                                            <p:txEl>
                                              <p:pRg st="5" end="5"/>
                                            </p:txEl>
                                          </p:spTgt>
                                        </p:tgtEl>
                                      </p:cBhvr>
                                    </p:animEffect>
                                    <p:anim calcmode="lin" valueType="num">
                                      <p:cBhvr>
                                        <p:cTn id="36" dur="1000" fill="hold"/>
                                        <p:tgtEl>
                                          <p:spTgt spid="66662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666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66627">
                                            <p:txEl>
                                              <p:pRg st="6" end="6"/>
                                            </p:txEl>
                                          </p:spTgt>
                                        </p:tgtEl>
                                        <p:attrNameLst>
                                          <p:attrName>style.visibility</p:attrName>
                                        </p:attrNameLst>
                                      </p:cBhvr>
                                      <p:to>
                                        <p:strVal val="visible"/>
                                      </p:to>
                                    </p:set>
                                    <p:animEffect transition="in" filter="fade">
                                      <p:cBhvr>
                                        <p:cTn id="42" dur="1000"/>
                                        <p:tgtEl>
                                          <p:spTgt spid="666627">
                                            <p:txEl>
                                              <p:pRg st="6" end="6"/>
                                            </p:txEl>
                                          </p:spTgt>
                                        </p:tgtEl>
                                      </p:cBhvr>
                                    </p:animEffect>
                                    <p:anim calcmode="lin" valueType="num">
                                      <p:cBhvr>
                                        <p:cTn id="43" dur="1000" fill="hold"/>
                                        <p:tgtEl>
                                          <p:spTgt spid="66662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6662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66627">
                                            <p:txEl>
                                              <p:pRg st="7" end="7"/>
                                            </p:txEl>
                                          </p:spTgt>
                                        </p:tgtEl>
                                        <p:attrNameLst>
                                          <p:attrName>style.visibility</p:attrName>
                                        </p:attrNameLst>
                                      </p:cBhvr>
                                      <p:to>
                                        <p:strVal val="visible"/>
                                      </p:to>
                                    </p:set>
                                    <p:animEffect transition="in" filter="fade">
                                      <p:cBhvr>
                                        <p:cTn id="49" dur="1000"/>
                                        <p:tgtEl>
                                          <p:spTgt spid="666627">
                                            <p:txEl>
                                              <p:pRg st="7" end="7"/>
                                            </p:txEl>
                                          </p:spTgt>
                                        </p:tgtEl>
                                      </p:cBhvr>
                                    </p:animEffect>
                                    <p:anim calcmode="lin" valueType="num">
                                      <p:cBhvr>
                                        <p:cTn id="50" dur="1000" fill="hold"/>
                                        <p:tgtEl>
                                          <p:spTgt spid="66662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6662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66627">
                                            <p:txEl>
                                              <p:pRg st="8" end="8"/>
                                            </p:txEl>
                                          </p:spTgt>
                                        </p:tgtEl>
                                        <p:attrNameLst>
                                          <p:attrName>style.visibility</p:attrName>
                                        </p:attrNameLst>
                                      </p:cBhvr>
                                      <p:to>
                                        <p:strVal val="visible"/>
                                      </p:to>
                                    </p:set>
                                    <p:animEffect transition="in" filter="fade">
                                      <p:cBhvr>
                                        <p:cTn id="56" dur="1000"/>
                                        <p:tgtEl>
                                          <p:spTgt spid="666627">
                                            <p:txEl>
                                              <p:pRg st="8" end="8"/>
                                            </p:txEl>
                                          </p:spTgt>
                                        </p:tgtEl>
                                      </p:cBhvr>
                                    </p:animEffect>
                                    <p:anim calcmode="lin" valueType="num">
                                      <p:cBhvr>
                                        <p:cTn id="57" dur="1000" fill="hold"/>
                                        <p:tgtEl>
                                          <p:spTgt spid="666627">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6662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01104" y="304800"/>
            <a:ext cx="8215312" cy="1431925"/>
          </a:xfrm>
        </p:spPr>
        <p:txBody>
          <a:bodyPr>
            <a:normAutofit fontScale="90000"/>
          </a:bodyPr>
          <a:lstStyle/>
          <a:p>
            <a:pPr algn="r" eaLnBrk="1" hangingPunct="1">
              <a:defRPr/>
            </a:pPr>
            <a:r>
              <a:rPr lang="ja-JP" altLang="en-US" sz="3600" dirty="0" smtClean="0">
                <a:solidFill>
                  <a:srgbClr val="FF6600"/>
                </a:solidFill>
              </a:rPr>
              <a:t>   アリゾナ大学統合医学プログラム</a:t>
            </a:r>
            <a:r>
              <a:rPr lang="ja-JP" altLang="en-US" sz="2400" dirty="0" smtClean="0">
                <a:solidFill>
                  <a:srgbClr val="FF6600"/>
                </a:solidFill>
              </a:rPr>
              <a:t>２００３</a:t>
            </a:r>
            <a:r>
              <a:rPr lang="ja-JP" altLang="en-US" sz="4000" dirty="0" smtClean="0">
                <a:solidFill>
                  <a:srgbClr val="FF6600"/>
                </a:solidFill>
              </a:rPr>
              <a:t/>
            </a:r>
            <a:br>
              <a:rPr lang="ja-JP" altLang="en-US" sz="4000" dirty="0" smtClean="0">
                <a:solidFill>
                  <a:srgbClr val="FF6600"/>
                </a:solidFill>
              </a:rPr>
            </a:br>
            <a:r>
              <a:rPr lang="en-US" altLang="ja-JP" sz="3200" dirty="0" smtClean="0">
                <a:solidFill>
                  <a:srgbClr val="FF6600"/>
                </a:solidFill>
              </a:rPr>
              <a:t>www.integrativemedicine.arizona.edu</a:t>
            </a:r>
            <a:endParaRPr lang="en-US" altLang="ja-JP" sz="4000" dirty="0" smtClean="0">
              <a:solidFill>
                <a:srgbClr val="FF6600"/>
              </a:solidFill>
            </a:endParaRPr>
          </a:p>
        </p:txBody>
      </p:sp>
      <p:sp>
        <p:nvSpPr>
          <p:cNvPr id="16387" name="Rectangle 3"/>
          <p:cNvSpPr>
            <a:spLocks noGrp="1" noChangeArrowheads="1"/>
          </p:cNvSpPr>
          <p:nvPr>
            <p:ph type="body" sz="half" idx="4294967295"/>
          </p:nvPr>
        </p:nvSpPr>
        <p:spPr>
          <a:xfrm>
            <a:off x="900113" y="1844675"/>
            <a:ext cx="3816350" cy="4683125"/>
          </a:xfrm>
          <a:prstGeom prst="rect">
            <a:avLst/>
          </a:prstGeom>
        </p:spPr>
        <p:txBody>
          <a:bodyPr/>
          <a:lstStyle/>
          <a:p>
            <a:pPr eaLnBrk="1" hangingPunct="1">
              <a:lnSpc>
                <a:spcPct val="80000"/>
              </a:lnSpc>
            </a:pPr>
            <a:r>
              <a:rPr lang="ja-JP" altLang="en-US" b="1" dirty="0" smtClean="0">
                <a:effectLst/>
              </a:rPr>
              <a:t>医の哲学</a:t>
            </a:r>
          </a:p>
          <a:p>
            <a:pPr eaLnBrk="1" hangingPunct="1">
              <a:lnSpc>
                <a:spcPct val="80000"/>
              </a:lnSpc>
            </a:pPr>
            <a:r>
              <a:rPr lang="ja-JP" altLang="en-US" b="1" dirty="0" smtClean="0">
                <a:effectLst/>
              </a:rPr>
              <a:t>代替医療治療家訪問</a:t>
            </a:r>
          </a:p>
          <a:p>
            <a:pPr eaLnBrk="1" hangingPunct="1">
              <a:lnSpc>
                <a:spcPct val="80000"/>
              </a:lnSpc>
            </a:pPr>
            <a:r>
              <a:rPr lang="ja-JP" altLang="en-US" b="1" dirty="0" smtClean="0">
                <a:effectLst/>
              </a:rPr>
              <a:t>食事と栄養学</a:t>
            </a:r>
          </a:p>
          <a:p>
            <a:pPr eaLnBrk="1" hangingPunct="1">
              <a:lnSpc>
                <a:spcPct val="80000"/>
              </a:lnSpc>
            </a:pPr>
            <a:r>
              <a:rPr lang="ja-JP" altLang="en-US" b="1" dirty="0" smtClean="0">
                <a:effectLst/>
              </a:rPr>
              <a:t>医のアート・面接法</a:t>
            </a:r>
          </a:p>
          <a:p>
            <a:pPr eaLnBrk="1" hangingPunct="1">
              <a:lnSpc>
                <a:spcPct val="80000"/>
              </a:lnSpc>
            </a:pPr>
            <a:r>
              <a:rPr lang="ja-JP" altLang="en-US" b="1" dirty="0" smtClean="0">
                <a:effectLst/>
              </a:rPr>
              <a:t>医と世界の文化</a:t>
            </a:r>
          </a:p>
          <a:p>
            <a:pPr eaLnBrk="1" hangingPunct="1">
              <a:lnSpc>
                <a:spcPct val="80000"/>
              </a:lnSpc>
            </a:pPr>
            <a:r>
              <a:rPr lang="ja-JP" altLang="en-US" b="1" dirty="0" smtClean="0">
                <a:effectLst/>
              </a:rPr>
              <a:t>癒しの環境づくり</a:t>
            </a:r>
          </a:p>
          <a:p>
            <a:pPr eaLnBrk="1" hangingPunct="1">
              <a:lnSpc>
                <a:spcPct val="80000"/>
              </a:lnSpc>
            </a:pPr>
            <a:r>
              <a:rPr lang="ja-JP" altLang="en-US" b="1" dirty="0" smtClean="0">
                <a:effectLst/>
              </a:rPr>
              <a:t>霊性について</a:t>
            </a:r>
          </a:p>
          <a:p>
            <a:pPr eaLnBrk="1" hangingPunct="1">
              <a:lnSpc>
                <a:spcPct val="80000"/>
              </a:lnSpc>
            </a:pPr>
            <a:r>
              <a:rPr lang="ja-JP" altLang="en-US" b="1" dirty="0" smtClean="0">
                <a:effectLst/>
              </a:rPr>
              <a:t>運動療法</a:t>
            </a:r>
          </a:p>
          <a:p>
            <a:pPr eaLnBrk="1" hangingPunct="1">
              <a:lnSpc>
                <a:spcPct val="80000"/>
              </a:lnSpc>
            </a:pPr>
            <a:r>
              <a:rPr lang="ja-JP" altLang="en-US" b="1" dirty="0" smtClean="0">
                <a:effectLst/>
              </a:rPr>
              <a:t>エネルギー医学</a:t>
            </a:r>
          </a:p>
          <a:p>
            <a:pPr eaLnBrk="1" hangingPunct="1">
              <a:lnSpc>
                <a:spcPct val="80000"/>
              </a:lnSpc>
            </a:pPr>
            <a:r>
              <a:rPr lang="ja-JP" altLang="en-US" b="1" dirty="0" smtClean="0">
                <a:effectLst/>
              </a:rPr>
              <a:t>心身医療</a:t>
            </a:r>
          </a:p>
          <a:p>
            <a:pPr eaLnBrk="1" hangingPunct="1">
              <a:lnSpc>
                <a:spcPct val="80000"/>
              </a:lnSpc>
            </a:pPr>
            <a:r>
              <a:rPr lang="ja-JP" altLang="en-US" b="1" dirty="0" smtClean="0">
                <a:effectLst/>
              </a:rPr>
              <a:t>医学に関する法律</a:t>
            </a:r>
          </a:p>
          <a:p>
            <a:pPr eaLnBrk="1" hangingPunct="1">
              <a:lnSpc>
                <a:spcPct val="80000"/>
              </a:lnSpc>
              <a:buFont typeface="Wingdings" panose="05000000000000000000" pitchFamily="2" charset="2"/>
              <a:buNone/>
            </a:pPr>
            <a:endParaRPr lang="ja-JP" altLang="en-US" b="1" dirty="0" smtClean="0">
              <a:effectLst/>
            </a:endParaRPr>
          </a:p>
          <a:p>
            <a:pPr eaLnBrk="1" hangingPunct="1">
              <a:lnSpc>
                <a:spcPct val="80000"/>
              </a:lnSpc>
            </a:pPr>
            <a:endParaRPr lang="ja-JP" altLang="en-US" dirty="0" smtClean="0">
              <a:effectLst/>
            </a:endParaRPr>
          </a:p>
        </p:txBody>
      </p:sp>
      <p:sp>
        <p:nvSpPr>
          <p:cNvPr id="16388" name="Rectangle 4"/>
          <p:cNvSpPr>
            <a:spLocks noGrp="1" noChangeArrowheads="1"/>
          </p:cNvSpPr>
          <p:nvPr>
            <p:ph type="body" sz="half" idx="4294967295"/>
          </p:nvPr>
        </p:nvSpPr>
        <p:spPr>
          <a:xfrm>
            <a:off x="4211960" y="1727473"/>
            <a:ext cx="4392488" cy="4941887"/>
          </a:xfrm>
          <a:prstGeom prst="rect">
            <a:avLst/>
          </a:prstGeom>
        </p:spPr>
        <p:txBody>
          <a:bodyPr/>
          <a:lstStyle/>
          <a:p>
            <a:pPr eaLnBrk="1" hangingPunct="1"/>
            <a:r>
              <a:rPr lang="ja-JP" altLang="en-US" sz="2400" b="1" dirty="0" smtClean="0">
                <a:effectLst/>
              </a:rPr>
              <a:t>臨床講座・症例検討</a:t>
            </a:r>
            <a:endParaRPr lang="en-US" altLang="ja-JP" sz="2400" b="1" dirty="0" smtClean="0">
              <a:effectLst/>
            </a:endParaRPr>
          </a:p>
          <a:p>
            <a:pPr marL="68580" indent="0" eaLnBrk="1" hangingPunct="1">
              <a:buNone/>
            </a:pPr>
            <a:r>
              <a:rPr lang="ja-JP" altLang="en-US" sz="2000" b="1" dirty="0" smtClean="0">
                <a:effectLst/>
              </a:rPr>
              <a:t>気管支喘息、前立腺がん、女性の健康、うつ病、関節リウマチ</a:t>
            </a:r>
          </a:p>
          <a:p>
            <a:pPr eaLnBrk="1" hangingPunct="1"/>
            <a:r>
              <a:rPr lang="ja-JP" altLang="en-US" sz="2400" b="1" dirty="0" smtClean="0">
                <a:effectLst/>
              </a:rPr>
              <a:t>用手療法</a:t>
            </a:r>
            <a:endParaRPr lang="en-US" altLang="ja-JP" sz="2400" b="1" dirty="0" smtClean="0">
              <a:effectLst/>
            </a:endParaRPr>
          </a:p>
          <a:p>
            <a:pPr marL="68580" indent="0" eaLnBrk="1" hangingPunct="1">
              <a:buNone/>
            </a:pPr>
            <a:r>
              <a:rPr lang="ja-JP" altLang="en-US" sz="2000" b="1" dirty="0" smtClean="0">
                <a:effectLst/>
              </a:rPr>
              <a:t>マッサージ、カイロプラクティック、オステオパシー</a:t>
            </a:r>
            <a:endParaRPr lang="ja-JP" altLang="en-US" sz="2800" b="1" dirty="0" smtClean="0">
              <a:effectLst/>
            </a:endParaRPr>
          </a:p>
          <a:p>
            <a:pPr eaLnBrk="1" hangingPunct="1"/>
            <a:r>
              <a:rPr kumimoji="0" lang="ja-JP" altLang="en-US" sz="2400" b="1" dirty="0" smtClean="0">
                <a:effectLst/>
              </a:rPr>
              <a:t>植物療法（ハーブ療法）</a:t>
            </a:r>
          </a:p>
          <a:p>
            <a:pPr eaLnBrk="1" hangingPunct="1"/>
            <a:r>
              <a:rPr kumimoji="0" lang="ja-JP" altLang="en-US" sz="2400" b="1" dirty="0" smtClean="0">
                <a:effectLst/>
              </a:rPr>
              <a:t>中国医学</a:t>
            </a:r>
          </a:p>
          <a:p>
            <a:pPr eaLnBrk="1" hangingPunct="1"/>
            <a:r>
              <a:rPr kumimoji="0" lang="ja-JP" altLang="en-US" sz="2400" b="1" dirty="0" smtClean="0">
                <a:effectLst/>
              </a:rPr>
              <a:t>ホメオパシー</a:t>
            </a:r>
          </a:p>
          <a:p>
            <a:pPr eaLnBrk="1" hangingPunct="1"/>
            <a:r>
              <a:rPr kumimoji="0" lang="ja-JP" altLang="en-US" sz="2400" b="1" dirty="0" smtClean="0">
                <a:effectLst/>
              </a:rPr>
              <a:t>リーダーシップ論</a:t>
            </a:r>
          </a:p>
          <a:p>
            <a:pPr eaLnBrk="1" hangingPunct="1">
              <a:buFont typeface="Wingdings" panose="05000000000000000000" pitchFamily="2" charset="2"/>
              <a:buNone/>
            </a:pPr>
            <a:endParaRPr lang="ja-JP" altLang="en-US" sz="2400" b="1" dirty="0" smtClean="0">
              <a:effectLst/>
            </a:endParaRPr>
          </a:p>
          <a:p>
            <a:pPr eaLnBrk="1" hangingPunct="1">
              <a:buFont typeface="Wingdings" panose="05000000000000000000" pitchFamily="2" charset="2"/>
              <a:buNone/>
            </a:pPr>
            <a:endParaRPr lang="ja-JP" altLang="en-US" sz="2400" b="1" dirty="0" smtClean="0">
              <a:effectLst/>
            </a:endParaRPr>
          </a:p>
        </p:txBody>
      </p:sp>
    </p:spTree>
    <p:extLst>
      <p:ext uri="{BB962C8B-B14F-4D97-AF65-F5344CB8AC3E}">
        <p14:creationId xmlns:p14="http://schemas.microsoft.com/office/powerpoint/2010/main" val="76387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fade">
                                      <p:cBhvr>
                                        <p:cTn id="21" dur="1000"/>
                                        <p:tgtEl>
                                          <p:spTgt spid="16387">
                                            <p:txEl>
                                              <p:pRg st="2" end="2"/>
                                            </p:txEl>
                                          </p:spTgt>
                                        </p:tgtEl>
                                      </p:cBhvr>
                                    </p:animEffect>
                                    <p:anim calcmode="lin" valueType="num">
                                      <p:cBhvr>
                                        <p:cTn id="22"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Effect transition="in" filter="fade">
                                      <p:cBhvr>
                                        <p:cTn id="28" dur="1000"/>
                                        <p:tgtEl>
                                          <p:spTgt spid="16387">
                                            <p:txEl>
                                              <p:pRg st="3" end="3"/>
                                            </p:txEl>
                                          </p:spTgt>
                                        </p:tgtEl>
                                      </p:cBhvr>
                                    </p:animEffect>
                                    <p:anim calcmode="lin" valueType="num">
                                      <p:cBhvr>
                                        <p:cTn id="29"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87">
                                            <p:txEl>
                                              <p:pRg st="4" end="4"/>
                                            </p:txEl>
                                          </p:spTgt>
                                        </p:tgtEl>
                                        <p:attrNameLst>
                                          <p:attrName>style.visibility</p:attrName>
                                        </p:attrNameLst>
                                      </p:cBhvr>
                                      <p:to>
                                        <p:strVal val="visible"/>
                                      </p:to>
                                    </p:set>
                                    <p:animEffect transition="in" filter="fade">
                                      <p:cBhvr>
                                        <p:cTn id="35" dur="1000"/>
                                        <p:tgtEl>
                                          <p:spTgt spid="16387">
                                            <p:txEl>
                                              <p:pRg st="4" end="4"/>
                                            </p:txEl>
                                          </p:spTgt>
                                        </p:tgtEl>
                                      </p:cBhvr>
                                    </p:animEffect>
                                    <p:anim calcmode="lin" valueType="num">
                                      <p:cBhvr>
                                        <p:cTn id="36"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387">
                                            <p:txEl>
                                              <p:pRg st="5" end="5"/>
                                            </p:txEl>
                                          </p:spTgt>
                                        </p:tgtEl>
                                        <p:attrNameLst>
                                          <p:attrName>style.visibility</p:attrName>
                                        </p:attrNameLst>
                                      </p:cBhvr>
                                      <p:to>
                                        <p:strVal val="visible"/>
                                      </p:to>
                                    </p:set>
                                    <p:animEffect transition="in" filter="fade">
                                      <p:cBhvr>
                                        <p:cTn id="42" dur="1000"/>
                                        <p:tgtEl>
                                          <p:spTgt spid="16387">
                                            <p:txEl>
                                              <p:pRg st="5" end="5"/>
                                            </p:txEl>
                                          </p:spTgt>
                                        </p:tgtEl>
                                      </p:cBhvr>
                                    </p:animEffect>
                                    <p:anim calcmode="lin" valueType="num">
                                      <p:cBhvr>
                                        <p:cTn id="43"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387">
                                            <p:txEl>
                                              <p:pRg st="6" end="6"/>
                                            </p:txEl>
                                          </p:spTgt>
                                        </p:tgtEl>
                                        <p:attrNameLst>
                                          <p:attrName>style.visibility</p:attrName>
                                        </p:attrNameLst>
                                      </p:cBhvr>
                                      <p:to>
                                        <p:strVal val="visible"/>
                                      </p:to>
                                    </p:set>
                                    <p:animEffect transition="in" filter="fade">
                                      <p:cBhvr>
                                        <p:cTn id="49" dur="1000"/>
                                        <p:tgtEl>
                                          <p:spTgt spid="16387">
                                            <p:txEl>
                                              <p:pRg st="6" end="6"/>
                                            </p:txEl>
                                          </p:spTgt>
                                        </p:tgtEl>
                                      </p:cBhvr>
                                    </p:animEffect>
                                    <p:anim calcmode="lin" valueType="num">
                                      <p:cBhvr>
                                        <p:cTn id="50" dur="1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63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387">
                                            <p:txEl>
                                              <p:pRg st="7" end="7"/>
                                            </p:txEl>
                                          </p:spTgt>
                                        </p:tgtEl>
                                        <p:attrNameLst>
                                          <p:attrName>style.visibility</p:attrName>
                                        </p:attrNameLst>
                                      </p:cBhvr>
                                      <p:to>
                                        <p:strVal val="visible"/>
                                      </p:to>
                                    </p:set>
                                    <p:animEffect transition="in" filter="fade">
                                      <p:cBhvr>
                                        <p:cTn id="56" dur="1000"/>
                                        <p:tgtEl>
                                          <p:spTgt spid="16387">
                                            <p:txEl>
                                              <p:pRg st="7" end="7"/>
                                            </p:txEl>
                                          </p:spTgt>
                                        </p:tgtEl>
                                      </p:cBhvr>
                                    </p:animEffect>
                                    <p:anim calcmode="lin" valueType="num">
                                      <p:cBhvr>
                                        <p:cTn id="57" dur="10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638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387">
                                            <p:txEl>
                                              <p:pRg st="8" end="8"/>
                                            </p:txEl>
                                          </p:spTgt>
                                        </p:tgtEl>
                                        <p:attrNameLst>
                                          <p:attrName>style.visibility</p:attrName>
                                        </p:attrNameLst>
                                      </p:cBhvr>
                                      <p:to>
                                        <p:strVal val="visible"/>
                                      </p:to>
                                    </p:set>
                                    <p:animEffect transition="in" filter="fade">
                                      <p:cBhvr>
                                        <p:cTn id="63" dur="1000"/>
                                        <p:tgtEl>
                                          <p:spTgt spid="16387">
                                            <p:txEl>
                                              <p:pRg st="8" end="8"/>
                                            </p:txEl>
                                          </p:spTgt>
                                        </p:tgtEl>
                                      </p:cBhvr>
                                    </p:animEffect>
                                    <p:anim calcmode="lin" valueType="num">
                                      <p:cBhvr>
                                        <p:cTn id="64" dur="10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638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387">
                                            <p:txEl>
                                              <p:pRg st="9" end="9"/>
                                            </p:txEl>
                                          </p:spTgt>
                                        </p:tgtEl>
                                        <p:attrNameLst>
                                          <p:attrName>style.visibility</p:attrName>
                                        </p:attrNameLst>
                                      </p:cBhvr>
                                      <p:to>
                                        <p:strVal val="visible"/>
                                      </p:to>
                                    </p:set>
                                    <p:animEffect transition="in" filter="fade">
                                      <p:cBhvr>
                                        <p:cTn id="70" dur="1000"/>
                                        <p:tgtEl>
                                          <p:spTgt spid="16387">
                                            <p:txEl>
                                              <p:pRg st="9" end="9"/>
                                            </p:txEl>
                                          </p:spTgt>
                                        </p:tgtEl>
                                      </p:cBhvr>
                                    </p:animEffect>
                                    <p:anim calcmode="lin" valueType="num">
                                      <p:cBhvr>
                                        <p:cTn id="71" dur="10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638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387">
                                            <p:txEl>
                                              <p:pRg st="10" end="10"/>
                                            </p:txEl>
                                          </p:spTgt>
                                        </p:tgtEl>
                                        <p:attrNameLst>
                                          <p:attrName>style.visibility</p:attrName>
                                        </p:attrNameLst>
                                      </p:cBhvr>
                                      <p:to>
                                        <p:strVal val="visible"/>
                                      </p:to>
                                    </p:set>
                                    <p:animEffect transition="in" filter="fade">
                                      <p:cBhvr>
                                        <p:cTn id="77" dur="1000"/>
                                        <p:tgtEl>
                                          <p:spTgt spid="16387">
                                            <p:txEl>
                                              <p:pRg st="10" end="10"/>
                                            </p:txEl>
                                          </p:spTgt>
                                        </p:tgtEl>
                                      </p:cBhvr>
                                    </p:animEffect>
                                    <p:anim calcmode="lin" valueType="num">
                                      <p:cBhvr>
                                        <p:cTn id="78" dur="10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1638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6388">
                                            <p:txEl>
                                              <p:pRg st="0" end="0"/>
                                            </p:txEl>
                                          </p:spTgt>
                                        </p:tgtEl>
                                        <p:attrNameLst>
                                          <p:attrName>style.visibility</p:attrName>
                                        </p:attrNameLst>
                                      </p:cBhvr>
                                      <p:to>
                                        <p:strVal val="visible"/>
                                      </p:to>
                                    </p:set>
                                    <p:animEffect transition="in" filter="fade">
                                      <p:cBhvr>
                                        <p:cTn id="84" dur="1000"/>
                                        <p:tgtEl>
                                          <p:spTgt spid="16388">
                                            <p:txEl>
                                              <p:pRg st="0" end="0"/>
                                            </p:txEl>
                                          </p:spTgt>
                                        </p:tgtEl>
                                      </p:cBhvr>
                                    </p:animEffect>
                                    <p:anim calcmode="lin" valueType="num">
                                      <p:cBhvr>
                                        <p:cTn id="85" dur="10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63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388">
                                            <p:txEl>
                                              <p:pRg st="1" end="1"/>
                                            </p:txEl>
                                          </p:spTgt>
                                        </p:tgtEl>
                                        <p:attrNameLst>
                                          <p:attrName>style.visibility</p:attrName>
                                        </p:attrNameLst>
                                      </p:cBhvr>
                                      <p:to>
                                        <p:strVal val="visible"/>
                                      </p:to>
                                    </p:set>
                                    <p:animEffect transition="in" filter="fade">
                                      <p:cBhvr>
                                        <p:cTn id="91" dur="1000"/>
                                        <p:tgtEl>
                                          <p:spTgt spid="16388">
                                            <p:txEl>
                                              <p:pRg st="1" end="1"/>
                                            </p:txEl>
                                          </p:spTgt>
                                        </p:tgtEl>
                                      </p:cBhvr>
                                    </p:animEffect>
                                    <p:anim calcmode="lin" valueType="num">
                                      <p:cBhvr>
                                        <p:cTn id="92" dur="10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163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6388">
                                            <p:txEl>
                                              <p:pRg st="2" end="2"/>
                                            </p:txEl>
                                          </p:spTgt>
                                        </p:tgtEl>
                                        <p:attrNameLst>
                                          <p:attrName>style.visibility</p:attrName>
                                        </p:attrNameLst>
                                      </p:cBhvr>
                                      <p:to>
                                        <p:strVal val="visible"/>
                                      </p:to>
                                    </p:set>
                                    <p:animEffect transition="in" filter="fade">
                                      <p:cBhvr>
                                        <p:cTn id="98" dur="1000"/>
                                        <p:tgtEl>
                                          <p:spTgt spid="16388">
                                            <p:txEl>
                                              <p:pRg st="2" end="2"/>
                                            </p:txEl>
                                          </p:spTgt>
                                        </p:tgtEl>
                                      </p:cBhvr>
                                    </p:animEffect>
                                    <p:anim calcmode="lin" valueType="num">
                                      <p:cBhvr>
                                        <p:cTn id="99" dur="10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163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6388">
                                            <p:txEl>
                                              <p:pRg st="3" end="3"/>
                                            </p:txEl>
                                          </p:spTgt>
                                        </p:tgtEl>
                                        <p:attrNameLst>
                                          <p:attrName>style.visibility</p:attrName>
                                        </p:attrNameLst>
                                      </p:cBhvr>
                                      <p:to>
                                        <p:strVal val="visible"/>
                                      </p:to>
                                    </p:set>
                                    <p:animEffect transition="in" filter="fade">
                                      <p:cBhvr>
                                        <p:cTn id="105" dur="1000"/>
                                        <p:tgtEl>
                                          <p:spTgt spid="16388">
                                            <p:txEl>
                                              <p:pRg st="3" end="3"/>
                                            </p:txEl>
                                          </p:spTgt>
                                        </p:tgtEl>
                                      </p:cBhvr>
                                    </p:animEffect>
                                    <p:anim calcmode="lin" valueType="num">
                                      <p:cBhvr>
                                        <p:cTn id="106" dur="1000" fill="hold"/>
                                        <p:tgtEl>
                                          <p:spTgt spid="16388">
                                            <p:txEl>
                                              <p:pRg st="3" end="3"/>
                                            </p:txEl>
                                          </p:spTgt>
                                        </p:tgtEl>
                                        <p:attrNameLst>
                                          <p:attrName>ppt_x</p:attrName>
                                        </p:attrNameLst>
                                      </p:cBhvr>
                                      <p:tavLst>
                                        <p:tav tm="0">
                                          <p:val>
                                            <p:strVal val="#ppt_x"/>
                                          </p:val>
                                        </p:tav>
                                        <p:tav tm="100000">
                                          <p:val>
                                            <p:strVal val="#ppt_x"/>
                                          </p:val>
                                        </p:tav>
                                      </p:tavLst>
                                    </p:anim>
                                    <p:anim calcmode="lin" valueType="num">
                                      <p:cBhvr>
                                        <p:cTn id="107" dur="1000" fill="hold"/>
                                        <p:tgtEl>
                                          <p:spTgt spid="163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6388">
                                            <p:txEl>
                                              <p:pRg st="4" end="4"/>
                                            </p:txEl>
                                          </p:spTgt>
                                        </p:tgtEl>
                                        <p:attrNameLst>
                                          <p:attrName>style.visibility</p:attrName>
                                        </p:attrNameLst>
                                      </p:cBhvr>
                                      <p:to>
                                        <p:strVal val="visible"/>
                                      </p:to>
                                    </p:set>
                                    <p:animEffect transition="in" filter="fade">
                                      <p:cBhvr>
                                        <p:cTn id="112" dur="1000"/>
                                        <p:tgtEl>
                                          <p:spTgt spid="16388">
                                            <p:txEl>
                                              <p:pRg st="4" end="4"/>
                                            </p:txEl>
                                          </p:spTgt>
                                        </p:tgtEl>
                                      </p:cBhvr>
                                    </p:animEffect>
                                    <p:anim calcmode="lin" valueType="num">
                                      <p:cBhvr>
                                        <p:cTn id="113" dur="10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p:cTn id="114" dur="1000" fill="hold"/>
                                        <p:tgtEl>
                                          <p:spTgt spid="1638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6388">
                                            <p:txEl>
                                              <p:pRg st="5" end="5"/>
                                            </p:txEl>
                                          </p:spTgt>
                                        </p:tgtEl>
                                        <p:attrNameLst>
                                          <p:attrName>style.visibility</p:attrName>
                                        </p:attrNameLst>
                                      </p:cBhvr>
                                      <p:to>
                                        <p:strVal val="visible"/>
                                      </p:to>
                                    </p:set>
                                    <p:animEffect transition="in" filter="fade">
                                      <p:cBhvr>
                                        <p:cTn id="119" dur="1000"/>
                                        <p:tgtEl>
                                          <p:spTgt spid="16388">
                                            <p:txEl>
                                              <p:pRg st="5" end="5"/>
                                            </p:txEl>
                                          </p:spTgt>
                                        </p:tgtEl>
                                      </p:cBhvr>
                                    </p:animEffect>
                                    <p:anim calcmode="lin" valueType="num">
                                      <p:cBhvr>
                                        <p:cTn id="120" dur="1000" fill="hold"/>
                                        <p:tgtEl>
                                          <p:spTgt spid="16388">
                                            <p:txEl>
                                              <p:pRg st="5" end="5"/>
                                            </p:txEl>
                                          </p:spTgt>
                                        </p:tgtEl>
                                        <p:attrNameLst>
                                          <p:attrName>ppt_x</p:attrName>
                                        </p:attrNameLst>
                                      </p:cBhvr>
                                      <p:tavLst>
                                        <p:tav tm="0">
                                          <p:val>
                                            <p:strVal val="#ppt_x"/>
                                          </p:val>
                                        </p:tav>
                                        <p:tav tm="100000">
                                          <p:val>
                                            <p:strVal val="#ppt_x"/>
                                          </p:val>
                                        </p:tav>
                                      </p:tavLst>
                                    </p:anim>
                                    <p:anim calcmode="lin" valueType="num">
                                      <p:cBhvr>
                                        <p:cTn id="121" dur="1000" fill="hold"/>
                                        <p:tgtEl>
                                          <p:spTgt spid="1638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6388">
                                            <p:txEl>
                                              <p:pRg st="6" end="6"/>
                                            </p:txEl>
                                          </p:spTgt>
                                        </p:tgtEl>
                                        <p:attrNameLst>
                                          <p:attrName>style.visibility</p:attrName>
                                        </p:attrNameLst>
                                      </p:cBhvr>
                                      <p:to>
                                        <p:strVal val="visible"/>
                                      </p:to>
                                    </p:set>
                                    <p:animEffect transition="in" filter="fade">
                                      <p:cBhvr>
                                        <p:cTn id="126" dur="1000"/>
                                        <p:tgtEl>
                                          <p:spTgt spid="16388">
                                            <p:txEl>
                                              <p:pRg st="6" end="6"/>
                                            </p:txEl>
                                          </p:spTgt>
                                        </p:tgtEl>
                                      </p:cBhvr>
                                    </p:animEffect>
                                    <p:anim calcmode="lin" valueType="num">
                                      <p:cBhvr>
                                        <p:cTn id="127" dur="1000" fill="hold"/>
                                        <p:tgtEl>
                                          <p:spTgt spid="16388">
                                            <p:txEl>
                                              <p:pRg st="6" end="6"/>
                                            </p:txEl>
                                          </p:spTgt>
                                        </p:tgtEl>
                                        <p:attrNameLst>
                                          <p:attrName>ppt_x</p:attrName>
                                        </p:attrNameLst>
                                      </p:cBhvr>
                                      <p:tavLst>
                                        <p:tav tm="0">
                                          <p:val>
                                            <p:strVal val="#ppt_x"/>
                                          </p:val>
                                        </p:tav>
                                        <p:tav tm="100000">
                                          <p:val>
                                            <p:strVal val="#ppt_x"/>
                                          </p:val>
                                        </p:tav>
                                      </p:tavLst>
                                    </p:anim>
                                    <p:anim calcmode="lin" valueType="num">
                                      <p:cBhvr>
                                        <p:cTn id="128" dur="1000" fill="hold"/>
                                        <p:tgtEl>
                                          <p:spTgt spid="1638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6388">
                                            <p:txEl>
                                              <p:pRg st="7" end="7"/>
                                            </p:txEl>
                                          </p:spTgt>
                                        </p:tgtEl>
                                        <p:attrNameLst>
                                          <p:attrName>style.visibility</p:attrName>
                                        </p:attrNameLst>
                                      </p:cBhvr>
                                      <p:to>
                                        <p:strVal val="visible"/>
                                      </p:to>
                                    </p:set>
                                    <p:animEffect transition="in" filter="fade">
                                      <p:cBhvr>
                                        <p:cTn id="133" dur="1000"/>
                                        <p:tgtEl>
                                          <p:spTgt spid="16388">
                                            <p:txEl>
                                              <p:pRg st="7" end="7"/>
                                            </p:txEl>
                                          </p:spTgt>
                                        </p:tgtEl>
                                      </p:cBhvr>
                                    </p:animEffect>
                                    <p:anim calcmode="lin" valueType="num">
                                      <p:cBhvr>
                                        <p:cTn id="134" dur="1000" fill="hold"/>
                                        <p:tgtEl>
                                          <p:spTgt spid="16388">
                                            <p:txEl>
                                              <p:pRg st="7" end="7"/>
                                            </p:txEl>
                                          </p:spTgt>
                                        </p:tgtEl>
                                        <p:attrNameLst>
                                          <p:attrName>ppt_x</p:attrName>
                                        </p:attrNameLst>
                                      </p:cBhvr>
                                      <p:tavLst>
                                        <p:tav tm="0">
                                          <p:val>
                                            <p:strVal val="#ppt_x"/>
                                          </p:val>
                                        </p:tav>
                                        <p:tav tm="100000">
                                          <p:val>
                                            <p:strVal val="#ppt_x"/>
                                          </p:val>
                                        </p:tav>
                                      </p:tavLst>
                                    </p:anim>
                                    <p:anim calcmode="lin" valueType="num">
                                      <p:cBhvr>
                                        <p:cTn id="135" dur="1000" fill="hold"/>
                                        <p:tgtEl>
                                          <p:spTgt spid="1638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323850" y="-27384"/>
            <a:ext cx="8286750" cy="1431925"/>
          </a:xfrm>
        </p:spPr>
        <p:txBody>
          <a:bodyPr>
            <a:normAutofit/>
          </a:bodyPr>
          <a:lstStyle/>
          <a:p>
            <a:pPr algn="ctr" eaLnBrk="1" hangingPunct="1">
              <a:defRPr/>
            </a:pPr>
            <a:r>
              <a:rPr lang="ja-JP" altLang="en-US" sz="3200" dirty="0" smtClean="0">
                <a:solidFill>
                  <a:srgbClr val="FF3300"/>
                </a:solidFill>
              </a:rPr>
              <a:t>アリゾナ大学統合医療プログラムの目標</a:t>
            </a:r>
          </a:p>
        </p:txBody>
      </p:sp>
      <p:sp>
        <p:nvSpPr>
          <p:cNvPr id="652291" name="Rectangle 3"/>
          <p:cNvSpPr>
            <a:spLocks noGrp="1" noChangeArrowheads="1"/>
          </p:cNvSpPr>
          <p:nvPr>
            <p:ph type="body" idx="1"/>
          </p:nvPr>
        </p:nvSpPr>
        <p:spPr>
          <a:xfrm>
            <a:off x="1043492" y="1720223"/>
            <a:ext cx="6777317" cy="3508977"/>
          </a:xfrm>
        </p:spPr>
        <p:txBody>
          <a:bodyPr>
            <a:noAutofit/>
          </a:bodyPr>
          <a:lstStyle/>
          <a:p>
            <a:pPr eaLnBrk="1" hangingPunct="1">
              <a:lnSpc>
                <a:spcPct val="90000"/>
              </a:lnSpc>
              <a:defRPr/>
            </a:pPr>
            <a:r>
              <a:rPr lang="ja-JP" altLang="en-US" dirty="0" smtClean="0"/>
              <a:t>自然で身体に負担の少ない治療を出来るだけ選択して自然治癒力を高める方法を学ぶ。</a:t>
            </a:r>
          </a:p>
          <a:p>
            <a:pPr eaLnBrk="1" hangingPunct="1">
              <a:lnSpc>
                <a:spcPct val="90000"/>
              </a:lnSpc>
              <a:buFont typeface="Wingdings" panose="05000000000000000000" pitchFamily="2" charset="2"/>
              <a:buNone/>
              <a:defRPr/>
            </a:pPr>
            <a:endParaRPr lang="ja-JP" altLang="en-US" sz="1600" dirty="0" smtClean="0"/>
          </a:p>
          <a:p>
            <a:pPr eaLnBrk="1" hangingPunct="1">
              <a:lnSpc>
                <a:spcPct val="90000"/>
              </a:lnSpc>
              <a:defRPr/>
            </a:pPr>
            <a:r>
              <a:rPr lang="ja-JP" altLang="en-US" dirty="0" smtClean="0"/>
              <a:t>食生活や生活習慣の指導、心のケア、ストレス管</a:t>
            </a:r>
            <a:r>
              <a:rPr lang="ja-JP" altLang="en-US" dirty="0" smtClean="0"/>
              <a:t>理法を学ぶ。</a:t>
            </a:r>
            <a:endParaRPr lang="ja-JP" altLang="en-US" dirty="0" smtClean="0"/>
          </a:p>
          <a:p>
            <a:pPr eaLnBrk="1" hangingPunct="1">
              <a:lnSpc>
                <a:spcPct val="90000"/>
              </a:lnSpc>
              <a:buFont typeface="Wingdings" panose="05000000000000000000" pitchFamily="2" charset="2"/>
              <a:buNone/>
              <a:defRPr/>
            </a:pPr>
            <a:endParaRPr lang="ja-JP" altLang="en-US" sz="1600" dirty="0" smtClean="0"/>
          </a:p>
          <a:p>
            <a:pPr eaLnBrk="1" hangingPunct="1">
              <a:lnSpc>
                <a:spcPct val="90000"/>
              </a:lnSpc>
              <a:defRPr/>
            </a:pPr>
            <a:r>
              <a:rPr lang="ja-JP" altLang="en-US" dirty="0" smtClean="0"/>
              <a:t>患者さんひとりひとりの病気の背景の生活習慣、心の持ち方（考え方の癖）、人生観（死生観）を</a:t>
            </a:r>
            <a:r>
              <a:rPr lang="ja-JP" altLang="en-US" dirty="0" smtClean="0"/>
              <a:t>考慮する。</a:t>
            </a:r>
            <a:endParaRPr lang="ja-JP" altLang="en-US" dirty="0" smtClean="0"/>
          </a:p>
          <a:p>
            <a:pPr eaLnBrk="1" hangingPunct="1">
              <a:lnSpc>
                <a:spcPct val="90000"/>
              </a:lnSpc>
              <a:buFont typeface="Wingdings" panose="05000000000000000000" pitchFamily="2" charset="2"/>
              <a:buNone/>
              <a:defRPr/>
            </a:pPr>
            <a:endParaRPr lang="ja-JP" altLang="en-US" sz="1600" dirty="0" smtClean="0"/>
          </a:p>
          <a:p>
            <a:pPr eaLnBrk="1" hangingPunct="1">
              <a:lnSpc>
                <a:spcPct val="90000"/>
              </a:lnSpc>
              <a:defRPr/>
            </a:pPr>
            <a:r>
              <a:rPr lang="ja-JP" altLang="en-US" dirty="0" smtClean="0"/>
              <a:t>健康を維持しライフプランを自ら構築することを援助していく方法を</a:t>
            </a:r>
            <a:r>
              <a:rPr lang="ja-JP" altLang="en-US" dirty="0" smtClean="0"/>
              <a:t>学び、それ</a:t>
            </a:r>
            <a:r>
              <a:rPr lang="ja-JP" altLang="en-US" dirty="0" smtClean="0"/>
              <a:t>を患者に伝える。</a:t>
            </a:r>
          </a:p>
        </p:txBody>
      </p:sp>
    </p:spTree>
    <p:extLst>
      <p:ext uri="{BB962C8B-B14F-4D97-AF65-F5344CB8AC3E}">
        <p14:creationId xmlns:p14="http://schemas.microsoft.com/office/powerpoint/2010/main" val="195880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2291">
                                            <p:txEl>
                                              <p:pRg st="0" end="0"/>
                                            </p:txEl>
                                          </p:spTgt>
                                        </p:tgtEl>
                                        <p:attrNameLst>
                                          <p:attrName>style.visibility</p:attrName>
                                        </p:attrNameLst>
                                      </p:cBhvr>
                                      <p:to>
                                        <p:strVal val="visible"/>
                                      </p:to>
                                    </p:set>
                                    <p:animEffect transition="in" filter="fade">
                                      <p:cBhvr>
                                        <p:cTn id="7" dur="1000"/>
                                        <p:tgtEl>
                                          <p:spTgt spid="652291">
                                            <p:txEl>
                                              <p:pRg st="0" end="0"/>
                                            </p:txEl>
                                          </p:spTgt>
                                        </p:tgtEl>
                                      </p:cBhvr>
                                    </p:animEffect>
                                    <p:anim calcmode="lin" valueType="num">
                                      <p:cBhvr>
                                        <p:cTn id="8" dur="1000" fill="hold"/>
                                        <p:tgtEl>
                                          <p:spTgt spid="65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2291">
                                            <p:txEl>
                                              <p:pRg st="2" end="2"/>
                                            </p:txEl>
                                          </p:spTgt>
                                        </p:tgtEl>
                                        <p:attrNameLst>
                                          <p:attrName>style.visibility</p:attrName>
                                        </p:attrNameLst>
                                      </p:cBhvr>
                                      <p:to>
                                        <p:strVal val="visible"/>
                                      </p:to>
                                    </p:set>
                                    <p:animEffect transition="in" filter="fade">
                                      <p:cBhvr>
                                        <p:cTn id="14" dur="1000"/>
                                        <p:tgtEl>
                                          <p:spTgt spid="652291">
                                            <p:txEl>
                                              <p:pRg st="2" end="2"/>
                                            </p:txEl>
                                          </p:spTgt>
                                        </p:tgtEl>
                                      </p:cBhvr>
                                    </p:animEffect>
                                    <p:anim calcmode="lin" valueType="num">
                                      <p:cBhvr>
                                        <p:cTn id="15" dur="1000" fill="hold"/>
                                        <p:tgtEl>
                                          <p:spTgt spid="65229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5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2291">
                                            <p:txEl>
                                              <p:pRg st="4" end="4"/>
                                            </p:txEl>
                                          </p:spTgt>
                                        </p:tgtEl>
                                        <p:attrNameLst>
                                          <p:attrName>style.visibility</p:attrName>
                                        </p:attrNameLst>
                                      </p:cBhvr>
                                      <p:to>
                                        <p:strVal val="visible"/>
                                      </p:to>
                                    </p:set>
                                    <p:animEffect transition="in" filter="fade">
                                      <p:cBhvr>
                                        <p:cTn id="21" dur="1000"/>
                                        <p:tgtEl>
                                          <p:spTgt spid="652291">
                                            <p:txEl>
                                              <p:pRg st="4" end="4"/>
                                            </p:txEl>
                                          </p:spTgt>
                                        </p:tgtEl>
                                      </p:cBhvr>
                                    </p:animEffect>
                                    <p:anim calcmode="lin" valueType="num">
                                      <p:cBhvr>
                                        <p:cTn id="22" dur="1000" fill="hold"/>
                                        <p:tgtEl>
                                          <p:spTgt spid="65229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52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2291">
                                            <p:txEl>
                                              <p:pRg st="6" end="6"/>
                                            </p:txEl>
                                          </p:spTgt>
                                        </p:tgtEl>
                                        <p:attrNameLst>
                                          <p:attrName>style.visibility</p:attrName>
                                        </p:attrNameLst>
                                      </p:cBhvr>
                                      <p:to>
                                        <p:strVal val="visible"/>
                                      </p:to>
                                    </p:set>
                                    <p:animEffect transition="in" filter="fade">
                                      <p:cBhvr>
                                        <p:cTn id="28" dur="1000"/>
                                        <p:tgtEl>
                                          <p:spTgt spid="652291">
                                            <p:txEl>
                                              <p:pRg st="6" end="6"/>
                                            </p:txEl>
                                          </p:spTgt>
                                        </p:tgtEl>
                                      </p:cBhvr>
                                    </p:animEffect>
                                    <p:anim calcmode="lin" valueType="num">
                                      <p:cBhvr>
                                        <p:cTn id="29" dur="1000" fill="hold"/>
                                        <p:tgtEl>
                                          <p:spTgt spid="65229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522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lgn="ctr"/>
            <a:r>
              <a:rPr lang="ja-JP" altLang="en-US" sz="2600" dirty="0"/>
              <a:t>治療抵抗性慢性疼痛に対する統合医療の実施可能性に関する検討</a:t>
            </a:r>
            <a:endParaRPr kumimoji="1" lang="ja-JP" altLang="en-US" sz="2600" dirty="0"/>
          </a:p>
        </p:txBody>
      </p:sp>
      <p:sp>
        <p:nvSpPr>
          <p:cNvPr id="3" name="サブタイトル 2"/>
          <p:cNvSpPr>
            <a:spLocks noGrp="1"/>
          </p:cNvSpPr>
          <p:nvPr>
            <p:ph type="subTitle" idx="1"/>
          </p:nvPr>
        </p:nvSpPr>
        <p:spPr/>
        <p:txBody>
          <a:bodyPr>
            <a:normAutofit/>
          </a:bodyPr>
          <a:lstStyle/>
          <a:p>
            <a:pPr algn="ctr"/>
            <a:r>
              <a:rPr kumimoji="1" lang="ja-JP" altLang="en-US" dirty="0" smtClean="0"/>
              <a:t>大阪大学医学部附属病院</a:t>
            </a:r>
            <a:endParaRPr kumimoji="1" lang="en-US" altLang="ja-JP" dirty="0" smtClean="0"/>
          </a:p>
          <a:p>
            <a:pPr algn="ctr"/>
            <a:r>
              <a:rPr kumimoji="1" lang="ja-JP" altLang="en-US" dirty="0" smtClean="0"/>
              <a:t>疼痛医療センター（代表</a:t>
            </a:r>
            <a:endParaRPr kumimoji="1" lang="en-US" altLang="ja-JP" dirty="0" smtClean="0"/>
          </a:p>
          <a:p>
            <a:pPr algn="ctr"/>
            <a:r>
              <a:rPr kumimoji="1" lang="ja-JP" altLang="en-US" dirty="0" smtClean="0"/>
              <a:t>柴田政彦教授）との共同研究</a:t>
            </a:r>
            <a:endParaRPr kumimoji="1" lang="ja-JP" altLang="en-US" dirty="0"/>
          </a:p>
        </p:txBody>
      </p:sp>
    </p:spTree>
    <p:extLst>
      <p:ext uri="{BB962C8B-B14F-4D97-AF65-F5344CB8AC3E}">
        <p14:creationId xmlns:p14="http://schemas.microsoft.com/office/powerpoint/2010/main" val="3025962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対象</a:t>
            </a:r>
            <a:r>
              <a:rPr lang="ja-JP" altLang="en-US" dirty="0"/>
              <a:t/>
            </a:r>
            <a:br>
              <a:rPr lang="ja-JP" altLang="en-US" dirty="0"/>
            </a:br>
            <a:endParaRPr kumimoji="1" lang="ja-JP" altLang="en-US" dirty="0"/>
          </a:p>
        </p:txBody>
      </p:sp>
      <p:sp>
        <p:nvSpPr>
          <p:cNvPr id="3" name="コンテンツ プレースホルダー 2"/>
          <p:cNvSpPr>
            <a:spLocks noGrp="1"/>
          </p:cNvSpPr>
          <p:nvPr>
            <p:ph idx="1"/>
          </p:nvPr>
        </p:nvSpPr>
        <p:spPr>
          <a:xfrm>
            <a:off x="1043490" y="1988840"/>
            <a:ext cx="6777317" cy="3508977"/>
          </a:xfrm>
        </p:spPr>
        <p:txBody>
          <a:bodyPr>
            <a:noAutofit/>
          </a:bodyPr>
          <a:lstStyle/>
          <a:p>
            <a:r>
              <a:rPr lang="ja-JP" altLang="en-US" dirty="0"/>
              <a:t>大阪大学医学部附属</a:t>
            </a:r>
            <a:r>
              <a:rPr lang="ja-JP" altLang="en-US" dirty="0" smtClean="0"/>
              <a:t>病院疼痛</a:t>
            </a:r>
            <a:r>
              <a:rPr lang="ja-JP" altLang="en-US" dirty="0"/>
              <a:t>医療</a:t>
            </a:r>
            <a:r>
              <a:rPr lang="ja-JP" altLang="en-US" dirty="0" smtClean="0"/>
              <a:t>センターを外来受診した患者を対象に募集を募る。</a:t>
            </a:r>
            <a:r>
              <a:rPr lang="en-US" altLang="ja-JP" dirty="0"/>
              <a:t> </a:t>
            </a:r>
            <a:endParaRPr lang="en-US" altLang="ja-JP" dirty="0" smtClean="0"/>
          </a:p>
          <a:p>
            <a:pPr marL="0" indent="0">
              <a:buNone/>
            </a:pPr>
            <a:endParaRPr lang="en-US" altLang="ja-JP" dirty="0"/>
          </a:p>
          <a:p>
            <a:pPr marL="0" indent="0">
              <a:buNone/>
            </a:pPr>
            <a:r>
              <a:rPr lang="ja-JP" altLang="ja-JP" dirty="0" smtClean="0"/>
              <a:t>選択</a:t>
            </a:r>
            <a:r>
              <a:rPr lang="ja-JP" altLang="ja-JP" dirty="0"/>
              <a:t>基準</a:t>
            </a:r>
          </a:p>
          <a:p>
            <a:r>
              <a:rPr lang="en-US" altLang="ja-JP" dirty="0"/>
              <a:t>1</a:t>
            </a:r>
            <a:r>
              <a:rPr lang="en-US" altLang="ja-JP" dirty="0" smtClean="0"/>
              <a:t>)</a:t>
            </a:r>
            <a:r>
              <a:rPr lang="ja-JP" altLang="ja-JP" dirty="0" smtClean="0"/>
              <a:t>慢性</a:t>
            </a:r>
            <a:r>
              <a:rPr lang="ja-JP" altLang="ja-JP" dirty="0"/>
              <a:t>の痛みを有し、社会生活に影響を及ぼす程度の痛みが</a:t>
            </a:r>
            <a:r>
              <a:rPr lang="en-US" altLang="ja-JP" dirty="0"/>
              <a:t>3</a:t>
            </a:r>
            <a:r>
              <a:rPr lang="ja-JP" altLang="ja-JP" dirty="0"/>
              <a:t>か月以上継続している</a:t>
            </a:r>
            <a:r>
              <a:rPr lang="en-US" altLang="ja-JP" dirty="0"/>
              <a:t>20</a:t>
            </a:r>
            <a:r>
              <a:rPr lang="ja-JP" altLang="ja-JP" dirty="0"/>
              <a:t>歳以上の</a:t>
            </a:r>
            <a:r>
              <a:rPr lang="ja-JP" altLang="ja-JP" dirty="0" smtClean="0"/>
              <a:t>患者</a:t>
            </a:r>
            <a:endParaRPr lang="en-US" altLang="ja-JP" dirty="0" smtClean="0"/>
          </a:p>
          <a:p>
            <a:r>
              <a:rPr lang="en-US" altLang="ja-JP" dirty="0"/>
              <a:t>2</a:t>
            </a:r>
            <a:r>
              <a:rPr lang="en-US" altLang="ja-JP" dirty="0" smtClean="0"/>
              <a:t>)</a:t>
            </a:r>
            <a:r>
              <a:rPr lang="ja-JP" altLang="en-US" dirty="0" smtClean="0"/>
              <a:t>一般保険医療で症状が固定されている患者</a:t>
            </a:r>
            <a:endParaRPr lang="ja-JP" altLang="ja-JP" dirty="0"/>
          </a:p>
          <a:p>
            <a:pPr marL="68580" indent="0">
              <a:buNone/>
            </a:pPr>
            <a:endParaRPr lang="ja-JP" altLang="en-US" dirty="0"/>
          </a:p>
        </p:txBody>
      </p:sp>
    </p:spTree>
    <p:extLst>
      <p:ext uri="{BB962C8B-B14F-4D97-AF65-F5344CB8AC3E}">
        <p14:creationId xmlns:p14="http://schemas.microsoft.com/office/powerpoint/2010/main" val="391282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プロトコル</a:t>
            </a:r>
            <a:endParaRPr kumimoji="1" lang="ja-JP" altLang="en-US" dirty="0"/>
          </a:p>
        </p:txBody>
      </p:sp>
      <p:pic>
        <p:nvPicPr>
          <p:cNvPr id="5" name="コンテンツ プレースホルダー 4"/>
          <p:cNvPicPr>
            <a:picLocks noGrp="1" noChangeAspect="1"/>
          </p:cNvPicPr>
          <p:nvPr>
            <p:ph idx="1"/>
          </p:nvPr>
        </p:nvPicPr>
        <p:blipFill rotWithShape="1">
          <a:blip r:embed="rId2"/>
          <a:srcRect l="60819" t="-2488"/>
          <a:stretch/>
        </p:blipFill>
        <p:spPr>
          <a:xfrm>
            <a:off x="2335525" y="2204864"/>
            <a:ext cx="4324707" cy="3280311"/>
          </a:xfrm>
          <a:prstGeom prst="rect">
            <a:avLst/>
          </a:prstGeom>
        </p:spPr>
      </p:pic>
    </p:spTree>
    <p:extLst>
      <p:ext uri="{BB962C8B-B14F-4D97-AF65-F5344CB8AC3E}">
        <p14:creationId xmlns:p14="http://schemas.microsoft.com/office/powerpoint/2010/main" val="361040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評価項目</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smtClean="0"/>
              <a:t>fMRI</a:t>
            </a:r>
            <a:r>
              <a:rPr lang="ja-JP" altLang="en-US" dirty="0" smtClean="0"/>
              <a:t>による脳機能解析を行う。</a:t>
            </a:r>
            <a:endParaRPr lang="en-US" altLang="ja-JP" dirty="0" smtClean="0"/>
          </a:p>
          <a:p>
            <a:r>
              <a:rPr lang="ja-JP" altLang="en-US" dirty="0" smtClean="0"/>
              <a:t>活動量計（</a:t>
            </a:r>
            <a:r>
              <a:rPr lang="en-US" altLang="ja-JP" dirty="0" smtClean="0"/>
              <a:t>JAWBONE</a:t>
            </a:r>
            <a:r>
              <a:rPr lang="ja-JP" altLang="en-US" dirty="0" smtClean="0"/>
              <a:t> </a:t>
            </a:r>
            <a:r>
              <a:rPr lang="en-US" altLang="ja-JP" dirty="0" smtClean="0"/>
              <a:t>UP</a:t>
            </a:r>
            <a:r>
              <a:rPr lang="ja-JP" altLang="en-US" dirty="0" smtClean="0"/>
              <a:t> </a:t>
            </a:r>
            <a:r>
              <a:rPr lang="en-US" altLang="ja-JP" dirty="0" smtClean="0"/>
              <a:t>MOVE</a:t>
            </a:r>
            <a:r>
              <a:rPr lang="ja-JP" altLang="en-US" dirty="0" smtClean="0"/>
              <a:t>）による日中の活動量、睡眠の質</a:t>
            </a:r>
            <a:r>
              <a:rPr lang="ja-JP" altLang="ja-JP" dirty="0" smtClean="0"/>
              <a:t>を評価</a:t>
            </a:r>
            <a:r>
              <a:rPr lang="ja-JP" altLang="en-US" dirty="0" smtClean="0"/>
              <a:t>する</a:t>
            </a:r>
            <a:r>
              <a:rPr lang="ja-JP" altLang="ja-JP" dirty="0" smtClean="0"/>
              <a:t>。</a:t>
            </a:r>
            <a:endParaRPr lang="ja-JP" altLang="ja-JP" dirty="0"/>
          </a:p>
          <a:p>
            <a:r>
              <a:rPr lang="en-US" altLang="ja-JP" dirty="0" err="1"/>
              <a:t>PainVision</a:t>
            </a:r>
            <a:r>
              <a:rPr lang="en-US" altLang="ja-JP" dirty="0"/>
              <a:t> </a:t>
            </a:r>
            <a:r>
              <a:rPr lang="ja-JP" altLang="ja-JP" dirty="0"/>
              <a:t>による痛みの数値化を行う</a:t>
            </a:r>
            <a:r>
              <a:rPr lang="ja-JP" altLang="ja-JP" dirty="0" smtClean="0"/>
              <a:t>。</a:t>
            </a:r>
            <a:endParaRPr lang="en-US" altLang="ja-JP" dirty="0" smtClean="0"/>
          </a:p>
          <a:p>
            <a:r>
              <a:rPr lang="en-US" altLang="ja-JP" dirty="0" smtClean="0"/>
              <a:t>TAS9</a:t>
            </a:r>
            <a:r>
              <a:rPr lang="ja-JP" altLang="en-US" dirty="0"/>
              <a:t>に</a:t>
            </a:r>
            <a:r>
              <a:rPr lang="ja-JP" altLang="en-US" dirty="0" smtClean="0"/>
              <a:t>よる心拍変動解析による自律神経機能評価を行う。</a:t>
            </a:r>
            <a:endParaRPr lang="en-US" altLang="ja-JP" dirty="0" smtClean="0"/>
          </a:p>
          <a:p>
            <a:r>
              <a:rPr lang="ja-JP" altLang="en-US" dirty="0" smtClean="0"/>
              <a:t>唾液中アミラーゼ、コルチゾール、ＨＨＶ６、７の</a:t>
            </a:r>
            <a:r>
              <a:rPr lang="en-US" altLang="ja-JP" dirty="0" smtClean="0"/>
              <a:t>m</a:t>
            </a:r>
            <a:r>
              <a:rPr lang="ja-JP" altLang="en-US" dirty="0" smtClean="0"/>
              <a:t>ＲＮＡ量を測定し、ストレスや疲労を評価する。</a:t>
            </a:r>
            <a:endParaRPr lang="ja-JP" altLang="ja-JP" dirty="0"/>
          </a:p>
          <a:p>
            <a:r>
              <a:rPr lang="ja-JP" altLang="ja-JP" dirty="0"/>
              <a:t>網羅的に主観的評価を行う</a:t>
            </a:r>
            <a:r>
              <a:rPr lang="en-US" altLang="ja-JP" dirty="0" err="1"/>
              <a:t>iPAD</a:t>
            </a:r>
            <a:r>
              <a:rPr lang="ja-JP" altLang="ja-JP" dirty="0"/>
              <a:t>共通評価システムを用いて</a:t>
            </a:r>
            <a:r>
              <a:rPr lang="en-US" altLang="ja-JP" dirty="0"/>
              <a:t>ADL</a:t>
            </a:r>
            <a:r>
              <a:rPr lang="ja-JP" altLang="ja-JP" dirty="0"/>
              <a:t>を</a:t>
            </a:r>
            <a:r>
              <a:rPr lang="en-US" altLang="ja-JP" dirty="0"/>
              <a:t>PDAS</a:t>
            </a:r>
            <a:r>
              <a:rPr lang="ja-JP" altLang="ja-JP" dirty="0"/>
              <a:t>で、うつや不安を</a:t>
            </a:r>
            <a:r>
              <a:rPr lang="en-US" altLang="ja-JP" dirty="0"/>
              <a:t>HADS</a:t>
            </a:r>
            <a:r>
              <a:rPr lang="ja-JP" altLang="ja-JP" dirty="0"/>
              <a:t>で、痛みによる破局的思考を</a:t>
            </a:r>
            <a:r>
              <a:rPr lang="en-US" altLang="ja-JP" dirty="0"/>
              <a:t>PCS</a:t>
            </a:r>
            <a:r>
              <a:rPr lang="ja-JP" altLang="ja-JP" dirty="0"/>
              <a:t>で、</a:t>
            </a:r>
            <a:r>
              <a:rPr lang="en-US" altLang="ja-JP" dirty="0"/>
              <a:t>QOL</a:t>
            </a:r>
            <a:r>
              <a:rPr lang="ja-JP" altLang="ja-JP" dirty="0"/>
              <a:t>を</a:t>
            </a:r>
            <a:r>
              <a:rPr lang="en-US" altLang="ja-JP" dirty="0"/>
              <a:t>EQ5D</a:t>
            </a:r>
            <a:r>
              <a:rPr lang="ja-JP" altLang="ja-JP" dirty="0"/>
              <a:t>で介入の前後に評価する。</a:t>
            </a:r>
          </a:p>
          <a:p>
            <a:r>
              <a:rPr lang="en-US" altLang="ja-JP" dirty="0"/>
              <a:t>FFMQ</a:t>
            </a:r>
            <a:r>
              <a:rPr lang="ja-JP" altLang="ja-JP" dirty="0" smtClean="0"/>
              <a:t>（</a:t>
            </a:r>
            <a:r>
              <a:rPr lang="en-US" altLang="ja-JP" dirty="0"/>
              <a:t>Five Facet Mindfulness Questionnaire</a:t>
            </a:r>
            <a:r>
              <a:rPr lang="ja-JP" altLang="ja-JP" dirty="0" smtClean="0"/>
              <a:t>）</a:t>
            </a:r>
            <a:r>
              <a:rPr lang="ja-JP" altLang="ja-JP" dirty="0"/>
              <a:t>：</a:t>
            </a:r>
            <a:r>
              <a:rPr lang="ja-JP" altLang="ja-JP" dirty="0" smtClean="0"/>
              <a:t>マインドフルネス</a:t>
            </a:r>
            <a:r>
              <a:rPr lang="ja-JP" altLang="en-US" dirty="0" smtClean="0"/>
              <a:t>認知療法</a:t>
            </a:r>
            <a:r>
              <a:rPr lang="ja-JP" altLang="ja-JP" dirty="0" smtClean="0"/>
              <a:t>で培われる</a:t>
            </a:r>
            <a:r>
              <a:rPr lang="ja-JP" altLang="en-US" dirty="0" smtClean="0"/>
              <a:t>客観視、無反応、無判断、描写、気付き</a:t>
            </a:r>
            <a:r>
              <a:rPr lang="ja-JP" altLang="ja-JP" dirty="0" smtClean="0"/>
              <a:t>を</a:t>
            </a:r>
            <a:r>
              <a:rPr lang="ja-JP" altLang="ja-JP" dirty="0"/>
              <a:t>評価する。</a:t>
            </a:r>
          </a:p>
          <a:p>
            <a:endParaRPr kumimoji="1" lang="ja-JP" altLang="en-US" dirty="0"/>
          </a:p>
        </p:txBody>
      </p:sp>
    </p:spTree>
    <p:extLst>
      <p:ext uri="{BB962C8B-B14F-4D97-AF65-F5344CB8AC3E}">
        <p14:creationId xmlns:p14="http://schemas.microsoft.com/office/powerpoint/2010/main" val="11619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5" name="Rectangle 3"/>
          <p:cNvSpPr>
            <a:spLocks noGrp="1" noChangeArrowheads="1"/>
          </p:cNvSpPr>
          <p:nvPr>
            <p:ph type="title"/>
          </p:nvPr>
        </p:nvSpPr>
        <p:spPr>
          <a:xfrm>
            <a:off x="1224532" y="2636391"/>
            <a:ext cx="8027988" cy="936625"/>
          </a:xfrm>
        </p:spPr>
        <p:txBody>
          <a:bodyPr>
            <a:normAutofit fontScale="90000"/>
          </a:bodyPr>
          <a:lstStyle/>
          <a:p>
            <a:pPr eaLnBrk="1" hangingPunct="1">
              <a:defRPr/>
            </a:pPr>
            <a:r>
              <a:rPr lang="en-US" altLang="ja-JP" sz="4000" dirty="0" smtClean="0">
                <a:solidFill>
                  <a:srgbClr val="0066CC"/>
                </a:solidFill>
                <a:effectLst>
                  <a:outerShdw blurRad="38100" dist="38100" dir="2700000" algn="tl">
                    <a:srgbClr val="000000">
                      <a:alpha val="43137"/>
                    </a:srgbClr>
                  </a:outerShdw>
                </a:effectLst>
              </a:rPr>
              <a:t>21</a:t>
            </a:r>
            <a:r>
              <a:rPr lang="ja-JP" altLang="en-US" sz="4000" dirty="0" smtClean="0">
                <a:solidFill>
                  <a:srgbClr val="0066CC"/>
                </a:solidFill>
                <a:effectLst>
                  <a:outerShdw blurRad="38100" dist="38100" dir="2700000" algn="tl">
                    <a:srgbClr val="000000">
                      <a:alpha val="43137"/>
                    </a:srgbClr>
                  </a:outerShdw>
                </a:effectLst>
              </a:rPr>
              <a:t>世紀は統合医療の時代になる</a:t>
            </a:r>
            <a:r>
              <a:rPr lang="ja-JP" altLang="en-US" sz="4000" b="0" dirty="0" smtClean="0">
                <a:solidFill>
                  <a:srgbClr val="0066CC"/>
                </a:solidFill>
                <a:effectLst>
                  <a:outerShdw blurRad="38100" dist="38100" dir="2700000" algn="tl">
                    <a:srgbClr val="000000">
                      <a:alpha val="43137"/>
                    </a:srgbClr>
                  </a:outerShdw>
                </a:effectLst>
              </a:rPr>
              <a:t/>
            </a:r>
            <a:br>
              <a:rPr lang="ja-JP" altLang="en-US" sz="4000" b="0" dirty="0" smtClean="0">
                <a:solidFill>
                  <a:srgbClr val="0066CC"/>
                </a:solidFill>
                <a:effectLst>
                  <a:outerShdw blurRad="38100" dist="38100" dir="2700000" algn="tl">
                    <a:srgbClr val="000000">
                      <a:alpha val="43137"/>
                    </a:srgbClr>
                  </a:outerShdw>
                </a:effectLst>
              </a:rPr>
            </a:br>
            <a:endParaRPr lang="en-US" altLang="ja-JP" sz="4000" dirty="0" smtClean="0">
              <a:effectLst>
                <a:outerShdw blurRad="38100" dist="38100" dir="2700000" algn="tl">
                  <a:srgbClr val="000000">
                    <a:alpha val="43137"/>
                  </a:srgbClr>
                </a:outerShdw>
              </a:effectLst>
            </a:endParaRPr>
          </a:p>
        </p:txBody>
      </p:sp>
      <p:sp>
        <p:nvSpPr>
          <p:cNvPr id="637956" name="Rectangle 4"/>
          <p:cNvSpPr>
            <a:spLocks noGrp="1" noChangeArrowheads="1"/>
          </p:cNvSpPr>
          <p:nvPr>
            <p:ph type="body" idx="1"/>
          </p:nvPr>
        </p:nvSpPr>
        <p:spPr/>
        <p:txBody>
          <a:bodyPr/>
          <a:lstStyle/>
          <a:p>
            <a:pPr algn="r" eaLnBrk="1" hangingPunct="1">
              <a:lnSpc>
                <a:spcPct val="90000"/>
              </a:lnSpc>
              <a:defRPr/>
            </a:pPr>
            <a:endParaRPr lang="ja-JP" altLang="en-US" sz="2800" smtClean="0"/>
          </a:p>
          <a:p>
            <a:pPr algn="r" eaLnBrk="1" hangingPunct="1">
              <a:lnSpc>
                <a:spcPct val="90000"/>
              </a:lnSpc>
              <a:defRPr/>
            </a:pPr>
            <a:endParaRPr lang="ja-JP" altLang="en-US" sz="2800" smtClean="0"/>
          </a:p>
        </p:txBody>
      </p:sp>
    </p:spTree>
    <p:extLst>
      <p:ext uri="{BB962C8B-B14F-4D97-AF65-F5344CB8AC3E}">
        <p14:creationId xmlns:p14="http://schemas.microsoft.com/office/powerpoint/2010/main" val="40228746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404664"/>
            <a:ext cx="7024744" cy="1143000"/>
          </a:xfrm>
        </p:spPr>
        <p:txBody>
          <a:bodyPr>
            <a:normAutofit fontScale="90000"/>
          </a:bodyPr>
          <a:lstStyle/>
          <a:p>
            <a:r>
              <a:rPr lang="ja-JP" altLang="en-US" dirty="0" smtClean="0"/>
              <a:t>エビデンス</a:t>
            </a:r>
            <a:r>
              <a:rPr lang="ja-JP" altLang="en-US" dirty="0"/>
              <a:t>に</a:t>
            </a:r>
            <a:r>
              <a:rPr lang="ja-JP" altLang="en-US" dirty="0" smtClean="0"/>
              <a:t>基づく</a:t>
            </a:r>
            <a:r>
              <a:rPr lang="ja-JP" altLang="en-US" dirty="0"/>
              <a:t>セルフケア</a:t>
            </a:r>
            <a:endParaRPr kumimoji="1" lang="ja-JP" altLang="en-US" dirty="0"/>
          </a:p>
        </p:txBody>
      </p:sp>
      <p:pic>
        <p:nvPicPr>
          <p:cNvPr id="4" name="図 3"/>
          <p:cNvPicPr>
            <a:picLocks noChangeAspect="1"/>
          </p:cNvPicPr>
          <p:nvPr/>
        </p:nvPicPr>
        <p:blipFill rotWithShape="1">
          <a:blip r:embed="rId2"/>
          <a:srcRect l="25987" t="9800" r="40151" b="5471"/>
          <a:stretch/>
        </p:blipFill>
        <p:spPr>
          <a:xfrm>
            <a:off x="1043608" y="1790051"/>
            <a:ext cx="3096344" cy="4358018"/>
          </a:xfrm>
          <a:prstGeom prst="rect">
            <a:avLst/>
          </a:prstGeom>
        </p:spPr>
      </p:pic>
      <p:pic>
        <p:nvPicPr>
          <p:cNvPr id="6" name="図 5"/>
          <p:cNvPicPr>
            <a:picLocks noChangeAspect="1"/>
          </p:cNvPicPr>
          <p:nvPr/>
        </p:nvPicPr>
        <p:blipFill rotWithShape="1">
          <a:blip r:embed="rId3"/>
          <a:srcRect l="25987" t="9799" r="40151" b="5747"/>
          <a:stretch/>
        </p:blipFill>
        <p:spPr>
          <a:xfrm>
            <a:off x="4972008" y="1821405"/>
            <a:ext cx="3096344" cy="4343899"/>
          </a:xfrm>
          <a:prstGeom prst="rect">
            <a:avLst/>
          </a:prstGeom>
        </p:spPr>
      </p:pic>
    </p:spTree>
    <p:extLst>
      <p:ext uri="{BB962C8B-B14F-4D97-AF65-F5344CB8AC3E}">
        <p14:creationId xmlns:p14="http://schemas.microsoft.com/office/powerpoint/2010/main" val="98173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マインドフルネス認知療法とは</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b="1" dirty="0"/>
              <a:t>マインドフルネス認知療法</a:t>
            </a:r>
            <a:r>
              <a:rPr lang="ja-JP" altLang="en-US" dirty="0" smtClean="0"/>
              <a:t>（</a:t>
            </a:r>
            <a:r>
              <a:rPr lang="en-US" altLang="ja-JP" dirty="0" smtClean="0"/>
              <a:t>Mindfulness-based </a:t>
            </a:r>
            <a:r>
              <a:rPr lang="en-US" altLang="ja-JP" dirty="0"/>
              <a:t>cognitive therapy</a:t>
            </a:r>
            <a:r>
              <a:rPr lang="ja-JP" altLang="en-US" dirty="0" err="1"/>
              <a:t>、</a:t>
            </a:r>
            <a:r>
              <a:rPr lang="ja-JP" altLang="en-US" dirty="0"/>
              <a:t>略称：</a:t>
            </a:r>
            <a:r>
              <a:rPr lang="en-US" altLang="ja-JP" b="1" dirty="0"/>
              <a:t>MBCT</a:t>
            </a:r>
            <a:r>
              <a:rPr lang="ja-JP" altLang="en-US" dirty="0"/>
              <a:t>）は、</a:t>
            </a:r>
            <a:r>
              <a:rPr lang="ja-JP" altLang="en-US" dirty="0">
                <a:hlinkClick r:id="rId2" tooltip="マインドフルネス"/>
              </a:rPr>
              <a:t>マインドフルネス</a:t>
            </a:r>
            <a:r>
              <a:rPr lang="ja-JP" altLang="en-US" dirty="0"/>
              <a:t>（気づき、注意コントロール）を基礎に置いた</a:t>
            </a:r>
            <a:r>
              <a:rPr lang="ja-JP" altLang="en-US" dirty="0">
                <a:hlinkClick r:id="rId3" tooltip="心理療法"/>
              </a:rPr>
              <a:t>心理療法</a:t>
            </a:r>
            <a:r>
              <a:rPr lang="ja-JP" altLang="en-US" dirty="0"/>
              <a:t>で、第</a:t>
            </a:r>
            <a:r>
              <a:rPr lang="en-US" altLang="ja-JP" dirty="0"/>
              <a:t>3</a:t>
            </a:r>
            <a:r>
              <a:rPr lang="ja-JP" altLang="en-US" dirty="0"/>
              <a:t>世代の</a:t>
            </a:r>
            <a:r>
              <a:rPr lang="ja-JP" altLang="en-US" dirty="0">
                <a:hlinkClick r:id="rId4" tooltip="認知療法"/>
              </a:rPr>
              <a:t>認知療法</a:t>
            </a:r>
            <a:r>
              <a:rPr lang="ja-JP" altLang="en-US" dirty="0"/>
              <a:t>の</a:t>
            </a:r>
            <a:r>
              <a:rPr lang="en-US" altLang="ja-JP" dirty="0"/>
              <a:t>1</a:t>
            </a:r>
            <a:r>
              <a:rPr lang="ja-JP" altLang="en-US" dirty="0"/>
              <a:t>つ。</a:t>
            </a:r>
          </a:p>
          <a:p>
            <a:r>
              <a:rPr lang="ja-JP" altLang="en-US" dirty="0"/>
              <a:t>本療法は、心に浮かぶ思考や感情に従ったり、価値判断をするのではなく、ただ思考が湧いたと一歩離れて観察するという、マインドフルネスの技法を取り入れ、否定的な考え、行動を繰り返（自動操縦）さないようにすることで、</a:t>
            </a:r>
            <a:r>
              <a:rPr lang="ja-JP" altLang="en-US" dirty="0">
                <a:hlinkClick r:id="rId5" tooltip="うつ病"/>
              </a:rPr>
              <a:t>うつ病</a:t>
            </a:r>
            <a:r>
              <a:rPr lang="ja-JP" altLang="en-US" dirty="0"/>
              <a:t>の再発を防ぐことを目指す。</a:t>
            </a:r>
          </a:p>
          <a:p>
            <a:endParaRPr lang="ja-JP" altLang="en-US" b="1" dirty="0"/>
          </a:p>
          <a:p>
            <a:endParaRPr kumimoji="1" lang="ja-JP" altLang="en-US" dirty="0"/>
          </a:p>
        </p:txBody>
      </p:sp>
    </p:spTree>
    <p:extLst>
      <p:ext uri="{BB962C8B-B14F-4D97-AF65-F5344CB8AC3E}">
        <p14:creationId xmlns:p14="http://schemas.microsoft.com/office/powerpoint/2010/main" val="98442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マインドフルネス認知療法とは</a:t>
            </a:r>
            <a:endParaRPr kumimoji="1" lang="ja-JP" altLang="en-US" dirty="0"/>
          </a:p>
        </p:txBody>
      </p:sp>
      <p:sp>
        <p:nvSpPr>
          <p:cNvPr id="3" name="コンテンツ プレースホルダー 2"/>
          <p:cNvSpPr>
            <a:spLocks noGrp="1"/>
          </p:cNvSpPr>
          <p:nvPr>
            <p:ph idx="1"/>
          </p:nvPr>
        </p:nvSpPr>
        <p:spPr/>
        <p:txBody>
          <a:bodyPr>
            <a:noAutofit/>
          </a:bodyPr>
          <a:lstStyle/>
          <a:p>
            <a:pPr marL="68580" indent="0">
              <a:buNone/>
            </a:pPr>
            <a:r>
              <a:rPr lang="ja-JP" altLang="en-US" dirty="0" smtClean="0"/>
              <a:t>歴史</a:t>
            </a:r>
            <a:endParaRPr lang="en-US" altLang="ja-JP" dirty="0" smtClean="0"/>
          </a:p>
          <a:p>
            <a:r>
              <a:rPr lang="ja-JP" altLang="en-US" dirty="0" smtClean="0"/>
              <a:t>本療法</a:t>
            </a:r>
            <a:r>
              <a:rPr lang="ja-JP" altLang="en-US" dirty="0"/>
              <a:t>は、</a:t>
            </a:r>
            <a:r>
              <a:rPr lang="en-US" altLang="ja-JP" dirty="0"/>
              <a:t>1991</a:t>
            </a:r>
            <a:r>
              <a:rPr lang="ja-JP" altLang="en-US" dirty="0"/>
              <a:t>年に</a:t>
            </a:r>
            <a:r>
              <a:rPr lang="en-US" altLang="ja-JP" dirty="0">
                <a:hlinkClick r:id="rId2" tooltip="Z・V・シーガル (存在しないページ)"/>
              </a:rPr>
              <a:t>Z</a:t>
            </a:r>
            <a:r>
              <a:rPr lang="ja-JP" altLang="en-US" dirty="0">
                <a:hlinkClick r:id="rId2" tooltip="Z・V・シーガル (存在しないページ)"/>
              </a:rPr>
              <a:t>・</a:t>
            </a:r>
            <a:r>
              <a:rPr lang="en-US" altLang="ja-JP" dirty="0">
                <a:hlinkClick r:id="rId2" tooltip="Z・V・シーガル (存在しないページ)"/>
              </a:rPr>
              <a:t>V</a:t>
            </a:r>
            <a:r>
              <a:rPr lang="ja-JP" altLang="en-US" dirty="0">
                <a:hlinkClick r:id="rId2" tooltip="Z・V・シーガル (存在しないページ)"/>
              </a:rPr>
              <a:t>・シーガル</a:t>
            </a:r>
            <a:r>
              <a:rPr lang="ja-JP" altLang="en-US" dirty="0"/>
              <a:t>、</a:t>
            </a:r>
            <a:r>
              <a:rPr lang="en-US" altLang="ja-JP" dirty="0">
                <a:hlinkClick r:id="rId3" tooltip="J・M・G・ウィリアムズ (存在しないページ)"/>
              </a:rPr>
              <a:t>J</a:t>
            </a:r>
            <a:r>
              <a:rPr lang="ja-JP" altLang="en-US" dirty="0">
                <a:hlinkClick r:id="rId3" tooltip="J・M・G・ウィリアムズ (存在しないページ)"/>
              </a:rPr>
              <a:t>・</a:t>
            </a:r>
            <a:r>
              <a:rPr lang="en-US" altLang="ja-JP" dirty="0">
                <a:hlinkClick r:id="rId3" tooltip="J・M・G・ウィリアムズ (存在しないページ)"/>
              </a:rPr>
              <a:t>M</a:t>
            </a:r>
            <a:r>
              <a:rPr lang="ja-JP" altLang="en-US" dirty="0">
                <a:hlinkClick r:id="rId3" tooltip="J・M・G・ウィリアムズ (存在しないページ)"/>
              </a:rPr>
              <a:t>・</a:t>
            </a:r>
            <a:r>
              <a:rPr lang="en-US" altLang="ja-JP" dirty="0">
                <a:hlinkClick r:id="rId3" tooltip="J・M・G・ウィリアムズ (存在しないページ)"/>
              </a:rPr>
              <a:t>G</a:t>
            </a:r>
            <a:r>
              <a:rPr lang="ja-JP" altLang="en-US" dirty="0">
                <a:hlinkClick r:id="rId3" tooltip="J・M・G・ウィリアムズ (存在しないページ)"/>
              </a:rPr>
              <a:t>・ウィリアムズ</a:t>
            </a:r>
            <a:r>
              <a:rPr lang="ja-JP" altLang="en-US" dirty="0"/>
              <a:t>、</a:t>
            </a:r>
            <a:r>
              <a:rPr lang="en-US" altLang="ja-JP" dirty="0">
                <a:hlinkClick r:id="rId4" tooltip="J・D・ティーズデール (存在しないページ)"/>
              </a:rPr>
              <a:t>J</a:t>
            </a:r>
            <a:r>
              <a:rPr lang="ja-JP" altLang="en-US" dirty="0">
                <a:hlinkClick r:id="rId4" tooltip="J・D・ティーズデール (存在しないページ)"/>
              </a:rPr>
              <a:t>・</a:t>
            </a:r>
            <a:r>
              <a:rPr lang="en-US" altLang="ja-JP" dirty="0">
                <a:hlinkClick r:id="rId4" tooltip="J・D・ティーズデール (存在しないページ)"/>
              </a:rPr>
              <a:t>D</a:t>
            </a:r>
            <a:r>
              <a:rPr lang="ja-JP" altLang="en-US" dirty="0">
                <a:hlinkClick r:id="rId4" tooltip="J・D・ティーズデール (存在しないページ)"/>
              </a:rPr>
              <a:t>・ティーズデール</a:t>
            </a:r>
            <a:r>
              <a:rPr lang="ja-JP" altLang="en-US" dirty="0"/>
              <a:t>らによって、既にマインドフルネスを用いた心理療法を行っていた</a:t>
            </a:r>
            <a:r>
              <a:rPr lang="ja-JP" altLang="en-US" dirty="0">
                <a:hlinkClick r:id="rId5" tooltip="ジョン・カバット・ジン"/>
              </a:rPr>
              <a:t>ジョン・カバット・ジン</a:t>
            </a:r>
            <a:r>
              <a:rPr lang="ja-JP" altLang="en-US" dirty="0"/>
              <a:t>の</a:t>
            </a:r>
            <a:r>
              <a:rPr lang="ja-JP" altLang="en-US" dirty="0">
                <a:hlinkClick r:id="rId6" tooltip="マインドフルネスストレス低減法 (存在しないページ)"/>
              </a:rPr>
              <a:t>マインドフルネスストレス低減法</a:t>
            </a:r>
            <a:r>
              <a:rPr lang="ja-JP" altLang="en-US" dirty="0"/>
              <a:t>を基に開発された</a:t>
            </a:r>
            <a:r>
              <a:rPr lang="ja-JP" altLang="en-US" dirty="0" smtClean="0"/>
              <a:t>。</a:t>
            </a:r>
            <a:endParaRPr lang="ja-JP" altLang="en-US" dirty="0"/>
          </a:p>
        </p:txBody>
      </p:sp>
    </p:spTree>
    <p:extLst>
      <p:ext uri="{BB962C8B-B14F-4D97-AF65-F5344CB8AC3E}">
        <p14:creationId xmlns:p14="http://schemas.microsoft.com/office/powerpoint/2010/main" val="41105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マインドフルネス認知療法とは</a:t>
            </a:r>
            <a:endParaRPr kumimoji="1" lang="ja-JP" altLang="en-US" dirty="0"/>
          </a:p>
        </p:txBody>
      </p:sp>
      <p:sp>
        <p:nvSpPr>
          <p:cNvPr id="3" name="コンテンツ プレースホルダー 2"/>
          <p:cNvSpPr>
            <a:spLocks noGrp="1"/>
          </p:cNvSpPr>
          <p:nvPr>
            <p:ph idx="1"/>
          </p:nvPr>
        </p:nvSpPr>
        <p:spPr/>
        <p:txBody>
          <a:bodyPr>
            <a:noAutofit/>
          </a:bodyPr>
          <a:lstStyle/>
          <a:p>
            <a:pPr marL="68580" indent="0">
              <a:buNone/>
            </a:pPr>
            <a:r>
              <a:rPr lang="ja-JP" altLang="en-US" sz="2000" dirty="0" smtClean="0"/>
              <a:t>技法</a:t>
            </a:r>
            <a:endParaRPr lang="ja-JP" altLang="en-US" sz="2000" dirty="0"/>
          </a:p>
          <a:p>
            <a:r>
              <a:rPr lang="ja-JP" altLang="en-US" sz="2000" dirty="0"/>
              <a:t>本療法の一般的なレッスンは</a:t>
            </a:r>
            <a:r>
              <a:rPr lang="en-US" altLang="ja-JP" sz="2000" dirty="0"/>
              <a:t>8</a:t>
            </a:r>
            <a:r>
              <a:rPr lang="ja-JP" altLang="en-US" sz="2000" dirty="0"/>
              <a:t>週間行われ、導入前の面接、グループレッスン、ホームワークからなる。グループレッスンでは、まず</a:t>
            </a:r>
            <a:r>
              <a:rPr lang="ja-JP" altLang="en-US" sz="2000" dirty="0">
                <a:hlinkClick r:id="rId2" tooltip="干しブドウ"/>
              </a:rPr>
              <a:t>干しブドウ</a:t>
            </a:r>
            <a:r>
              <a:rPr lang="ja-JP" altLang="en-US" sz="2000" dirty="0"/>
              <a:t>を味わうことから始まり</a:t>
            </a:r>
            <a:r>
              <a:rPr lang="ja-JP" altLang="en-US" sz="2000" dirty="0" smtClean="0"/>
              <a:t>、ボディスキャン（呼吸</a:t>
            </a:r>
            <a:r>
              <a:rPr lang="ja-JP" altLang="en-US" sz="2000" dirty="0"/>
              <a:t>・身体への</a:t>
            </a:r>
            <a:r>
              <a:rPr lang="ja-JP" altLang="en-US" sz="2000" dirty="0" smtClean="0"/>
              <a:t>観察）を</a:t>
            </a:r>
            <a:r>
              <a:rPr lang="ja-JP" altLang="en-US" sz="2000" dirty="0"/>
              <a:t>中心として、静坐瞑想、歩行瞑想に進み、毎日</a:t>
            </a:r>
            <a:r>
              <a:rPr lang="en-US" altLang="ja-JP" sz="2000" dirty="0"/>
              <a:t>45</a:t>
            </a:r>
            <a:r>
              <a:rPr lang="ja-JP" altLang="en-US" sz="2000" dirty="0"/>
              <a:t>分間、週</a:t>
            </a:r>
            <a:r>
              <a:rPr lang="en-US" altLang="ja-JP" sz="2000" dirty="0"/>
              <a:t>6</a:t>
            </a:r>
            <a:r>
              <a:rPr lang="ja-JP" altLang="en-US" sz="2000" dirty="0"/>
              <a:t>日のホームワーク、</a:t>
            </a:r>
            <a:r>
              <a:rPr lang="en-US" altLang="ja-JP" sz="2000" dirty="0"/>
              <a:t>1</a:t>
            </a:r>
            <a:r>
              <a:rPr lang="ja-JP" altLang="en-US" sz="2000" dirty="0"/>
              <a:t>日</a:t>
            </a:r>
            <a:r>
              <a:rPr lang="en-US" altLang="ja-JP" sz="2000" dirty="0"/>
              <a:t>3</a:t>
            </a:r>
            <a:r>
              <a:rPr lang="ja-JP" altLang="en-US" sz="2000" dirty="0"/>
              <a:t>回、或いはイライラしそうになった時の</a:t>
            </a:r>
            <a:r>
              <a:rPr lang="en-US" altLang="ja-JP" sz="2000" dirty="0"/>
              <a:t>3</a:t>
            </a:r>
            <a:r>
              <a:rPr lang="ja-JP" altLang="en-US" sz="2000" dirty="0"/>
              <a:t>分間呼吸法へ進み、日々の生活で習慣的に行えるように訓練</a:t>
            </a:r>
            <a:r>
              <a:rPr lang="ja-JP" altLang="en-US" sz="2000" dirty="0" smtClean="0"/>
              <a:t>する。</a:t>
            </a:r>
            <a:endParaRPr lang="ja-JP" altLang="en-US" sz="2000" dirty="0"/>
          </a:p>
          <a:p>
            <a:r>
              <a:rPr lang="ja-JP" altLang="en-US" sz="2000" dirty="0"/>
              <a:t>本療法では、</a:t>
            </a:r>
            <a:r>
              <a:rPr lang="ja-JP" altLang="en-US" sz="2000" dirty="0" err="1"/>
              <a:t>瞬間瞬間</a:t>
            </a:r>
            <a:r>
              <a:rPr lang="ja-JP" altLang="en-US" sz="2000" dirty="0"/>
              <a:t>ごとに注意を払う方法、または今現在の瞬間</a:t>
            </a:r>
            <a:r>
              <a:rPr lang="ja-JP" altLang="en-US" sz="2000" dirty="0" smtClean="0"/>
              <a:t>に</a:t>
            </a:r>
            <a:r>
              <a:rPr lang="ja-JP" altLang="en-US" sz="2000" dirty="0"/>
              <a:t>価値判断なしに</a:t>
            </a:r>
            <a:r>
              <a:rPr lang="ja-JP" altLang="en-US" sz="2000" dirty="0" smtClean="0"/>
              <a:t>意識</a:t>
            </a:r>
            <a:r>
              <a:rPr lang="ja-JP" altLang="en-US" sz="2000" dirty="0"/>
              <a:t>を向ける方法を学習</a:t>
            </a:r>
            <a:r>
              <a:rPr lang="ja-JP" altLang="en-US" sz="2000" dirty="0" smtClean="0"/>
              <a:t>する。</a:t>
            </a:r>
            <a:endParaRPr lang="ja-JP" altLang="en-US" sz="2000" dirty="0"/>
          </a:p>
        </p:txBody>
      </p:sp>
    </p:spTree>
    <p:extLst>
      <p:ext uri="{BB962C8B-B14F-4D97-AF65-F5344CB8AC3E}">
        <p14:creationId xmlns:p14="http://schemas.microsoft.com/office/powerpoint/2010/main" val="161941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マインドフルネス認知療法とは</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68580" indent="0">
              <a:buNone/>
            </a:pPr>
            <a:r>
              <a:rPr lang="ja-JP" altLang="en-US" dirty="0" smtClean="0"/>
              <a:t>診療ガイドライン</a:t>
            </a:r>
            <a:endParaRPr lang="ja-JP" altLang="en-US" dirty="0"/>
          </a:p>
          <a:p>
            <a:r>
              <a:rPr lang="ja-JP" altLang="en-US" dirty="0">
                <a:hlinkClick r:id="rId2" tooltip="英国国立医療技術評価機構"/>
              </a:rPr>
              <a:t>英国国立医療技術評価機構</a:t>
            </a:r>
            <a:r>
              <a:rPr lang="ja-JP" altLang="en-US" dirty="0"/>
              <a:t>は、</a:t>
            </a:r>
            <a:r>
              <a:rPr lang="en-US" altLang="ja-JP" dirty="0"/>
              <a:t>2011</a:t>
            </a:r>
            <a:r>
              <a:rPr lang="ja-JP" altLang="en-US" dirty="0"/>
              <a:t>年の診療ガイドラインで</a:t>
            </a:r>
            <a:r>
              <a:rPr lang="ja-JP" altLang="en-US" dirty="0">
                <a:hlinkClick r:id="rId3" tooltip="うつ病"/>
              </a:rPr>
              <a:t>うつ病</a:t>
            </a:r>
            <a:r>
              <a:rPr lang="ja-JP" altLang="en-US" dirty="0"/>
              <a:t>の治療に対し、過去に既往歴のある患者に対しての選択肢と一つとして、</a:t>
            </a:r>
            <a:r>
              <a:rPr lang="en-US" altLang="ja-JP" dirty="0">
                <a:hlinkClick r:id="rId4" tooltip="認知行動療法"/>
              </a:rPr>
              <a:t>CBT</a:t>
            </a:r>
            <a:r>
              <a:rPr lang="ja-JP" altLang="en-US" dirty="0"/>
              <a:t>と並んで</a:t>
            </a:r>
            <a:r>
              <a:rPr lang="en-US" altLang="ja-JP" dirty="0"/>
              <a:t>MBCT</a:t>
            </a:r>
            <a:r>
              <a:rPr lang="ja-JP" altLang="en-US" dirty="0"/>
              <a:t>を推奨して</a:t>
            </a:r>
            <a:r>
              <a:rPr lang="ja-JP" altLang="en-US" dirty="0" smtClean="0"/>
              <a:t>いる。</a:t>
            </a:r>
            <a:endParaRPr lang="ja-JP" altLang="en-US" dirty="0"/>
          </a:p>
          <a:p>
            <a:pPr marL="68580" indent="0">
              <a:buNone/>
            </a:pPr>
            <a:endParaRPr lang="en-US" altLang="ja-JP" dirty="0" smtClean="0"/>
          </a:p>
          <a:p>
            <a:pPr marL="68580" indent="0">
              <a:buNone/>
            </a:pPr>
            <a:r>
              <a:rPr lang="ja-JP" altLang="en-US" dirty="0" smtClean="0"/>
              <a:t>有効性</a:t>
            </a:r>
            <a:endParaRPr lang="ja-JP" altLang="en-US" dirty="0"/>
          </a:p>
          <a:p>
            <a:r>
              <a:rPr lang="ja-JP" altLang="en-US" dirty="0"/>
              <a:t>本療法の開発時の臨床実験により、うつ病を</a:t>
            </a:r>
            <a:r>
              <a:rPr lang="en-US" altLang="ja-JP" dirty="0"/>
              <a:t>3</a:t>
            </a:r>
            <a:r>
              <a:rPr lang="ja-JP" altLang="en-US" dirty="0"/>
              <a:t>度以上経験した患者については、従来の療法と比べて再現率が半減</a:t>
            </a:r>
            <a:r>
              <a:rPr lang="ja-JP" altLang="en-US" dirty="0" smtClean="0"/>
              <a:t>した。</a:t>
            </a:r>
            <a:endParaRPr lang="ja-JP" altLang="en-US" dirty="0"/>
          </a:p>
          <a:p>
            <a:endParaRPr kumimoji="1" lang="ja-JP" altLang="en-US" dirty="0"/>
          </a:p>
        </p:txBody>
      </p:sp>
    </p:spTree>
    <p:extLst>
      <p:ext uri="{BB962C8B-B14F-4D97-AF65-F5344CB8AC3E}">
        <p14:creationId xmlns:p14="http://schemas.microsoft.com/office/powerpoint/2010/main" val="4322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うつと慢性痛の共通点</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反芻が関係している。</a:t>
            </a:r>
            <a:endParaRPr kumimoji="1" lang="en-US" altLang="ja-JP" dirty="0" smtClean="0"/>
          </a:p>
          <a:p>
            <a:pPr marL="68580" indent="0">
              <a:buNone/>
            </a:pPr>
            <a:r>
              <a:rPr lang="ja-JP" altLang="en-US" dirty="0" smtClean="0"/>
              <a:t>⇛</a:t>
            </a:r>
            <a:r>
              <a:rPr lang="ja-JP" altLang="en-US" dirty="0"/>
              <a:t>同じ場所にずっと意識がとらわれて</a:t>
            </a:r>
            <a:r>
              <a:rPr lang="ja-JP" altLang="en-US" dirty="0" smtClean="0"/>
              <a:t>いることにより症状が強化されてゆく。</a:t>
            </a:r>
            <a:endParaRPr lang="en-US" altLang="ja-JP" dirty="0"/>
          </a:p>
          <a:p>
            <a:endParaRPr kumimoji="1" lang="en-US" altLang="ja-JP" dirty="0" smtClean="0"/>
          </a:p>
          <a:p>
            <a:r>
              <a:rPr lang="ja-JP" altLang="en-US" dirty="0" smtClean="0"/>
              <a:t>治そうとすると余計に悪くなる。</a:t>
            </a:r>
            <a:endParaRPr lang="en-US" altLang="ja-JP" dirty="0" smtClean="0"/>
          </a:p>
          <a:p>
            <a:pPr marL="68580" indent="0">
              <a:buNone/>
            </a:pPr>
            <a:r>
              <a:rPr lang="ja-JP" altLang="en-US" dirty="0"/>
              <a:t>⇛</a:t>
            </a:r>
            <a:r>
              <a:rPr lang="ja-JP" altLang="en-US" dirty="0" smtClean="0"/>
              <a:t>治そうとしても治らないことで反芻が起こる。</a:t>
            </a:r>
            <a:r>
              <a:rPr lang="ja-JP" altLang="en-US" dirty="0"/>
              <a:t>あるがまま</a:t>
            </a:r>
            <a:r>
              <a:rPr lang="ja-JP" altLang="en-US" dirty="0" err="1" smtClean="0"/>
              <a:t>を</a:t>
            </a:r>
            <a:r>
              <a:rPr lang="ja-JP" altLang="en-US" dirty="0" smtClean="0"/>
              <a:t>受け入れると反芻は減り改善に向かう。</a:t>
            </a:r>
            <a:endParaRPr lang="en-US" altLang="ja-JP" dirty="0"/>
          </a:p>
          <a:p>
            <a:endParaRPr lang="en-US" altLang="ja-JP" dirty="0" smtClean="0"/>
          </a:p>
          <a:p>
            <a:r>
              <a:rPr lang="ja-JP" altLang="en-US" dirty="0"/>
              <a:t>原因</a:t>
            </a:r>
            <a:r>
              <a:rPr lang="ja-JP" altLang="en-US" dirty="0" smtClean="0"/>
              <a:t>は脳にあることが知られている。</a:t>
            </a:r>
            <a:endParaRPr lang="en-US" altLang="ja-JP" dirty="0" smtClean="0"/>
          </a:p>
          <a:p>
            <a:pPr marL="68580" indent="0">
              <a:buNone/>
            </a:pPr>
            <a:r>
              <a:rPr kumimoji="1" lang="ja-JP" altLang="en-US" dirty="0" smtClean="0"/>
              <a:t>⇛体を検査しても説明がつかないことが多い。</a:t>
            </a:r>
            <a:endParaRPr kumimoji="1" lang="en-US" altLang="ja-JP" dirty="0" smtClean="0"/>
          </a:p>
          <a:p>
            <a:pPr marL="68580" indent="0">
              <a:buNone/>
            </a:pPr>
            <a:endParaRPr kumimoji="1" lang="en-US" altLang="ja-JP" dirty="0"/>
          </a:p>
          <a:p>
            <a:pPr marL="68580" indent="0">
              <a:buNone/>
            </a:pPr>
            <a:endParaRPr kumimoji="1" lang="ja-JP" altLang="en-US" dirty="0"/>
          </a:p>
        </p:txBody>
      </p:sp>
    </p:spTree>
    <p:extLst>
      <p:ext uri="{BB962C8B-B14F-4D97-AF65-F5344CB8AC3E}">
        <p14:creationId xmlns:p14="http://schemas.microsoft.com/office/powerpoint/2010/main" val="13193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2800" dirty="0" smtClean="0"/>
              <a:t>霊的暴力（霊的虐待）について</a:t>
            </a:r>
            <a:endParaRPr kumimoji="1" lang="ja-JP" altLang="en-US" sz="2800"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553383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霊的虐待とは</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b="1" dirty="0"/>
              <a:t>霊的虐待</a:t>
            </a:r>
            <a:r>
              <a:rPr lang="ja-JP" altLang="en-US" dirty="0"/>
              <a:t>（れいてきぎゃくたい、</a:t>
            </a:r>
            <a:r>
              <a:rPr lang="en-US" altLang="ja-JP" dirty="0"/>
              <a:t>Spiritual Abuse</a:t>
            </a:r>
            <a:r>
              <a:rPr lang="ja-JP" altLang="en-US" dirty="0"/>
              <a:t>）とは、宗教における虐待、もしくは、教会における虐待のことである。</a:t>
            </a:r>
            <a:r>
              <a:rPr lang="ja-JP" altLang="en-US" dirty="0">
                <a:solidFill>
                  <a:schemeClr val="tx1"/>
                </a:solidFill>
                <a:hlinkClick r:id="rId2" tooltip="宗教"/>
              </a:rPr>
              <a:t>宗教</a:t>
            </a:r>
            <a:r>
              <a:rPr lang="ja-JP" altLang="en-US" dirty="0">
                <a:solidFill>
                  <a:schemeClr val="tx1"/>
                </a:solidFill>
              </a:rPr>
              <a:t>的</a:t>
            </a:r>
            <a:r>
              <a:rPr lang="ja-JP" altLang="en-US" dirty="0">
                <a:solidFill>
                  <a:schemeClr val="tx1"/>
                </a:solidFill>
                <a:hlinkClick r:id="rId3" tooltip="権威"/>
              </a:rPr>
              <a:t>権威</a:t>
            </a:r>
            <a:r>
              <a:rPr lang="ja-JP" altLang="en-US" dirty="0">
                <a:solidFill>
                  <a:schemeClr val="tx1"/>
                </a:solidFill>
              </a:rPr>
              <a:t>およびユニークな霊的習慣を伴う人が、</a:t>
            </a:r>
            <a:r>
              <a:rPr lang="ja-JP" altLang="en-US" dirty="0">
                <a:solidFill>
                  <a:schemeClr val="tx1"/>
                </a:solidFill>
                <a:hlinkClick r:id="rId4" tooltip="神"/>
              </a:rPr>
              <a:t>神</a:t>
            </a:r>
            <a:r>
              <a:rPr lang="ja-JP" altLang="en-US" dirty="0">
                <a:solidFill>
                  <a:schemeClr val="tx1"/>
                </a:solidFill>
              </a:rPr>
              <a:t>、</a:t>
            </a:r>
            <a:r>
              <a:rPr lang="ja-JP" altLang="en-US" dirty="0">
                <a:solidFill>
                  <a:schemeClr val="tx1"/>
                </a:solidFill>
                <a:hlinkClick r:id="rId5" tooltip="教会"/>
              </a:rPr>
              <a:t>教会</a:t>
            </a:r>
            <a:r>
              <a:rPr lang="ja-JP" altLang="en-US" dirty="0">
                <a:solidFill>
                  <a:schemeClr val="tx1"/>
                </a:solidFill>
              </a:rPr>
              <a:t>、および何らかの</a:t>
            </a:r>
            <a:r>
              <a:rPr lang="ja-JP" altLang="en-US" dirty="0">
                <a:solidFill>
                  <a:schemeClr val="tx1"/>
                </a:solidFill>
                <a:hlinkClick r:id="rId6" tooltip="スピリチュアル"/>
              </a:rPr>
              <a:t>霊的</a:t>
            </a:r>
            <a:r>
              <a:rPr lang="ja-JP" altLang="en-US" dirty="0">
                <a:solidFill>
                  <a:schemeClr val="tx1"/>
                </a:solidFill>
              </a:rPr>
              <a:t>概念による</a:t>
            </a:r>
            <a:r>
              <a:rPr lang="ja-JP" altLang="en-US" dirty="0">
                <a:solidFill>
                  <a:schemeClr val="tx1"/>
                </a:solidFill>
                <a:hlinkClick r:id="rId7" tooltip="神秘"/>
              </a:rPr>
              <a:t>神秘</a:t>
            </a:r>
            <a:r>
              <a:rPr lang="ja-JP" altLang="en-US" dirty="0">
                <a:solidFill>
                  <a:schemeClr val="tx1"/>
                </a:solidFill>
              </a:rPr>
              <a:t>の名において別の人をミスリードし、</a:t>
            </a:r>
            <a:r>
              <a:rPr lang="ja-JP" altLang="en-US" dirty="0">
                <a:solidFill>
                  <a:schemeClr val="tx1"/>
                </a:solidFill>
                <a:hlinkClick r:id="rId8" tooltip="虐待"/>
              </a:rPr>
              <a:t>虐待</a:t>
            </a:r>
            <a:r>
              <a:rPr lang="ja-JP" altLang="en-US" dirty="0">
                <a:solidFill>
                  <a:schemeClr val="tx1"/>
                </a:solidFill>
              </a:rPr>
              <a:t>すること。</a:t>
            </a:r>
          </a:p>
          <a:p>
            <a:r>
              <a:rPr lang="ja-JP" altLang="en-US" dirty="0">
                <a:solidFill>
                  <a:schemeClr val="tx1"/>
                </a:solidFill>
              </a:rPr>
              <a:t>犠牲者の</a:t>
            </a:r>
            <a:r>
              <a:rPr lang="ja-JP" altLang="en-US" dirty="0">
                <a:solidFill>
                  <a:schemeClr val="tx1"/>
                </a:solidFill>
                <a:hlinkClick r:id="rId9" tooltip="スピリチュアリティ"/>
              </a:rPr>
              <a:t>霊性</a:t>
            </a:r>
            <a:r>
              <a:rPr lang="ja-JP" altLang="en-US" dirty="0">
                <a:solidFill>
                  <a:schemeClr val="tx1"/>
                </a:solidFill>
              </a:rPr>
              <a:t>（霊的な問題上のメンタリティと情熱）を利用する際に虐待的な権威に対し絶対服従の状態に置くために、霊</a:t>
            </a:r>
            <a:r>
              <a:rPr lang="ja-JP" altLang="en-US" dirty="0"/>
              <a:t>的または宗教的権威が使用されることがある。</a:t>
            </a:r>
          </a:p>
          <a:p>
            <a:pPr marL="68580" indent="0" algn="r">
              <a:buNone/>
            </a:pPr>
            <a:r>
              <a:rPr kumimoji="1" lang="ja-JP" altLang="en-US" dirty="0" smtClean="0"/>
              <a:t>（</a:t>
            </a:r>
            <a:r>
              <a:rPr kumimoji="1" lang="en-US" altLang="ja-JP" dirty="0" smtClean="0"/>
              <a:t>Wikipedia</a:t>
            </a:r>
            <a:r>
              <a:rPr kumimoji="1" lang="ja-JP" altLang="en-US" dirty="0" smtClean="0"/>
              <a:t>より）</a:t>
            </a:r>
            <a:endParaRPr kumimoji="1" lang="ja-JP" altLang="en-US" dirty="0"/>
          </a:p>
        </p:txBody>
      </p:sp>
    </p:spTree>
    <p:extLst>
      <p:ext uri="{BB962C8B-B14F-4D97-AF65-F5344CB8AC3E}">
        <p14:creationId xmlns:p14="http://schemas.microsoft.com/office/powerpoint/2010/main" val="3590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490" y="332656"/>
            <a:ext cx="7024744" cy="1143000"/>
          </a:xfrm>
        </p:spPr>
        <p:txBody>
          <a:bodyPr/>
          <a:lstStyle/>
          <a:p>
            <a:r>
              <a:rPr lang="ja-JP" altLang="en-US" dirty="0"/>
              <a:t>レリジャスハラスメント</a:t>
            </a:r>
            <a:r>
              <a:rPr kumimoji="1" lang="ja-JP" altLang="en-US" dirty="0" smtClean="0"/>
              <a:t>とは</a:t>
            </a:r>
            <a:endParaRPr kumimoji="1" lang="ja-JP" altLang="en-US" dirty="0"/>
          </a:p>
        </p:txBody>
      </p:sp>
      <p:sp>
        <p:nvSpPr>
          <p:cNvPr id="3" name="コンテンツ プレースホルダー 2"/>
          <p:cNvSpPr>
            <a:spLocks noGrp="1"/>
          </p:cNvSpPr>
          <p:nvPr>
            <p:ph idx="1"/>
          </p:nvPr>
        </p:nvSpPr>
        <p:spPr>
          <a:xfrm>
            <a:off x="1043492" y="1648215"/>
            <a:ext cx="6777317" cy="3508977"/>
          </a:xfrm>
        </p:spPr>
        <p:txBody>
          <a:bodyPr>
            <a:noAutofit/>
          </a:bodyPr>
          <a:lstStyle/>
          <a:p>
            <a:r>
              <a:rPr lang="ja-JP" altLang="en-US" sz="1600" b="1" dirty="0"/>
              <a:t>レリジャスハラスメント</a:t>
            </a:r>
            <a:r>
              <a:rPr lang="ja-JP" altLang="en-US" sz="1600" dirty="0"/>
              <a:t>（</a:t>
            </a:r>
            <a:r>
              <a:rPr lang="ja-JP" altLang="en-US" sz="1600" dirty="0">
                <a:hlinkClick r:id="rId2" tooltip="英語"/>
              </a:rPr>
              <a:t>英</a:t>
            </a:r>
            <a:r>
              <a:rPr lang="en-US" altLang="ja-JP" sz="1600" dirty="0"/>
              <a:t>: religious harassment</a:t>
            </a:r>
            <a:r>
              <a:rPr lang="ja-JP" altLang="en-US" sz="1600" dirty="0"/>
              <a:t>）とは、</a:t>
            </a:r>
            <a:r>
              <a:rPr lang="ja-JP" altLang="en-US" sz="1600" dirty="0">
                <a:hlinkClick r:id="rId3" tooltip="宗教団体"/>
              </a:rPr>
              <a:t>宗教団体</a:t>
            </a:r>
            <a:r>
              <a:rPr lang="ja-JP" altLang="en-US" sz="1600" dirty="0"/>
              <a:t>や</a:t>
            </a:r>
            <a:r>
              <a:rPr lang="ja-JP" altLang="en-US" sz="1600" dirty="0">
                <a:hlinkClick r:id="rId4" tooltip="聖職者"/>
              </a:rPr>
              <a:t>聖職者</a:t>
            </a:r>
            <a:r>
              <a:rPr lang="ja-JP" altLang="en-US" sz="1600" dirty="0"/>
              <a:t>などの宗教関係者から受ける、精神的・経済的な苦痛を伴う嫌がらせのことである。略称は、「</a:t>
            </a:r>
            <a:r>
              <a:rPr lang="ja-JP" altLang="en-US" sz="1600" b="1" dirty="0"/>
              <a:t>レリハラ</a:t>
            </a:r>
            <a:r>
              <a:rPr lang="ja-JP" altLang="en-US" sz="1600" dirty="0"/>
              <a:t>」という。</a:t>
            </a:r>
          </a:p>
          <a:p>
            <a:pPr marL="68580" indent="0">
              <a:buNone/>
            </a:pPr>
            <a:endParaRPr lang="en-US" altLang="ja-JP" sz="1600" dirty="0" smtClean="0"/>
          </a:p>
          <a:p>
            <a:r>
              <a:rPr lang="ja-JP" altLang="en-US" sz="1600" dirty="0" smtClean="0"/>
              <a:t>レリジャスハラスメント</a:t>
            </a:r>
            <a:r>
              <a:rPr lang="ja-JP" altLang="en-US" sz="1600" dirty="0"/>
              <a:t>は、具体的には下記のような事例が</a:t>
            </a:r>
            <a:r>
              <a:rPr lang="ja-JP" altLang="en-US" sz="1600" dirty="0" smtClean="0"/>
              <a:t>挙げられる。</a:t>
            </a:r>
            <a:endParaRPr lang="en-US" altLang="ja-JP" sz="1600" dirty="0" smtClean="0"/>
          </a:p>
          <a:p>
            <a:pPr lvl="1"/>
            <a:r>
              <a:rPr lang="ja-JP" altLang="en-US" sz="1600" dirty="0" smtClean="0"/>
              <a:t>操作</a:t>
            </a:r>
            <a:r>
              <a:rPr lang="ja-JP" altLang="en-US" sz="1600" dirty="0"/>
              <a:t>や圧力によって宗教団体に</a:t>
            </a:r>
            <a:r>
              <a:rPr lang="ja-JP" altLang="en-US" sz="1600" dirty="0">
                <a:hlinkClick r:id="rId5" tooltip="入信"/>
              </a:rPr>
              <a:t>入信</a:t>
            </a:r>
            <a:r>
              <a:rPr lang="ja-JP" altLang="en-US" sz="1600" dirty="0"/>
              <a:t>させられる。</a:t>
            </a:r>
          </a:p>
          <a:p>
            <a:pPr lvl="1"/>
            <a:r>
              <a:rPr lang="ja-JP" altLang="en-US" sz="1600" dirty="0"/>
              <a:t>教祖や宗教団体に盲従させられる。</a:t>
            </a:r>
          </a:p>
          <a:p>
            <a:pPr lvl="1"/>
            <a:r>
              <a:rPr lang="ja-JP" altLang="en-US" sz="1600" dirty="0"/>
              <a:t>宗教団体から脱会しようとする</a:t>
            </a:r>
            <a:r>
              <a:rPr lang="ja-JP" altLang="en-US" sz="1600" dirty="0" smtClean="0"/>
              <a:t>と「</a:t>
            </a:r>
            <a:r>
              <a:rPr lang="ja-JP" altLang="en-US" sz="1600" dirty="0"/>
              <a:t>ひどい目に遭う」と脅される。</a:t>
            </a:r>
          </a:p>
          <a:p>
            <a:pPr lvl="1"/>
            <a:r>
              <a:rPr lang="ja-JP" altLang="en-US" sz="1600" dirty="0"/>
              <a:t>宗教団体内部における</a:t>
            </a:r>
            <a:r>
              <a:rPr lang="ja-JP" altLang="en-US" sz="1600" dirty="0">
                <a:hlinkClick r:id="rId6" tooltip="性的虐待"/>
              </a:rPr>
              <a:t>性虐待</a:t>
            </a:r>
            <a:r>
              <a:rPr lang="ja-JP" altLang="en-US" sz="1600" dirty="0"/>
              <a:t>や</a:t>
            </a:r>
            <a:r>
              <a:rPr lang="ja-JP" altLang="en-US" sz="1600" dirty="0">
                <a:hlinkClick r:id="rId7" tooltip="幼児虐待"/>
              </a:rPr>
              <a:t>幼児虐待</a:t>
            </a:r>
            <a:r>
              <a:rPr lang="ja-JP" altLang="en-US" sz="1600" dirty="0"/>
              <a:t>などの</a:t>
            </a:r>
            <a:r>
              <a:rPr lang="ja-JP" altLang="en-US" sz="1600" dirty="0" smtClean="0">
                <a:hlinkClick r:id="rId8" tooltip="虐待"/>
              </a:rPr>
              <a:t>虐待</a:t>
            </a:r>
            <a:r>
              <a:rPr lang="ja-JP" altLang="en-US" sz="1600" dirty="0" smtClean="0"/>
              <a:t>。</a:t>
            </a:r>
            <a:endParaRPr lang="ja-JP" altLang="en-US" sz="1600" dirty="0"/>
          </a:p>
          <a:p>
            <a:pPr lvl="1"/>
            <a:r>
              <a:rPr lang="ja-JP" altLang="en-US" sz="1600" dirty="0"/>
              <a:t>不必要なまでに多額の経済的負担が課せられる。</a:t>
            </a:r>
          </a:p>
          <a:p>
            <a:pPr lvl="1"/>
            <a:r>
              <a:rPr lang="ja-JP" altLang="en-US" sz="1600" dirty="0"/>
              <a:t>教義に対する批判・疑問は厳禁とされ、他の思考は許されない。</a:t>
            </a:r>
          </a:p>
          <a:p>
            <a:pPr marL="68580" indent="0" algn="r">
              <a:buNone/>
            </a:pPr>
            <a:r>
              <a:rPr kumimoji="1" lang="ja-JP" altLang="en-US" sz="1600" dirty="0" smtClean="0"/>
              <a:t>（</a:t>
            </a:r>
            <a:r>
              <a:rPr kumimoji="1" lang="en-US" altLang="ja-JP" sz="1600" dirty="0" smtClean="0"/>
              <a:t>Wikipedia</a:t>
            </a:r>
            <a:r>
              <a:rPr kumimoji="1" lang="ja-JP" altLang="en-US" sz="1600" dirty="0" smtClean="0"/>
              <a:t>より）</a:t>
            </a:r>
            <a:endParaRPr kumimoji="1" lang="ja-JP" altLang="en-US" sz="1600" dirty="0"/>
          </a:p>
        </p:txBody>
      </p:sp>
    </p:spTree>
    <p:extLst>
      <p:ext uri="{BB962C8B-B14F-4D97-AF65-F5344CB8AC3E}">
        <p14:creationId xmlns:p14="http://schemas.microsoft.com/office/powerpoint/2010/main" val="341628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虐待（ハラスメント）は力関係が</a:t>
            </a:r>
            <a:r>
              <a:rPr lang="ja-JP" altLang="en-US" dirty="0"/>
              <a:t>関与している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力関係のないところに虐待は起こりえない</a:t>
            </a:r>
            <a:endParaRPr kumimoji="1" lang="en-US" altLang="ja-JP" dirty="0" smtClean="0"/>
          </a:p>
          <a:p>
            <a:pPr marL="68580" indent="0">
              <a:buNone/>
            </a:pPr>
            <a:r>
              <a:rPr lang="ja-JP" altLang="en-US" dirty="0" smtClean="0"/>
              <a:t>⇛</a:t>
            </a:r>
            <a:r>
              <a:rPr lang="ja-JP" altLang="en-US" dirty="0"/>
              <a:t>統合医療においては患者も含め平等なチーム医療が強調されている</a:t>
            </a:r>
            <a:r>
              <a:rPr lang="ja-JP" altLang="en-US" dirty="0" smtClean="0"/>
              <a:t>。</a:t>
            </a:r>
            <a:endParaRPr lang="en-US" altLang="ja-JP" dirty="0" smtClean="0"/>
          </a:p>
          <a:p>
            <a:pPr marL="68580" indent="0">
              <a:buNone/>
            </a:pPr>
            <a:r>
              <a:rPr lang="ja-JP" altLang="en-US" dirty="0" smtClean="0"/>
              <a:t>⇛宗教団体においてはどうであろうか。</a:t>
            </a:r>
            <a:endParaRPr lang="en-US" altLang="ja-JP" dirty="0"/>
          </a:p>
          <a:p>
            <a:pPr marL="68580" indent="0">
              <a:buNone/>
            </a:pPr>
            <a:endParaRPr kumimoji="1" lang="en-US" altLang="ja-JP" dirty="0" smtClean="0"/>
          </a:p>
          <a:p>
            <a:r>
              <a:rPr lang="ja-JP" altLang="en-US" dirty="0" smtClean="0"/>
              <a:t>しかし患者は受け身になることが多い</a:t>
            </a:r>
            <a:endParaRPr lang="en-US" altLang="ja-JP" dirty="0" smtClean="0"/>
          </a:p>
          <a:p>
            <a:pPr marL="68580" indent="0">
              <a:buNone/>
            </a:pPr>
            <a:r>
              <a:rPr kumimoji="1" lang="ja-JP" altLang="en-US" dirty="0" smtClean="0"/>
              <a:t>⇛統合医療においては患者が主人公であることを強調。</a:t>
            </a:r>
            <a:r>
              <a:rPr lang="ja-JP" altLang="en-US" dirty="0"/>
              <a:t>決して</a:t>
            </a:r>
            <a:r>
              <a:rPr kumimoji="1" lang="ja-JP" altLang="en-US" dirty="0" smtClean="0"/>
              <a:t>押し付けてはいけない。患者の意見を尊重する。</a:t>
            </a:r>
            <a:endParaRPr kumimoji="1" lang="en-US" altLang="ja-JP" dirty="0" smtClean="0"/>
          </a:p>
          <a:p>
            <a:pPr marL="68580" indent="0">
              <a:buNone/>
            </a:pPr>
            <a:r>
              <a:rPr lang="ja-JP" altLang="en-US" dirty="0" smtClean="0"/>
              <a:t>⇛宗教団体においては</a:t>
            </a:r>
            <a:r>
              <a:rPr kumimoji="1" lang="ja-JP" altLang="en-US" dirty="0" smtClean="0"/>
              <a:t>信仰という名のもとに受け身にさせてはいないだろうか。</a:t>
            </a:r>
            <a:endParaRPr kumimoji="1" lang="ja-JP" altLang="en-US" dirty="0"/>
          </a:p>
        </p:txBody>
      </p:sp>
    </p:spTree>
    <p:extLst>
      <p:ext uri="{BB962C8B-B14F-4D97-AF65-F5344CB8AC3E}">
        <p14:creationId xmlns:p14="http://schemas.microsoft.com/office/powerpoint/2010/main" val="34165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900113" y="692150"/>
            <a:ext cx="7543800" cy="2979738"/>
          </a:xfrm>
        </p:spPr>
        <p:txBody>
          <a:bodyPr/>
          <a:lstStyle/>
          <a:p>
            <a:pPr algn="ctr" eaLnBrk="1" hangingPunct="1">
              <a:defRPr/>
            </a:pPr>
            <a:r>
              <a:rPr lang="ja-JP" altLang="en-US" sz="5400" dirty="0" smtClean="0">
                <a:solidFill>
                  <a:srgbClr val="FF0000"/>
                </a:solidFill>
                <a:effectLst>
                  <a:outerShdw blurRad="38100" dist="38100" dir="2700000" algn="tl">
                    <a:srgbClr val="000000">
                      <a:alpha val="43137"/>
                    </a:srgbClr>
                  </a:outerShdw>
                </a:effectLst>
              </a:rPr>
              <a:t>統合</a:t>
            </a:r>
            <a:r>
              <a:rPr lang="ja-JP" altLang="en-US" sz="5400" dirty="0" smtClean="0">
                <a:solidFill>
                  <a:schemeClr val="hlink"/>
                </a:solidFill>
                <a:effectLst>
                  <a:outerShdw blurRad="38100" dist="38100" dir="2700000" algn="tl">
                    <a:srgbClr val="000000">
                      <a:alpha val="43137"/>
                    </a:srgbClr>
                  </a:outerShdw>
                </a:effectLst>
              </a:rPr>
              <a:t>　</a:t>
            </a:r>
            <a:br>
              <a:rPr lang="ja-JP" altLang="en-US" sz="5400" dirty="0" smtClean="0">
                <a:solidFill>
                  <a:schemeClr val="hlink"/>
                </a:solidFill>
                <a:effectLst>
                  <a:outerShdw blurRad="38100" dist="38100" dir="2700000" algn="tl">
                    <a:srgbClr val="000000">
                      <a:alpha val="43137"/>
                    </a:srgbClr>
                  </a:outerShdw>
                </a:effectLst>
              </a:rPr>
            </a:br>
            <a:r>
              <a:rPr lang="ja-JP" altLang="en-US" sz="5400" dirty="0" smtClean="0">
                <a:solidFill>
                  <a:schemeClr val="hlink"/>
                </a:solidFill>
                <a:effectLst>
                  <a:outerShdw blurRad="38100" dist="38100" dir="2700000" algn="tl">
                    <a:srgbClr val="000000">
                      <a:alpha val="43137"/>
                    </a:srgbClr>
                  </a:outerShdw>
                </a:effectLst>
              </a:rPr>
              <a:t/>
            </a:r>
            <a:br>
              <a:rPr lang="ja-JP" altLang="en-US" sz="5400" dirty="0" smtClean="0">
                <a:solidFill>
                  <a:schemeClr val="hlink"/>
                </a:solidFill>
                <a:effectLst>
                  <a:outerShdw blurRad="38100" dist="38100" dir="2700000" algn="tl">
                    <a:srgbClr val="000000">
                      <a:alpha val="43137"/>
                    </a:srgbClr>
                  </a:outerShdw>
                </a:effectLst>
              </a:rPr>
            </a:br>
            <a:r>
              <a:rPr lang="en-US" altLang="ja-JP" sz="6000" i="1" dirty="0" smtClean="0">
                <a:solidFill>
                  <a:srgbClr val="92D050"/>
                </a:solidFill>
                <a:effectLst>
                  <a:outerShdw blurRad="38100" dist="38100" dir="2700000" algn="tl">
                    <a:srgbClr val="000000">
                      <a:alpha val="43137"/>
                    </a:srgbClr>
                  </a:outerShdw>
                </a:effectLst>
                <a:latin typeface="Monotype Corsiva" pitchFamily="66" charset="0"/>
              </a:rPr>
              <a:t>Integration</a:t>
            </a:r>
            <a:r>
              <a:rPr lang="ja-JP" altLang="en-US" sz="6000" i="1" dirty="0" smtClean="0">
                <a:solidFill>
                  <a:srgbClr val="FFFF00"/>
                </a:solidFill>
                <a:effectLst>
                  <a:outerShdw blurRad="38100" dist="38100" dir="2700000" algn="tl">
                    <a:srgbClr val="000000">
                      <a:alpha val="43137"/>
                    </a:srgbClr>
                  </a:outerShdw>
                </a:effectLst>
                <a:latin typeface="Monotype Corsiva" pitchFamily="66" charset="0"/>
              </a:rPr>
              <a:t>　</a:t>
            </a:r>
          </a:p>
        </p:txBody>
      </p:sp>
      <p:sp>
        <p:nvSpPr>
          <p:cNvPr id="262147" name="Rectangle 3"/>
          <p:cNvSpPr>
            <a:spLocks noGrp="1" noChangeArrowheads="1"/>
          </p:cNvSpPr>
          <p:nvPr>
            <p:ph type="body" idx="1"/>
          </p:nvPr>
        </p:nvSpPr>
        <p:spPr>
          <a:xfrm>
            <a:off x="971550" y="5589588"/>
            <a:ext cx="7543800" cy="1519237"/>
          </a:xfrm>
        </p:spPr>
        <p:txBody>
          <a:bodyPr/>
          <a:lstStyle/>
          <a:p>
            <a:pPr algn="ctr" eaLnBrk="1" hangingPunct="1">
              <a:buFont typeface="Wingdings" panose="05000000000000000000" pitchFamily="2" charset="2"/>
              <a:buNone/>
              <a:defRPr/>
            </a:pPr>
            <a:r>
              <a:rPr lang="ja-JP" altLang="en-US" smtClean="0">
                <a:solidFill>
                  <a:srgbClr val="002060"/>
                </a:solidFill>
              </a:rPr>
              <a:t>新しい</a:t>
            </a:r>
            <a:r>
              <a:rPr lang="en-US" altLang="ja-JP" smtClean="0">
                <a:solidFill>
                  <a:srgbClr val="002060"/>
                </a:solidFill>
              </a:rPr>
              <a:t>21</a:t>
            </a:r>
            <a:r>
              <a:rPr lang="ja-JP" altLang="en-US" smtClean="0">
                <a:solidFill>
                  <a:srgbClr val="002060"/>
                </a:solidFill>
              </a:rPr>
              <a:t>世紀のキーワード</a:t>
            </a:r>
          </a:p>
        </p:txBody>
      </p:sp>
    </p:spTree>
    <p:extLst>
      <p:ext uri="{BB962C8B-B14F-4D97-AF65-F5344CB8AC3E}">
        <p14:creationId xmlns:p14="http://schemas.microsoft.com/office/powerpoint/2010/main" val="860691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虐待（ハラスメント）は何をするかよりも誰がするかで決まる</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t>介入を行う者の心身の健康は患者に影響を及ぼす。（健康を目指す補完代替医療においては特に！）。</a:t>
            </a:r>
            <a:endParaRPr kumimoji="1" lang="en-US" altLang="ja-JP" dirty="0" smtClean="0"/>
          </a:p>
          <a:p>
            <a:pPr marL="68580" indent="0">
              <a:buNone/>
            </a:pPr>
            <a:r>
              <a:rPr lang="ja-JP" altLang="en-US" dirty="0" smtClean="0"/>
              <a:t>⇛</a:t>
            </a:r>
            <a:r>
              <a:rPr lang="ja-JP" altLang="en-US" dirty="0"/>
              <a:t>まずは</a:t>
            </a:r>
            <a:r>
              <a:rPr lang="ja-JP" altLang="en-US" dirty="0" smtClean="0"/>
              <a:t>自分が心身ともに健康</a:t>
            </a:r>
            <a:r>
              <a:rPr lang="ja-JP" altLang="en-US" dirty="0"/>
              <a:t>であるべき</a:t>
            </a:r>
            <a:r>
              <a:rPr lang="ja-JP" altLang="en-US" dirty="0" smtClean="0"/>
              <a:t>。そうでなければ極力介入は控え、周りに助けを求める。</a:t>
            </a:r>
            <a:endParaRPr lang="en-US" altLang="ja-JP" dirty="0" smtClean="0"/>
          </a:p>
          <a:p>
            <a:pPr marL="68580" indent="0">
              <a:buNone/>
            </a:pPr>
            <a:endParaRPr kumimoji="1" lang="en-US" altLang="ja-JP" dirty="0" smtClean="0"/>
          </a:p>
          <a:p>
            <a:r>
              <a:rPr lang="ja-JP" altLang="en-US" dirty="0" smtClean="0"/>
              <a:t>心身の</a:t>
            </a:r>
            <a:r>
              <a:rPr lang="ja-JP" altLang="en-US" dirty="0"/>
              <a:t>健康</a:t>
            </a:r>
            <a:r>
              <a:rPr lang="ja-JP" altLang="en-US" dirty="0" smtClean="0"/>
              <a:t>は自分で見えない</a:t>
            </a:r>
            <a:r>
              <a:rPr lang="ja-JP" altLang="en-US" dirty="0"/>
              <a:t>ことも多い。</a:t>
            </a:r>
            <a:endParaRPr kumimoji="1" lang="en-US" altLang="ja-JP" dirty="0" smtClean="0"/>
          </a:p>
          <a:p>
            <a:pPr marL="68580" indent="0">
              <a:buNone/>
            </a:pPr>
            <a:r>
              <a:rPr kumimoji="1" lang="ja-JP" altLang="en-US" dirty="0" smtClean="0"/>
              <a:t>⇛一人で介入を行わず、オープンであるべき。周りの人と関わることで自分が見えてくる。</a:t>
            </a:r>
            <a:endParaRPr kumimoji="1" lang="en-US" altLang="ja-JP" dirty="0" smtClean="0"/>
          </a:p>
          <a:p>
            <a:pPr marL="68580" indent="0">
              <a:buNone/>
            </a:pPr>
            <a:r>
              <a:rPr lang="ja-JP" altLang="en-US" dirty="0" smtClean="0"/>
              <a:t>⇛ただ集団心理には気をつける必要がある。</a:t>
            </a:r>
            <a:endParaRPr kumimoji="1" lang="ja-JP" altLang="en-US" dirty="0"/>
          </a:p>
        </p:txBody>
      </p:sp>
    </p:spTree>
    <p:extLst>
      <p:ext uri="{BB962C8B-B14F-4D97-AF65-F5344CB8AC3E}">
        <p14:creationId xmlns:p14="http://schemas.microsoft.com/office/powerpoint/2010/main" val="271581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虐待（ハラスメント）には第三者も関与する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統合医療においてもグループ介入することがあるが場の雰囲気は非常に重要。</a:t>
            </a:r>
            <a:endParaRPr kumimoji="1" lang="en-US" altLang="ja-JP" dirty="0" smtClean="0"/>
          </a:p>
          <a:p>
            <a:pPr marL="68580" indent="0">
              <a:buNone/>
            </a:pPr>
            <a:r>
              <a:rPr lang="ja-JP" altLang="en-US" dirty="0" smtClean="0"/>
              <a:t>⇛それは治療的にも働くが、協同的に見えて信念対立しているグループも存在する。</a:t>
            </a:r>
            <a:endParaRPr lang="en-US" altLang="ja-JP" dirty="0" smtClean="0"/>
          </a:p>
          <a:p>
            <a:pPr marL="68580" indent="0">
              <a:buNone/>
            </a:pPr>
            <a:r>
              <a:rPr lang="ja-JP" altLang="en-US" dirty="0" smtClean="0"/>
              <a:t>⇛マインドフルネスを鍛えることが重要。</a:t>
            </a:r>
            <a:endParaRPr lang="en-US" altLang="ja-JP" dirty="0"/>
          </a:p>
          <a:p>
            <a:pPr marL="68580" indent="0">
              <a:buNone/>
            </a:pPr>
            <a:endParaRPr kumimoji="1" lang="en-US" altLang="ja-JP" dirty="0" smtClean="0"/>
          </a:p>
          <a:p>
            <a:r>
              <a:rPr lang="ja-JP" altLang="en-US" dirty="0" smtClean="0"/>
              <a:t>偏った人が集まる場などでは特に注意が必要。</a:t>
            </a:r>
            <a:endParaRPr kumimoji="1" lang="en-US" altLang="ja-JP" dirty="0" smtClean="0"/>
          </a:p>
          <a:p>
            <a:pPr marL="68580" indent="0">
              <a:buNone/>
            </a:pPr>
            <a:r>
              <a:rPr kumimoji="1" lang="ja-JP" altLang="en-US" dirty="0" smtClean="0"/>
              <a:t>⇛反論できない雰囲気が形成される。</a:t>
            </a:r>
            <a:endParaRPr lang="en-US" altLang="ja-JP" dirty="0" smtClean="0"/>
          </a:p>
          <a:p>
            <a:pPr marL="68580" indent="0">
              <a:buNone/>
            </a:pPr>
            <a:endParaRPr kumimoji="1" lang="en-US" altLang="ja-JP" dirty="0" smtClean="0"/>
          </a:p>
        </p:txBody>
      </p:sp>
    </p:spTree>
    <p:extLst>
      <p:ext uri="{BB962C8B-B14F-4D97-AF65-F5344CB8AC3E}">
        <p14:creationId xmlns:p14="http://schemas.microsoft.com/office/powerpoint/2010/main" val="13096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虐待（ハラスメント）は相手がどう感じるかで決まる</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t>同じ人が同じことをしたとしても相手によって反応は異なる。</a:t>
            </a:r>
            <a:endParaRPr kumimoji="1" lang="en-US" altLang="ja-JP" dirty="0" smtClean="0"/>
          </a:p>
          <a:p>
            <a:pPr marL="68580" indent="0">
              <a:buNone/>
            </a:pPr>
            <a:r>
              <a:rPr lang="ja-JP" altLang="en-US" dirty="0" smtClean="0"/>
              <a:t>⇛</a:t>
            </a:r>
            <a:r>
              <a:rPr lang="ja-JP" altLang="en-US" dirty="0"/>
              <a:t>場合によっては何もしていなくても虐待と捉えられることもある。</a:t>
            </a:r>
            <a:endParaRPr lang="en-US" altLang="ja-JP" dirty="0"/>
          </a:p>
          <a:p>
            <a:endParaRPr kumimoji="1" lang="en-US" altLang="ja-JP" dirty="0" smtClean="0"/>
          </a:p>
          <a:p>
            <a:r>
              <a:rPr lang="ja-JP" altLang="en-US" dirty="0" smtClean="0"/>
              <a:t>常にハラスメントの可能性があることを忘れないことが重要。</a:t>
            </a:r>
            <a:endParaRPr kumimoji="1" lang="en-US" altLang="ja-JP" dirty="0" smtClean="0"/>
          </a:p>
          <a:p>
            <a:pPr marL="68580" indent="0">
              <a:buNone/>
            </a:pPr>
            <a:r>
              <a:rPr kumimoji="1" lang="ja-JP" altLang="en-US" dirty="0" smtClean="0"/>
              <a:t>⇛本当にハラスメントかどうか検証するためにオープンである必要がある（カルテに記載するなど）。</a:t>
            </a:r>
            <a:endParaRPr kumimoji="1" lang="ja-JP" altLang="en-US" dirty="0"/>
          </a:p>
        </p:txBody>
      </p:sp>
    </p:spTree>
    <p:extLst>
      <p:ext uri="{BB962C8B-B14F-4D97-AF65-F5344CB8AC3E}">
        <p14:creationId xmlns:p14="http://schemas.microsoft.com/office/powerpoint/2010/main" val="235575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2800" dirty="0" smtClean="0"/>
              <a:t>宗教経験における</a:t>
            </a:r>
            <a:r>
              <a:rPr lang="ja-JP" altLang="en-US" sz="2800" dirty="0" smtClean="0"/>
              <a:t>負</a:t>
            </a:r>
            <a:r>
              <a:rPr lang="ja-JP" altLang="en-US" sz="2800" dirty="0"/>
              <a:t>の感情の浄化の</a:t>
            </a:r>
            <a:r>
              <a:rPr lang="ja-JP" altLang="en-US" sz="2800" dirty="0" smtClean="0"/>
              <a:t>ワザについて</a:t>
            </a:r>
            <a:endParaRPr kumimoji="1" lang="ja-JP" altLang="en-US" sz="2800"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794621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490" y="485800"/>
            <a:ext cx="7024744" cy="1143000"/>
          </a:xfrm>
        </p:spPr>
        <p:txBody>
          <a:bodyPr>
            <a:normAutofit fontScale="90000"/>
          </a:bodyPr>
          <a:lstStyle/>
          <a:p>
            <a:r>
              <a:rPr kumimoji="1" lang="ja-JP" altLang="en-US" dirty="0" smtClean="0"/>
              <a:t>プラムヴィレッジのリトリート</a:t>
            </a:r>
            <a:endParaRPr kumimoji="1" lang="ja-JP" altLang="en-US" dirty="0"/>
          </a:p>
        </p:txBody>
      </p:sp>
      <p:pic>
        <p:nvPicPr>
          <p:cNvPr id="4" name="コンテンツ プレースホルダー 3"/>
          <p:cNvPicPr>
            <a:picLocks noGrp="1" noChangeAspect="1"/>
          </p:cNvPicPr>
          <p:nvPr>
            <p:ph idx="1"/>
          </p:nvPr>
        </p:nvPicPr>
        <p:blipFill rotWithShape="1">
          <a:blip r:embed="rId2"/>
          <a:srcRect l="22236" t="19179" r="23503" b="23352"/>
          <a:stretch/>
        </p:blipFill>
        <p:spPr>
          <a:xfrm>
            <a:off x="1231572" y="1844824"/>
            <a:ext cx="6648579" cy="3960930"/>
          </a:xfrm>
          <a:prstGeom prst="rect">
            <a:avLst/>
          </a:prstGeom>
        </p:spPr>
      </p:pic>
    </p:spTree>
    <p:extLst>
      <p:ext uri="{BB962C8B-B14F-4D97-AF65-F5344CB8AC3E}">
        <p14:creationId xmlns:p14="http://schemas.microsoft.com/office/powerpoint/2010/main" val="4234580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490" y="485800"/>
            <a:ext cx="7024744" cy="1143000"/>
          </a:xfrm>
        </p:spPr>
        <p:txBody>
          <a:bodyPr>
            <a:normAutofit fontScale="90000"/>
          </a:bodyPr>
          <a:lstStyle/>
          <a:p>
            <a:r>
              <a:rPr kumimoji="1" lang="ja-JP" altLang="en-US" dirty="0" smtClean="0"/>
              <a:t>プラムヴィレッジのリトリート</a:t>
            </a:r>
            <a:endParaRPr kumimoji="1" lang="ja-JP" altLang="en-US" dirty="0"/>
          </a:p>
        </p:txBody>
      </p:sp>
      <p:pic>
        <p:nvPicPr>
          <p:cNvPr id="6" name="コンテンツ プレースホルダー 5"/>
          <p:cNvPicPr>
            <a:picLocks noGrp="1" noChangeAspect="1"/>
          </p:cNvPicPr>
          <p:nvPr>
            <p:ph idx="1"/>
          </p:nvPr>
        </p:nvPicPr>
        <p:blipFill rotWithShape="1">
          <a:blip r:embed="rId2"/>
          <a:srcRect l="22236" t="23283" r="22348" b="31562"/>
          <a:stretch/>
        </p:blipFill>
        <p:spPr>
          <a:xfrm>
            <a:off x="1160812" y="2060848"/>
            <a:ext cx="6790100" cy="3112214"/>
          </a:xfrm>
          <a:prstGeom prst="rect">
            <a:avLst/>
          </a:prstGeom>
        </p:spPr>
      </p:pic>
      <p:sp>
        <p:nvSpPr>
          <p:cNvPr id="7" name="正方形/長方形 6"/>
          <p:cNvSpPr/>
          <p:nvPr/>
        </p:nvSpPr>
        <p:spPr>
          <a:xfrm>
            <a:off x="3830873" y="5517232"/>
            <a:ext cx="4120039" cy="369332"/>
          </a:xfrm>
          <a:prstGeom prst="rect">
            <a:avLst/>
          </a:prstGeom>
        </p:spPr>
        <p:txBody>
          <a:bodyPr wrap="none">
            <a:spAutoFit/>
          </a:bodyPr>
          <a:lstStyle/>
          <a:p>
            <a:r>
              <a:rPr lang="ja-JP" altLang="en-US" dirty="0"/>
              <a:t>http://tnhjapan.org/about_retreat/</a:t>
            </a:r>
          </a:p>
        </p:txBody>
      </p:sp>
    </p:spTree>
    <p:extLst>
      <p:ext uri="{BB962C8B-B14F-4D97-AF65-F5344CB8AC3E}">
        <p14:creationId xmlns:p14="http://schemas.microsoft.com/office/powerpoint/2010/main" val="1747912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490" y="485800"/>
            <a:ext cx="7024744" cy="1143000"/>
          </a:xfrm>
        </p:spPr>
        <p:txBody>
          <a:bodyPr>
            <a:normAutofit fontScale="90000"/>
          </a:bodyPr>
          <a:lstStyle/>
          <a:p>
            <a:r>
              <a:rPr kumimoji="1" lang="ja-JP" altLang="en-US" dirty="0" smtClean="0"/>
              <a:t>プラムヴィレッジのリトリート</a:t>
            </a:r>
            <a:endParaRPr kumimoji="1" lang="ja-JP" altLang="en-US" dirty="0"/>
          </a:p>
        </p:txBody>
      </p:sp>
      <p:pic>
        <p:nvPicPr>
          <p:cNvPr id="4" name="コンテンツ プレースホルダー 3"/>
          <p:cNvPicPr>
            <a:picLocks noGrp="1" noChangeAspect="1"/>
          </p:cNvPicPr>
          <p:nvPr>
            <p:ph idx="1"/>
          </p:nvPr>
        </p:nvPicPr>
        <p:blipFill rotWithShape="1">
          <a:blip r:embed="rId3"/>
          <a:srcRect l="22693" t="12013" r="23829" b="22167"/>
          <a:stretch/>
        </p:blipFill>
        <p:spPr>
          <a:xfrm>
            <a:off x="1279498" y="1772816"/>
            <a:ext cx="6552728" cy="4536505"/>
          </a:xfrm>
          <a:prstGeom prst="rect">
            <a:avLst/>
          </a:prstGeom>
        </p:spPr>
      </p:pic>
      <p:sp>
        <p:nvSpPr>
          <p:cNvPr id="7" name="正方形/長方形 6"/>
          <p:cNvSpPr/>
          <p:nvPr/>
        </p:nvSpPr>
        <p:spPr>
          <a:xfrm>
            <a:off x="3779912" y="5877272"/>
            <a:ext cx="4120039" cy="369332"/>
          </a:xfrm>
          <a:prstGeom prst="rect">
            <a:avLst/>
          </a:prstGeom>
        </p:spPr>
        <p:txBody>
          <a:bodyPr wrap="none">
            <a:spAutoFit/>
          </a:bodyPr>
          <a:lstStyle/>
          <a:p>
            <a:r>
              <a:rPr lang="ja-JP" altLang="en-US" dirty="0"/>
              <a:t>http://tnhjapan.org/about_retreat/</a:t>
            </a:r>
          </a:p>
        </p:txBody>
      </p:sp>
    </p:spTree>
    <p:extLst>
      <p:ext uri="{BB962C8B-B14F-4D97-AF65-F5344CB8AC3E}">
        <p14:creationId xmlns:p14="http://schemas.microsoft.com/office/powerpoint/2010/main" val="3709078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490" y="485800"/>
            <a:ext cx="7024744" cy="1143000"/>
          </a:xfrm>
        </p:spPr>
        <p:txBody>
          <a:bodyPr>
            <a:normAutofit fontScale="90000"/>
          </a:bodyPr>
          <a:lstStyle/>
          <a:p>
            <a:r>
              <a:rPr kumimoji="1" lang="ja-JP" altLang="en-US" dirty="0" smtClean="0"/>
              <a:t>プラムヴィレッジのリトリート</a:t>
            </a:r>
            <a:endParaRPr kumimoji="1" lang="ja-JP" altLang="en-US" dirty="0"/>
          </a:p>
        </p:txBody>
      </p:sp>
      <p:pic>
        <p:nvPicPr>
          <p:cNvPr id="5" name="コンテンツ プレースホルダー 4"/>
          <p:cNvPicPr>
            <a:picLocks noGrp="1" noChangeAspect="1"/>
          </p:cNvPicPr>
          <p:nvPr>
            <p:ph idx="1"/>
          </p:nvPr>
        </p:nvPicPr>
        <p:blipFill rotWithShape="1">
          <a:blip r:embed="rId2"/>
          <a:srcRect l="24543" t="17126" r="24658" b="23352"/>
          <a:stretch/>
        </p:blipFill>
        <p:spPr>
          <a:xfrm>
            <a:off x="1443671" y="1844824"/>
            <a:ext cx="6224381" cy="4102429"/>
          </a:xfrm>
          <a:prstGeom prst="rect">
            <a:avLst/>
          </a:prstGeom>
        </p:spPr>
      </p:pic>
      <p:sp>
        <p:nvSpPr>
          <p:cNvPr id="6" name="正方形/長方形 5"/>
          <p:cNvSpPr/>
          <p:nvPr/>
        </p:nvSpPr>
        <p:spPr>
          <a:xfrm>
            <a:off x="3635896" y="5939988"/>
            <a:ext cx="4120039" cy="369332"/>
          </a:xfrm>
          <a:prstGeom prst="rect">
            <a:avLst/>
          </a:prstGeom>
        </p:spPr>
        <p:txBody>
          <a:bodyPr wrap="none">
            <a:spAutoFit/>
          </a:bodyPr>
          <a:lstStyle/>
          <a:p>
            <a:r>
              <a:rPr lang="ja-JP" altLang="en-US" dirty="0"/>
              <a:t>http://tnhjapan.org/about_retreat/</a:t>
            </a:r>
          </a:p>
        </p:txBody>
      </p:sp>
    </p:spTree>
    <p:extLst>
      <p:ext uri="{BB962C8B-B14F-4D97-AF65-F5344CB8AC3E}">
        <p14:creationId xmlns:p14="http://schemas.microsoft.com/office/powerpoint/2010/main" val="1055603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心に残った法話</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en-US" dirty="0"/>
              <a:t>平和な環境な中で暮らしていれば私たちの中に平和な気持ちが</a:t>
            </a:r>
            <a:r>
              <a:rPr lang="ja-JP" altLang="en-US" dirty="0" smtClean="0"/>
              <a:t>湧いてきます。</a:t>
            </a:r>
            <a:endParaRPr lang="ja-JP" altLang="en-US" dirty="0"/>
          </a:p>
          <a:p>
            <a:r>
              <a:rPr lang="ja-JP" altLang="en-US" dirty="0"/>
              <a:t>怒りや恐怖に満ちた環境にいれば怒りや恐怖の種は</a:t>
            </a:r>
            <a:r>
              <a:rPr lang="ja-JP" altLang="en-US" dirty="0" smtClean="0"/>
              <a:t>芽生えてきます。</a:t>
            </a:r>
            <a:endParaRPr lang="ja-JP" altLang="en-US" dirty="0"/>
          </a:p>
          <a:p>
            <a:r>
              <a:rPr lang="ja-JP" altLang="en-US" dirty="0"/>
              <a:t>ではみんなが引っ越さなくてはいけないのでしょうか。</a:t>
            </a:r>
          </a:p>
          <a:p>
            <a:r>
              <a:rPr lang="ja-JP" altLang="en-US" dirty="0"/>
              <a:t>必ずしもそうではありません。</a:t>
            </a:r>
          </a:p>
          <a:p>
            <a:r>
              <a:rPr lang="ja-JP" altLang="en-US" dirty="0"/>
              <a:t>マインドフルネスに見て何が原因かに気づく。</a:t>
            </a:r>
          </a:p>
          <a:p>
            <a:r>
              <a:rPr lang="ja-JP" altLang="en-US" dirty="0"/>
              <a:t>これが慈悲です。</a:t>
            </a:r>
          </a:p>
          <a:p>
            <a:r>
              <a:rPr lang="ja-JP" altLang="en-US" dirty="0"/>
              <a:t>暴力的な実践をしていた人はマインドフルネスの実践を知らないからそうして</a:t>
            </a:r>
            <a:r>
              <a:rPr lang="ja-JP" altLang="en-US" dirty="0" smtClean="0"/>
              <a:t>いたのです。</a:t>
            </a:r>
            <a:endParaRPr lang="ja-JP" altLang="en-US" dirty="0"/>
          </a:p>
          <a:p>
            <a:r>
              <a:rPr lang="ja-JP" altLang="en-US" dirty="0"/>
              <a:t>何に栄養を与えるか選択するには、周りで何が起こっているのかに気づいている必要が</a:t>
            </a:r>
            <a:r>
              <a:rPr lang="ja-JP" altLang="en-US" dirty="0" smtClean="0"/>
              <a:t>あります。</a:t>
            </a:r>
            <a:endParaRPr lang="ja-JP" altLang="en-US" dirty="0"/>
          </a:p>
          <a:p>
            <a:endParaRPr kumimoji="1" lang="ja-JP" altLang="en-US" dirty="0"/>
          </a:p>
        </p:txBody>
      </p:sp>
    </p:spTree>
    <p:extLst>
      <p:ext uri="{BB962C8B-B14F-4D97-AF65-F5344CB8AC3E}">
        <p14:creationId xmlns:p14="http://schemas.microsoft.com/office/powerpoint/2010/main" val="17341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心に残った法話</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en-US" dirty="0"/>
              <a:t>仏陀は哲学的なことには全く興味がありませんでした。</a:t>
            </a:r>
          </a:p>
          <a:p>
            <a:r>
              <a:rPr lang="ja-JP" altLang="en-US" dirty="0"/>
              <a:t>命に終わりがあるのか、宇宙に果てがあるのか、そんな事よりも今ここで安らぎを得るためにはどうしたら良いのかに関心を持っていました。</a:t>
            </a:r>
          </a:p>
          <a:p>
            <a:r>
              <a:rPr lang="ja-JP" altLang="en-US" dirty="0"/>
              <a:t>しかし仏陀の入滅後違う方向に行ってしまい、一点集中が追加されました。</a:t>
            </a:r>
          </a:p>
          <a:p>
            <a:r>
              <a:rPr lang="ja-JP" altLang="en-US" dirty="0"/>
              <a:t>仏陀も一点集中の修行をしましたがそれが安らぎの役に立たないことに気づきました。</a:t>
            </a:r>
          </a:p>
          <a:p>
            <a:r>
              <a:rPr lang="en-US" altLang="ja-JP" dirty="0"/>
              <a:t>2000</a:t>
            </a:r>
            <a:r>
              <a:rPr lang="ja-JP" altLang="en-US" dirty="0"/>
              <a:t>年経って深い禅定を得るための一点集中をまた始めてしまいました。</a:t>
            </a:r>
          </a:p>
          <a:p>
            <a:r>
              <a:rPr lang="ja-JP" altLang="en-US" dirty="0"/>
              <a:t>それは何かの役には立つかもしれません。</a:t>
            </a:r>
          </a:p>
          <a:p>
            <a:r>
              <a:rPr lang="ja-JP" altLang="en-US" dirty="0"/>
              <a:t>でも安らぎには繋がらないのです。</a:t>
            </a:r>
          </a:p>
          <a:p>
            <a:endParaRPr kumimoji="1" lang="ja-JP" altLang="en-US" dirty="0"/>
          </a:p>
        </p:txBody>
      </p:sp>
    </p:spTree>
    <p:extLst>
      <p:ext uri="{BB962C8B-B14F-4D97-AF65-F5344CB8AC3E}">
        <p14:creationId xmlns:p14="http://schemas.microsoft.com/office/powerpoint/2010/main" val="24239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288676" y="0"/>
            <a:ext cx="8459788" cy="1008063"/>
          </a:xfrm>
        </p:spPr>
        <p:txBody>
          <a:bodyPr>
            <a:normAutofit/>
          </a:bodyPr>
          <a:lstStyle/>
          <a:p>
            <a:pPr eaLnBrk="1" hangingPunct="1">
              <a:defRPr/>
            </a:pPr>
            <a:r>
              <a:rPr lang="ja-JP" altLang="en-US" sz="3200" dirty="0" smtClean="0">
                <a:solidFill>
                  <a:srgbClr val="92D050"/>
                </a:solidFill>
              </a:rPr>
              <a:t> </a:t>
            </a:r>
            <a:r>
              <a:rPr lang="ja-JP" altLang="en-US" sz="3200" dirty="0" smtClean="0">
                <a:solidFill>
                  <a:srgbClr val="92D050"/>
                </a:solidFill>
                <a:effectLst>
                  <a:outerShdw blurRad="38100" dist="38100" dir="2700000" algn="tl">
                    <a:srgbClr val="000000">
                      <a:alpha val="43137"/>
                    </a:srgbClr>
                  </a:outerShdw>
                </a:effectLst>
              </a:rPr>
              <a:t>統合医療の歴史的背景</a:t>
            </a:r>
          </a:p>
        </p:txBody>
      </p:sp>
      <p:sp>
        <p:nvSpPr>
          <p:cNvPr id="577539" name="Rectangle 3"/>
          <p:cNvSpPr>
            <a:spLocks noGrp="1" noChangeArrowheads="1"/>
          </p:cNvSpPr>
          <p:nvPr>
            <p:ph type="body" idx="1"/>
          </p:nvPr>
        </p:nvSpPr>
        <p:spPr>
          <a:xfrm>
            <a:off x="395288" y="1196975"/>
            <a:ext cx="9047162" cy="5329238"/>
          </a:xfrm>
        </p:spPr>
        <p:txBody>
          <a:bodyPr/>
          <a:lstStyle/>
          <a:p>
            <a:pPr eaLnBrk="1" hangingPunct="1">
              <a:lnSpc>
                <a:spcPct val="90000"/>
              </a:lnSpc>
              <a:buFont typeface="Wingdings" panose="05000000000000000000" pitchFamily="2" charset="2"/>
              <a:buNone/>
              <a:defRPr/>
            </a:pPr>
            <a:r>
              <a:rPr lang="en-US" altLang="ja-JP" sz="2400" u="sng" dirty="0" smtClean="0">
                <a:solidFill>
                  <a:srgbClr val="002060"/>
                </a:solidFill>
              </a:rPr>
              <a:t>20</a:t>
            </a:r>
            <a:r>
              <a:rPr lang="ja-JP" altLang="en-US" sz="2400" u="sng" dirty="0" smtClean="0">
                <a:solidFill>
                  <a:srgbClr val="002060"/>
                </a:solidFill>
              </a:rPr>
              <a:t>世紀後半に技術革新と高度な経済成長</a:t>
            </a:r>
          </a:p>
          <a:p>
            <a:pPr eaLnBrk="1" hangingPunct="1">
              <a:lnSpc>
                <a:spcPct val="90000"/>
              </a:lnSpc>
              <a:buFont typeface="Wingdings" panose="05000000000000000000" pitchFamily="2" charset="2"/>
              <a:buNone/>
              <a:defRPr/>
            </a:pPr>
            <a:endParaRPr lang="ja-JP" altLang="en-US" sz="2400" dirty="0" smtClean="0">
              <a:solidFill>
                <a:srgbClr val="002060"/>
              </a:solidFill>
            </a:endParaRPr>
          </a:p>
          <a:p>
            <a:pPr eaLnBrk="1" hangingPunct="1">
              <a:lnSpc>
                <a:spcPct val="90000"/>
              </a:lnSpc>
              <a:buFont typeface="Wingdings" panose="05000000000000000000" pitchFamily="2" charset="2"/>
              <a:buNone/>
              <a:defRPr/>
            </a:pPr>
            <a:r>
              <a:rPr lang="en-US" altLang="ja-JP" sz="2400" u="sng" dirty="0" smtClean="0">
                <a:solidFill>
                  <a:srgbClr val="002060"/>
                </a:solidFill>
              </a:rPr>
              <a:t>1970</a:t>
            </a:r>
            <a:r>
              <a:rPr lang="ja-JP" altLang="en-US" sz="2400" u="sng" dirty="0" smtClean="0">
                <a:solidFill>
                  <a:srgbClr val="002060"/>
                </a:solidFill>
              </a:rPr>
              <a:t>年代、環境の悪化・資源の限界を自覚</a:t>
            </a:r>
          </a:p>
          <a:p>
            <a:pPr eaLnBrk="1" hangingPunct="1">
              <a:lnSpc>
                <a:spcPct val="90000"/>
              </a:lnSpc>
              <a:buFont typeface="Wingdings" panose="05000000000000000000" pitchFamily="2" charset="2"/>
              <a:buNone/>
              <a:defRPr/>
            </a:pPr>
            <a:r>
              <a:rPr kumimoji="0" lang="ja-JP" altLang="en-US" sz="2100" dirty="0" smtClean="0">
                <a:ea typeface="HGPｺﾞｼｯｸE" pitchFamily="50" charset="-128"/>
              </a:rPr>
              <a:t>　地球人</a:t>
            </a:r>
            <a:r>
              <a:rPr lang="ja-JP" altLang="en-US" sz="2100" dirty="0" smtClean="0">
                <a:ea typeface="HGPｺﾞｼｯｸE" pitchFamily="50" charset="-128"/>
              </a:rPr>
              <a:t>口の増加・高齢化社会・省エネルギー化や高付加価値化などの　　　　　　　　　</a:t>
            </a:r>
          </a:p>
          <a:p>
            <a:pPr eaLnBrk="1" hangingPunct="1">
              <a:lnSpc>
                <a:spcPct val="90000"/>
              </a:lnSpc>
              <a:buFont typeface="Wingdings" panose="05000000000000000000" pitchFamily="2" charset="2"/>
              <a:buNone/>
              <a:defRPr/>
            </a:pPr>
            <a:r>
              <a:rPr lang="ja-JP" altLang="en-US" sz="2100" dirty="0" smtClean="0">
                <a:ea typeface="HGPｺﾞｼｯｸE" pitchFamily="50" charset="-128"/>
              </a:rPr>
              <a:t>　意識変革・財政や社会保障の悪化・オゾン層の破壊や地球温暖化</a:t>
            </a:r>
          </a:p>
          <a:p>
            <a:pPr eaLnBrk="1" hangingPunct="1">
              <a:lnSpc>
                <a:spcPct val="90000"/>
              </a:lnSpc>
              <a:buFont typeface="Wingdings" panose="05000000000000000000" pitchFamily="2" charset="2"/>
              <a:buNone/>
              <a:defRPr/>
            </a:pPr>
            <a:endParaRPr lang="ja-JP" altLang="en-US" sz="2400" dirty="0" smtClean="0"/>
          </a:p>
          <a:p>
            <a:pPr eaLnBrk="1" hangingPunct="1">
              <a:lnSpc>
                <a:spcPct val="90000"/>
              </a:lnSpc>
              <a:buFont typeface="Wingdings" panose="05000000000000000000" pitchFamily="2" charset="2"/>
              <a:buNone/>
              <a:defRPr/>
            </a:pPr>
            <a:r>
              <a:rPr lang="ja-JP" altLang="en-US" sz="2400" u="sng" dirty="0" smtClean="0">
                <a:solidFill>
                  <a:srgbClr val="002060"/>
                </a:solidFill>
              </a:rPr>
              <a:t>米国の「文化革命」：</a:t>
            </a:r>
            <a:r>
              <a:rPr lang="ja-JP" altLang="en-US" sz="2400" u="sng" dirty="0" smtClean="0">
                <a:solidFill>
                  <a:srgbClr val="002060"/>
                </a:solidFill>
                <a:ea typeface="HGPｺﾞｼｯｸE" pitchFamily="50" charset="-128"/>
              </a:rPr>
              <a:t>ホリスティック・ヘルス・ムーブメント</a:t>
            </a:r>
          </a:p>
          <a:p>
            <a:pPr eaLnBrk="1" hangingPunct="1">
              <a:lnSpc>
                <a:spcPct val="90000"/>
              </a:lnSpc>
              <a:buFont typeface="Wingdings" panose="05000000000000000000" pitchFamily="2" charset="2"/>
              <a:buNone/>
              <a:defRPr/>
            </a:pPr>
            <a:r>
              <a:rPr lang="ja-JP" altLang="en-US" sz="2100" dirty="0" smtClean="0">
                <a:ea typeface="HGPｺﾞｼｯｸE" pitchFamily="50" charset="-128"/>
              </a:rPr>
              <a:t>　現代医学への過剰な依存を見直し、健康を自分自身で守ろう。</a:t>
            </a:r>
          </a:p>
          <a:p>
            <a:pPr eaLnBrk="1" hangingPunct="1">
              <a:lnSpc>
                <a:spcPct val="90000"/>
              </a:lnSpc>
              <a:buFont typeface="Wingdings" panose="05000000000000000000" pitchFamily="2" charset="2"/>
              <a:buNone/>
              <a:defRPr/>
            </a:pPr>
            <a:r>
              <a:rPr lang="ja-JP" altLang="en-US" sz="2100" dirty="0" smtClean="0">
                <a:ea typeface="HGPｺﾞｼｯｸE" pitchFamily="50" charset="-128"/>
              </a:rPr>
              <a:t>　このための情報を集めて全国規模のネットワークにまで発展した。</a:t>
            </a:r>
          </a:p>
          <a:p>
            <a:pPr eaLnBrk="1" hangingPunct="1">
              <a:lnSpc>
                <a:spcPct val="90000"/>
              </a:lnSpc>
              <a:buFont typeface="Wingdings" panose="05000000000000000000" pitchFamily="2" charset="2"/>
              <a:buNone/>
              <a:defRPr/>
            </a:pPr>
            <a:r>
              <a:rPr lang="ja-JP" altLang="en-US" sz="2100" dirty="0" smtClean="0">
                <a:ea typeface="HGPｺﾞｼｯｸE" pitchFamily="50" charset="-128"/>
              </a:rPr>
              <a:t>　近代医学の盲点は人間の身体の領域のみを対象としてきたこと。</a:t>
            </a:r>
          </a:p>
          <a:p>
            <a:pPr eaLnBrk="1" hangingPunct="1">
              <a:lnSpc>
                <a:spcPct val="90000"/>
              </a:lnSpc>
              <a:buFont typeface="Wingdings" panose="05000000000000000000" pitchFamily="2" charset="2"/>
              <a:buNone/>
              <a:defRPr/>
            </a:pPr>
            <a:endParaRPr kumimoji="0" lang="en-US" altLang="ja-JP" sz="2400" dirty="0" smtClean="0"/>
          </a:p>
          <a:p>
            <a:pPr eaLnBrk="1" hangingPunct="1">
              <a:lnSpc>
                <a:spcPct val="90000"/>
              </a:lnSpc>
              <a:buFont typeface="Wingdings" panose="05000000000000000000" pitchFamily="2" charset="2"/>
              <a:buNone/>
              <a:defRPr/>
            </a:pPr>
            <a:r>
              <a:rPr kumimoji="0" lang="en-US" altLang="ja-JP" sz="2400" u="sng" dirty="0" smtClean="0">
                <a:solidFill>
                  <a:srgbClr val="002060"/>
                </a:solidFill>
              </a:rPr>
              <a:t>1992</a:t>
            </a:r>
            <a:r>
              <a:rPr kumimoji="0" lang="ja-JP" altLang="en-US" sz="2400" u="sng" dirty="0" smtClean="0">
                <a:solidFill>
                  <a:srgbClr val="002060"/>
                </a:solidFill>
              </a:rPr>
              <a:t>年　</a:t>
            </a:r>
            <a:r>
              <a:rPr kumimoji="0" lang="en-US" altLang="ja-JP" sz="2400" u="sng" dirty="0" smtClean="0">
                <a:solidFill>
                  <a:srgbClr val="002060"/>
                </a:solidFill>
              </a:rPr>
              <a:t>NIH</a:t>
            </a:r>
            <a:r>
              <a:rPr kumimoji="0" lang="ja-JP" altLang="en-US" sz="2400" u="sng" dirty="0" smtClean="0">
                <a:solidFill>
                  <a:srgbClr val="002060"/>
                </a:solidFill>
              </a:rPr>
              <a:t>に相補代替医療センター発足</a:t>
            </a:r>
          </a:p>
          <a:p>
            <a:pPr eaLnBrk="1" hangingPunct="1">
              <a:lnSpc>
                <a:spcPct val="90000"/>
              </a:lnSpc>
              <a:buFont typeface="Wingdings" panose="05000000000000000000" pitchFamily="2" charset="2"/>
              <a:buNone/>
              <a:defRPr/>
            </a:pPr>
            <a:r>
              <a:rPr lang="ja-JP" altLang="en-US" sz="2100" dirty="0" smtClean="0">
                <a:latin typeface="Arial"/>
                <a:ea typeface="HGPｺﾞｼｯｸE" pitchFamily="50" charset="-128"/>
              </a:rPr>
              <a:t>　‘</a:t>
            </a:r>
            <a:r>
              <a:rPr lang="en-US" altLang="ja-JP" sz="2100" dirty="0" smtClean="0">
                <a:latin typeface="HGPｺﾞｼｯｸE" pitchFamily="50" charset="-128"/>
                <a:ea typeface="HGPｺﾞｼｯｸE" pitchFamily="50" charset="-128"/>
              </a:rPr>
              <a:t>99</a:t>
            </a:r>
            <a:r>
              <a:rPr lang="ja-JP" altLang="en-US" sz="2100" dirty="0" smtClean="0">
                <a:latin typeface="HGPｺﾞｼｯｸE" pitchFamily="50" charset="-128"/>
                <a:ea typeface="HGPｺﾞｼｯｸE" pitchFamily="50" charset="-128"/>
              </a:rPr>
              <a:t>年　アメリカ国民の代替医療利用率は</a:t>
            </a:r>
            <a:r>
              <a:rPr lang="en-US" altLang="ja-JP" sz="2100" dirty="0" smtClean="0">
                <a:latin typeface="HGPｺﾞｼｯｸE" pitchFamily="50" charset="-128"/>
                <a:ea typeface="HGPｺﾞｼｯｸE" pitchFamily="50" charset="-128"/>
              </a:rPr>
              <a:t>74%</a:t>
            </a:r>
            <a:r>
              <a:rPr lang="ja-JP" altLang="en-US" sz="2100" dirty="0" err="1" smtClean="0">
                <a:latin typeface="HGPｺﾞｼｯｸE" pitchFamily="50" charset="-128"/>
                <a:ea typeface="HGPｺﾞｼｯｸE" pitchFamily="50" charset="-128"/>
              </a:rPr>
              <a:t>、</a:t>
            </a:r>
            <a:r>
              <a:rPr lang="ja-JP" altLang="en-US" sz="2100" dirty="0" smtClean="0">
                <a:latin typeface="HGPｺﾞｼｯｸE" pitchFamily="50" charset="-128"/>
                <a:ea typeface="HGPｺﾞｼｯｸE" pitchFamily="50" charset="-128"/>
              </a:rPr>
              <a:t>費やされた費用も</a:t>
            </a:r>
          </a:p>
          <a:p>
            <a:pPr eaLnBrk="1" hangingPunct="1">
              <a:lnSpc>
                <a:spcPct val="90000"/>
              </a:lnSpc>
              <a:buFont typeface="Wingdings" panose="05000000000000000000" pitchFamily="2" charset="2"/>
              <a:buNone/>
              <a:defRPr/>
            </a:pPr>
            <a:r>
              <a:rPr lang="ja-JP" altLang="en-US" sz="2100" dirty="0" smtClean="0">
                <a:latin typeface="HGPｺﾞｼｯｸE" pitchFamily="50" charset="-128"/>
                <a:ea typeface="HGPｺﾞｼｯｸE" pitchFamily="50" charset="-128"/>
              </a:rPr>
              <a:t>　通常医療を上回る。</a:t>
            </a:r>
          </a:p>
        </p:txBody>
      </p:sp>
    </p:spTree>
    <p:extLst>
      <p:ext uri="{BB962C8B-B14F-4D97-AF65-F5344CB8AC3E}">
        <p14:creationId xmlns:p14="http://schemas.microsoft.com/office/powerpoint/2010/main" val="3739265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animEffect transition="in" filter="fade">
                                      <p:cBhvr>
                                        <p:cTn id="7" dur="1000"/>
                                        <p:tgtEl>
                                          <p:spTgt spid="577539">
                                            <p:txEl>
                                              <p:pRg st="0" end="0"/>
                                            </p:txEl>
                                          </p:spTgt>
                                        </p:tgtEl>
                                      </p:cBhvr>
                                    </p:animEffect>
                                    <p:anim calcmode="lin" valueType="num">
                                      <p:cBhvr>
                                        <p:cTn id="8" dur="1000" fill="hold"/>
                                        <p:tgtEl>
                                          <p:spTgt spid="5775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7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7539">
                                            <p:txEl>
                                              <p:pRg st="2" end="2"/>
                                            </p:txEl>
                                          </p:spTgt>
                                        </p:tgtEl>
                                        <p:attrNameLst>
                                          <p:attrName>style.visibility</p:attrName>
                                        </p:attrNameLst>
                                      </p:cBhvr>
                                      <p:to>
                                        <p:strVal val="visible"/>
                                      </p:to>
                                    </p:set>
                                    <p:animEffect transition="in" filter="fade">
                                      <p:cBhvr>
                                        <p:cTn id="14" dur="1000"/>
                                        <p:tgtEl>
                                          <p:spTgt spid="577539">
                                            <p:txEl>
                                              <p:pRg st="2" end="2"/>
                                            </p:txEl>
                                          </p:spTgt>
                                        </p:tgtEl>
                                      </p:cBhvr>
                                    </p:animEffect>
                                    <p:anim calcmode="lin" valueType="num">
                                      <p:cBhvr>
                                        <p:cTn id="15" dur="1000" fill="hold"/>
                                        <p:tgtEl>
                                          <p:spTgt spid="5775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775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7539">
                                            <p:txEl>
                                              <p:pRg st="3" end="3"/>
                                            </p:txEl>
                                          </p:spTgt>
                                        </p:tgtEl>
                                        <p:attrNameLst>
                                          <p:attrName>style.visibility</p:attrName>
                                        </p:attrNameLst>
                                      </p:cBhvr>
                                      <p:to>
                                        <p:strVal val="visible"/>
                                      </p:to>
                                    </p:set>
                                    <p:animEffect transition="in" filter="fade">
                                      <p:cBhvr>
                                        <p:cTn id="21" dur="1000"/>
                                        <p:tgtEl>
                                          <p:spTgt spid="577539">
                                            <p:txEl>
                                              <p:pRg st="3" end="3"/>
                                            </p:txEl>
                                          </p:spTgt>
                                        </p:tgtEl>
                                      </p:cBhvr>
                                    </p:animEffect>
                                    <p:anim calcmode="lin" valueType="num">
                                      <p:cBhvr>
                                        <p:cTn id="22" dur="1000" fill="hold"/>
                                        <p:tgtEl>
                                          <p:spTgt spid="5775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775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77539">
                                            <p:txEl>
                                              <p:pRg st="4" end="4"/>
                                            </p:txEl>
                                          </p:spTgt>
                                        </p:tgtEl>
                                        <p:attrNameLst>
                                          <p:attrName>style.visibility</p:attrName>
                                        </p:attrNameLst>
                                      </p:cBhvr>
                                      <p:to>
                                        <p:strVal val="visible"/>
                                      </p:to>
                                    </p:set>
                                    <p:animEffect transition="in" filter="fade">
                                      <p:cBhvr>
                                        <p:cTn id="28" dur="1000"/>
                                        <p:tgtEl>
                                          <p:spTgt spid="577539">
                                            <p:txEl>
                                              <p:pRg st="4" end="4"/>
                                            </p:txEl>
                                          </p:spTgt>
                                        </p:tgtEl>
                                      </p:cBhvr>
                                    </p:animEffect>
                                    <p:anim calcmode="lin" valueType="num">
                                      <p:cBhvr>
                                        <p:cTn id="29" dur="1000" fill="hold"/>
                                        <p:tgtEl>
                                          <p:spTgt spid="57753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775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77539">
                                            <p:txEl>
                                              <p:pRg st="6" end="6"/>
                                            </p:txEl>
                                          </p:spTgt>
                                        </p:tgtEl>
                                        <p:attrNameLst>
                                          <p:attrName>style.visibility</p:attrName>
                                        </p:attrNameLst>
                                      </p:cBhvr>
                                      <p:to>
                                        <p:strVal val="visible"/>
                                      </p:to>
                                    </p:set>
                                    <p:animEffect transition="in" filter="fade">
                                      <p:cBhvr>
                                        <p:cTn id="35" dur="1000"/>
                                        <p:tgtEl>
                                          <p:spTgt spid="577539">
                                            <p:txEl>
                                              <p:pRg st="6" end="6"/>
                                            </p:txEl>
                                          </p:spTgt>
                                        </p:tgtEl>
                                      </p:cBhvr>
                                    </p:animEffect>
                                    <p:anim calcmode="lin" valueType="num">
                                      <p:cBhvr>
                                        <p:cTn id="36" dur="1000" fill="hold"/>
                                        <p:tgtEl>
                                          <p:spTgt spid="57753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775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77539">
                                            <p:txEl>
                                              <p:pRg st="7" end="7"/>
                                            </p:txEl>
                                          </p:spTgt>
                                        </p:tgtEl>
                                        <p:attrNameLst>
                                          <p:attrName>style.visibility</p:attrName>
                                        </p:attrNameLst>
                                      </p:cBhvr>
                                      <p:to>
                                        <p:strVal val="visible"/>
                                      </p:to>
                                    </p:set>
                                    <p:animEffect transition="in" filter="fade">
                                      <p:cBhvr>
                                        <p:cTn id="42" dur="1000"/>
                                        <p:tgtEl>
                                          <p:spTgt spid="577539">
                                            <p:txEl>
                                              <p:pRg st="7" end="7"/>
                                            </p:txEl>
                                          </p:spTgt>
                                        </p:tgtEl>
                                      </p:cBhvr>
                                    </p:animEffect>
                                    <p:anim calcmode="lin" valueType="num">
                                      <p:cBhvr>
                                        <p:cTn id="43" dur="1000" fill="hold"/>
                                        <p:tgtEl>
                                          <p:spTgt spid="57753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775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77539">
                                            <p:txEl>
                                              <p:pRg st="8" end="8"/>
                                            </p:txEl>
                                          </p:spTgt>
                                        </p:tgtEl>
                                        <p:attrNameLst>
                                          <p:attrName>style.visibility</p:attrName>
                                        </p:attrNameLst>
                                      </p:cBhvr>
                                      <p:to>
                                        <p:strVal val="visible"/>
                                      </p:to>
                                    </p:set>
                                    <p:animEffect transition="in" filter="fade">
                                      <p:cBhvr>
                                        <p:cTn id="49" dur="1000"/>
                                        <p:tgtEl>
                                          <p:spTgt spid="577539">
                                            <p:txEl>
                                              <p:pRg st="8" end="8"/>
                                            </p:txEl>
                                          </p:spTgt>
                                        </p:tgtEl>
                                      </p:cBhvr>
                                    </p:animEffect>
                                    <p:anim calcmode="lin" valueType="num">
                                      <p:cBhvr>
                                        <p:cTn id="50" dur="1000" fill="hold"/>
                                        <p:tgtEl>
                                          <p:spTgt spid="577539">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7753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77539">
                                            <p:txEl>
                                              <p:pRg st="9" end="9"/>
                                            </p:txEl>
                                          </p:spTgt>
                                        </p:tgtEl>
                                        <p:attrNameLst>
                                          <p:attrName>style.visibility</p:attrName>
                                        </p:attrNameLst>
                                      </p:cBhvr>
                                      <p:to>
                                        <p:strVal val="visible"/>
                                      </p:to>
                                    </p:set>
                                    <p:animEffect transition="in" filter="fade">
                                      <p:cBhvr>
                                        <p:cTn id="56" dur="1000"/>
                                        <p:tgtEl>
                                          <p:spTgt spid="577539">
                                            <p:txEl>
                                              <p:pRg st="9" end="9"/>
                                            </p:txEl>
                                          </p:spTgt>
                                        </p:tgtEl>
                                      </p:cBhvr>
                                    </p:animEffect>
                                    <p:anim calcmode="lin" valueType="num">
                                      <p:cBhvr>
                                        <p:cTn id="57" dur="1000" fill="hold"/>
                                        <p:tgtEl>
                                          <p:spTgt spid="577539">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7753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77539">
                                            <p:txEl>
                                              <p:pRg st="11" end="11"/>
                                            </p:txEl>
                                          </p:spTgt>
                                        </p:tgtEl>
                                        <p:attrNameLst>
                                          <p:attrName>style.visibility</p:attrName>
                                        </p:attrNameLst>
                                      </p:cBhvr>
                                      <p:to>
                                        <p:strVal val="visible"/>
                                      </p:to>
                                    </p:set>
                                    <p:animEffect transition="in" filter="fade">
                                      <p:cBhvr>
                                        <p:cTn id="63" dur="1000"/>
                                        <p:tgtEl>
                                          <p:spTgt spid="577539">
                                            <p:txEl>
                                              <p:pRg st="11" end="11"/>
                                            </p:txEl>
                                          </p:spTgt>
                                        </p:tgtEl>
                                      </p:cBhvr>
                                    </p:animEffect>
                                    <p:anim calcmode="lin" valueType="num">
                                      <p:cBhvr>
                                        <p:cTn id="64" dur="1000" fill="hold"/>
                                        <p:tgtEl>
                                          <p:spTgt spid="577539">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57753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77539">
                                            <p:txEl>
                                              <p:pRg st="12" end="12"/>
                                            </p:txEl>
                                          </p:spTgt>
                                        </p:tgtEl>
                                        <p:attrNameLst>
                                          <p:attrName>style.visibility</p:attrName>
                                        </p:attrNameLst>
                                      </p:cBhvr>
                                      <p:to>
                                        <p:strVal val="visible"/>
                                      </p:to>
                                    </p:set>
                                    <p:animEffect transition="in" filter="fade">
                                      <p:cBhvr>
                                        <p:cTn id="70" dur="1000"/>
                                        <p:tgtEl>
                                          <p:spTgt spid="577539">
                                            <p:txEl>
                                              <p:pRg st="12" end="12"/>
                                            </p:txEl>
                                          </p:spTgt>
                                        </p:tgtEl>
                                      </p:cBhvr>
                                    </p:animEffect>
                                    <p:anim calcmode="lin" valueType="num">
                                      <p:cBhvr>
                                        <p:cTn id="71" dur="1000" fill="hold"/>
                                        <p:tgtEl>
                                          <p:spTgt spid="577539">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57753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77539">
                                            <p:txEl>
                                              <p:pRg st="13" end="13"/>
                                            </p:txEl>
                                          </p:spTgt>
                                        </p:tgtEl>
                                        <p:attrNameLst>
                                          <p:attrName>style.visibility</p:attrName>
                                        </p:attrNameLst>
                                      </p:cBhvr>
                                      <p:to>
                                        <p:strVal val="visible"/>
                                      </p:to>
                                    </p:set>
                                    <p:animEffect transition="in" filter="fade">
                                      <p:cBhvr>
                                        <p:cTn id="77" dur="1000"/>
                                        <p:tgtEl>
                                          <p:spTgt spid="577539">
                                            <p:txEl>
                                              <p:pRg st="13" end="13"/>
                                            </p:txEl>
                                          </p:spTgt>
                                        </p:tgtEl>
                                      </p:cBhvr>
                                    </p:animEffect>
                                    <p:anim calcmode="lin" valueType="num">
                                      <p:cBhvr>
                                        <p:cTn id="78" dur="1000" fill="hold"/>
                                        <p:tgtEl>
                                          <p:spTgt spid="577539">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57753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心に残った法話</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あなたにとっての中道を瞑想の中で見つけてください。</a:t>
            </a:r>
          </a:p>
          <a:p>
            <a:r>
              <a:rPr lang="ja-JP" altLang="en-US" dirty="0"/>
              <a:t>中道は私たちの心にとって薬です。</a:t>
            </a:r>
          </a:p>
          <a:p>
            <a:r>
              <a:rPr lang="ja-JP" altLang="en-US" dirty="0"/>
              <a:t>複雑にしないでください。</a:t>
            </a:r>
          </a:p>
          <a:p>
            <a:r>
              <a:rPr lang="ja-JP" altLang="en-US" dirty="0"/>
              <a:t>呼吸に気づくことも中道です。</a:t>
            </a:r>
          </a:p>
          <a:p>
            <a:r>
              <a:rPr lang="ja-JP" altLang="en-US" dirty="0"/>
              <a:t>林の中を歩くのも中道です。</a:t>
            </a:r>
          </a:p>
          <a:p>
            <a:r>
              <a:rPr lang="ja-JP" altLang="en-US" dirty="0"/>
              <a:t>でもキリストはこうだとか</a:t>
            </a:r>
            <a:r>
              <a:rPr lang="ja-JP" altLang="en-US" dirty="0" smtClean="0"/>
              <a:t>、ブッダ</a:t>
            </a:r>
            <a:r>
              <a:rPr lang="ja-JP" altLang="en-US" dirty="0"/>
              <a:t>はこうだとか言いだしたらそれはアイデアでしかなく</a:t>
            </a:r>
            <a:r>
              <a:rPr lang="ja-JP" altLang="en-US" dirty="0" smtClean="0"/>
              <a:t>、もう</a:t>
            </a:r>
            <a:r>
              <a:rPr lang="ja-JP" altLang="en-US" dirty="0"/>
              <a:t>あなたの中道ではありません。</a:t>
            </a:r>
          </a:p>
          <a:p>
            <a:endParaRPr kumimoji="1" lang="ja-JP" altLang="en-US" dirty="0"/>
          </a:p>
        </p:txBody>
      </p:sp>
    </p:spTree>
    <p:extLst>
      <p:ext uri="{BB962C8B-B14F-4D97-AF65-F5344CB8AC3E}">
        <p14:creationId xmlns:p14="http://schemas.microsoft.com/office/powerpoint/2010/main" val="263514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心に残った法話</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あなたの中に苦しみを感じたとき、闘わなければ和らいでいきます。</a:t>
            </a:r>
          </a:p>
          <a:p>
            <a:r>
              <a:rPr lang="ja-JP" altLang="en-US" dirty="0"/>
              <a:t>ただそこに存在して認識するだけでいいのです。</a:t>
            </a:r>
          </a:p>
          <a:p>
            <a:r>
              <a:rPr lang="ja-JP" altLang="en-US" dirty="0"/>
              <a:t>あーだ、</a:t>
            </a:r>
            <a:r>
              <a:rPr lang="ja-JP" altLang="en-US" dirty="0" err="1"/>
              <a:t>こ</a:t>
            </a:r>
            <a:r>
              <a:rPr lang="ja-JP" altLang="en-US" dirty="0"/>
              <a:t>ーだと考えたり闘ったりしなくていいのです。</a:t>
            </a:r>
          </a:p>
          <a:p>
            <a:r>
              <a:rPr lang="ja-JP" altLang="en-US" dirty="0"/>
              <a:t>これら一つ一つがあなたの中のマインドフルネスを大きくしてくれます。</a:t>
            </a:r>
          </a:p>
          <a:p>
            <a:endParaRPr kumimoji="1" lang="ja-JP" altLang="en-US" dirty="0"/>
          </a:p>
        </p:txBody>
      </p:sp>
    </p:spTree>
    <p:extLst>
      <p:ext uri="{BB962C8B-B14F-4D97-AF65-F5344CB8AC3E}">
        <p14:creationId xmlns:p14="http://schemas.microsoft.com/office/powerpoint/2010/main" val="716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4672" y="-71611"/>
            <a:ext cx="8893175" cy="2276475"/>
          </a:xfrm>
        </p:spPr>
        <p:txBody>
          <a:bodyPr>
            <a:normAutofit/>
          </a:bodyPr>
          <a:lstStyle/>
          <a:p>
            <a:pPr>
              <a:defRPr/>
            </a:pPr>
            <a:r>
              <a:rPr lang="ja-JP" altLang="en-US" sz="2800" u="sng" dirty="0">
                <a:solidFill>
                  <a:srgbClr val="FF0000"/>
                </a:solidFill>
              </a:rPr>
              <a:t>１９９４年　</a:t>
            </a:r>
            <a:r>
              <a:rPr lang="ja-JP" altLang="en-US" sz="2800" u="sng" dirty="0" smtClean="0">
                <a:solidFill>
                  <a:srgbClr val="FF0000"/>
                </a:solidFill>
              </a:rPr>
              <a:t>アリゾナ</a:t>
            </a:r>
            <a:r>
              <a:rPr lang="ja-JP" altLang="en-US" sz="2800" u="sng" dirty="0">
                <a:solidFill>
                  <a:srgbClr val="FF0000"/>
                </a:solidFill>
              </a:rPr>
              <a:t>大学統合</a:t>
            </a:r>
            <a:r>
              <a:rPr lang="ja-JP" altLang="en-US" sz="2800" u="sng" dirty="0" smtClean="0">
                <a:solidFill>
                  <a:srgbClr val="FF0000"/>
                </a:solidFill>
              </a:rPr>
              <a:t>医療講座の創設</a:t>
            </a:r>
            <a:r>
              <a:rPr lang="ja-JP" altLang="en-US" sz="4000" dirty="0" smtClean="0">
                <a:solidFill>
                  <a:srgbClr val="FF0000"/>
                </a:solidFill>
              </a:rPr>
              <a:t>　</a:t>
            </a:r>
            <a:br>
              <a:rPr lang="ja-JP" altLang="en-US" sz="4000" dirty="0" smtClean="0">
                <a:solidFill>
                  <a:srgbClr val="FF0000"/>
                </a:solidFill>
              </a:rPr>
            </a:br>
            <a:r>
              <a:rPr lang="ja-JP" altLang="en-US" sz="2800" dirty="0" smtClean="0">
                <a:solidFill>
                  <a:srgbClr val="FF6600"/>
                </a:solidFill>
              </a:rPr>
              <a:t>　 </a:t>
            </a:r>
            <a:r>
              <a:rPr lang="en-US" altLang="ja-JP" sz="2800" dirty="0" smtClean="0"/>
              <a:t>Program in Integrative Medicine (PIM)</a:t>
            </a:r>
            <a:r>
              <a:rPr lang="en-US" altLang="ja-JP" sz="2000" dirty="0" smtClean="0">
                <a:solidFill>
                  <a:srgbClr val="002060"/>
                </a:solidFill>
              </a:rPr>
              <a:t/>
            </a:r>
            <a:br>
              <a:rPr lang="en-US" altLang="ja-JP" sz="2000" dirty="0" smtClean="0">
                <a:solidFill>
                  <a:srgbClr val="002060"/>
                </a:solidFill>
              </a:rPr>
            </a:br>
            <a:r>
              <a:rPr lang="ja-JP" altLang="en-US" sz="2000" dirty="0" smtClean="0">
                <a:solidFill>
                  <a:srgbClr val="002060"/>
                </a:solidFill>
              </a:rPr>
              <a:t>　　それは、トレーラーを改造した小さな事務所から始まった</a:t>
            </a:r>
            <a:r>
              <a:rPr lang="ja-JP" altLang="en-US" sz="2000" dirty="0" smtClean="0">
                <a:solidFill>
                  <a:srgbClr val="FFFF00"/>
                </a:solidFill>
              </a:rPr>
              <a:t>　　　　</a:t>
            </a:r>
            <a:r>
              <a:rPr lang="ja-JP" altLang="en-US" sz="2000" dirty="0" smtClean="0">
                <a:solidFill>
                  <a:srgbClr val="FF6600"/>
                </a:solidFill>
              </a:rPr>
              <a:t>　　　　　　　　</a:t>
            </a:r>
          </a:p>
        </p:txBody>
      </p:sp>
      <p:sp>
        <p:nvSpPr>
          <p:cNvPr id="11267" name="Rectangle 3"/>
          <p:cNvSpPr>
            <a:spLocks noGrp="1" noChangeArrowheads="1"/>
          </p:cNvSpPr>
          <p:nvPr>
            <p:ph type="body" sz="half" idx="1"/>
          </p:nvPr>
        </p:nvSpPr>
        <p:spPr>
          <a:xfrm>
            <a:off x="250825" y="2197744"/>
            <a:ext cx="8713788" cy="5119688"/>
          </a:xfrm>
        </p:spPr>
        <p:txBody>
          <a:bodyPr/>
          <a:lstStyle/>
          <a:p>
            <a:pPr eaLnBrk="1" hangingPunct="1">
              <a:buFont typeface="Wingdings" panose="05000000000000000000" pitchFamily="2" charset="2"/>
              <a:buNone/>
              <a:defRPr/>
            </a:pPr>
            <a:endParaRPr lang="ja-JP" altLang="en-US" sz="2400" dirty="0" smtClean="0"/>
          </a:p>
          <a:p>
            <a:pPr eaLnBrk="1" hangingPunct="1">
              <a:buFont typeface="Wingdings" panose="05000000000000000000" pitchFamily="2" charset="2"/>
              <a:buNone/>
              <a:defRPr/>
            </a:pPr>
            <a:r>
              <a:rPr lang="ja-JP" altLang="en-US" sz="2400" dirty="0" smtClean="0"/>
              <a:t>　アリゾナ大学統合医療講座の卒業生は１０００名以上に。</a:t>
            </a:r>
            <a:endParaRPr lang="en-US" altLang="ja-JP" sz="2400" dirty="0" smtClean="0"/>
          </a:p>
          <a:p>
            <a:pPr eaLnBrk="1" hangingPunct="1">
              <a:buFont typeface="Wingdings" panose="05000000000000000000" pitchFamily="2" charset="2"/>
              <a:buNone/>
              <a:defRPr/>
            </a:pPr>
            <a:endParaRPr lang="ja-JP" altLang="en-US" sz="2400" dirty="0" smtClean="0"/>
          </a:p>
          <a:p>
            <a:pPr>
              <a:buNone/>
              <a:defRPr/>
            </a:pPr>
            <a:r>
              <a:rPr lang="ja-JP" altLang="en-US" sz="2400" dirty="0" smtClean="0"/>
              <a:t>　</a:t>
            </a:r>
            <a:r>
              <a:rPr lang="en-US" altLang="ja-JP" sz="2400" u="sng" dirty="0" smtClean="0"/>
              <a:t>2008</a:t>
            </a:r>
            <a:r>
              <a:rPr lang="ja-JP" altLang="en-US" sz="2400" u="sng" dirty="0" smtClean="0"/>
              <a:t>年</a:t>
            </a:r>
            <a:r>
              <a:rPr lang="ja-JP" altLang="en-US" sz="2400" u="sng" dirty="0" smtClean="0"/>
              <a:t>、</a:t>
            </a:r>
            <a:r>
              <a:rPr lang="ja-JP" altLang="en-US" u="sng" dirty="0" smtClean="0">
                <a:solidFill>
                  <a:srgbClr val="C00000"/>
                </a:solidFill>
              </a:rPr>
              <a:t>アリゾナ</a:t>
            </a:r>
            <a:r>
              <a:rPr lang="ja-JP" altLang="en-US" u="sng" dirty="0" smtClean="0">
                <a:solidFill>
                  <a:srgbClr val="C00000"/>
                </a:solidFill>
              </a:rPr>
              <a:t>統合医療センター</a:t>
            </a:r>
            <a:r>
              <a:rPr lang="ja-JP" altLang="en-US" sz="2400" u="sng" dirty="0" smtClean="0"/>
              <a:t>に</a:t>
            </a:r>
            <a:r>
              <a:rPr lang="ja-JP" altLang="en-US" sz="2400" u="sng" dirty="0" smtClean="0"/>
              <a:t>昇格</a:t>
            </a:r>
            <a:endParaRPr lang="en-US" altLang="ja-JP" sz="2400" u="sng" dirty="0" smtClean="0"/>
          </a:p>
          <a:p>
            <a:pPr>
              <a:buNone/>
              <a:defRPr/>
            </a:pPr>
            <a:r>
              <a:rPr lang="ja-JP" altLang="en-US" sz="2400" dirty="0" smtClean="0"/>
              <a:t>　　　　　　　　　　　　　　　　　　　　　　　　　　　</a:t>
            </a:r>
          </a:p>
          <a:p>
            <a:pPr eaLnBrk="1" hangingPunct="1">
              <a:buFont typeface="Wingdings" panose="05000000000000000000" pitchFamily="2" charset="2"/>
              <a:buNone/>
              <a:defRPr/>
            </a:pPr>
            <a:r>
              <a:rPr lang="ja-JP" altLang="en-US" sz="2400" dirty="0" smtClean="0"/>
              <a:t>　　　</a:t>
            </a:r>
            <a:r>
              <a:rPr lang="ja-JP" altLang="en-US" sz="2800" b="1" i="1" dirty="0" smtClean="0">
                <a:solidFill>
                  <a:srgbClr val="FF0000"/>
                </a:solidFill>
              </a:rPr>
              <a:t>“</a:t>
            </a:r>
            <a:r>
              <a:rPr lang="en-US" altLang="ja-JP" sz="2800" b="1" i="1" dirty="0" smtClean="0">
                <a:solidFill>
                  <a:srgbClr val="FF0000"/>
                </a:solidFill>
              </a:rPr>
              <a:t>Time was on our side”</a:t>
            </a:r>
            <a:r>
              <a:rPr lang="ja-JP" altLang="en-US" sz="2800" b="1" i="1" dirty="0" smtClean="0">
                <a:solidFill>
                  <a:srgbClr val="FF0000"/>
                </a:solidFill>
              </a:rPr>
              <a:t>　   </a:t>
            </a:r>
            <a:r>
              <a:rPr lang="en-US" altLang="ja-JP" sz="2800" b="1" i="1" dirty="0" smtClean="0">
                <a:solidFill>
                  <a:srgbClr val="FF0000"/>
                </a:solidFill>
              </a:rPr>
              <a:t>By </a:t>
            </a:r>
            <a:r>
              <a:rPr lang="en-US" altLang="ja-JP" sz="2800" b="1" i="1" dirty="0" err="1" smtClean="0">
                <a:solidFill>
                  <a:srgbClr val="FF0000"/>
                </a:solidFill>
              </a:rPr>
              <a:t>Dr.Weil</a:t>
            </a:r>
            <a:r>
              <a:rPr lang="ja-JP" altLang="en-US" sz="2800" b="1" i="1" dirty="0" smtClean="0">
                <a:solidFill>
                  <a:srgbClr val="FF0000"/>
                </a:solidFill>
              </a:rPr>
              <a:t>　</a:t>
            </a:r>
            <a:endParaRPr lang="en-US" altLang="ja-JP" sz="2800" b="1" i="1" dirty="0" smtClean="0">
              <a:solidFill>
                <a:srgbClr val="FF0000"/>
              </a:solidFill>
            </a:endParaRPr>
          </a:p>
          <a:p>
            <a:pPr lvl="0">
              <a:buClr>
                <a:srgbClr val="94C600"/>
              </a:buClr>
              <a:buNone/>
              <a:defRPr/>
            </a:pPr>
            <a:endParaRPr lang="en-US" altLang="ja-JP" dirty="0" smtClean="0">
              <a:solidFill>
                <a:srgbClr val="3E3D2D"/>
              </a:solidFill>
            </a:endParaRPr>
          </a:p>
          <a:p>
            <a:pPr lvl="0">
              <a:buClr>
                <a:srgbClr val="94C600"/>
              </a:buClr>
              <a:buNone/>
              <a:defRPr/>
            </a:pPr>
            <a:r>
              <a:rPr lang="ja-JP" altLang="en-US" dirty="0" smtClean="0">
                <a:solidFill>
                  <a:srgbClr val="3E3D2D"/>
                </a:solidFill>
              </a:rPr>
              <a:t>　現在</a:t>
            </a:r>
            <a:r>
              <a:rPr lang="ja-JP" altLang="en-US" dirty="0">
                <a:solidFill>
                  <a:srgbClr val="3E3D2D"/>
                </a:solidFill>
              </a:rPr>
              <a:t>、ﾊｰﾊﾞｰﾄﾞ</a:t>
            </a:r>
            <a:r>
              <a:rPr lang="en-US" altLang="ja-JP" dirty="0">
                <a:solidFill>
                  <a:srgbClr val="3E3D2D"/>
                </a:solidFill>
              </a:rPr>
              <a:t>,</a:t>
            </a:r>
            <a:r>
              <a:rPr lang="ja-JP" altLang="en-US" dirty="0">
                <a:solidFill>
                  <a:srgbClr val="3E3D2D"/>
                </a:solidFill>
              </a:rPr>
              <a:t>ﾃﾞｭｰｸ</a:t>
            </a:r>
            <a:r>
              <a:rPr lang="en-US" altLang="ja-JP" dirty="0">
                <a:solidFill>
                  <a:srgbClr val="3E3D2D"/>
                </a:solidFill>
              </a:rPr>
              <a:t>,</a:t>
            </a:r>
            <a:r>
              <a:rPr lang="ja-JP" altLang="en-US" dirty="0">
                <a:solidFill>
                  <a:srgbClr val="3E3D2D"/>
                </a:solidFill>
              </a:rPr>
              <a:t>ｼﾞｮﾝｽﾞﾎﾌﾟｷﾝｽﾞ</a:t>
            </a:r>
            <a:r>
              <a:rPr lang="en-US" altLang="ja-JP" dirty="0">
                <a:solidFill>
                  <a:srgbClr val="3E3D2D"/>
                </a:solidFill>
              </a:rPr>
              <a:t>,</a:t>
            </a:r>
            <a:r>
              <a:rPr lang="ja-JP" altLang="en-US" dirty="0">
                <a:solidFill>
                  <a:srgbClr val="3E3D2D"/>
                </a:solidFill>
              </a:rPr>
              <a:t>ｶﾘﾌｫﾙﾆｱ</a:t>
            </a:r>
            <a:r>
              <a:rPr lang="ja-JP" altLang="en-US" dirty="0" smtClean="0">
                <a:solidFill>
                  <a:srgbClr val="3E3D2D"/>
                </a:solidFill>
              </a:rPr>
              <a:t>等</a:t>
            </a:r>
            <a:r>
              <a:rPr lang="en-US" altLang="ja-JP" dirty="0" smtClean="0">
                <a:solidFill>
                  <a:srgbClr val="3E3D2D"/>
                </a:solidFill>
              </a:rPr>
              <a:t>42</a:t>
            </a:r>
            <a:r>
              <a:rPr lang="ja-JP" altLang="en-US" dirty="0">
                <a:solidFill>
                  <a:srgbClr val="3E3D2D"/>
                </a:solidFill>
              </a:rPr>
              <a:t>大学や</a:t>
            </a:r>
          </a:p>
          <a:p>
            <a:pPr lvl="0">
              <a:buClr>
                <a:srgbClr val="94C600"/>
              </a:buClr>
              <a:buNone/>
              <a:defRPr/>
            </a:pPr>
            <a:r>
              <a:rPr lang="ja-JP" altLang="en-US" dirty="0">
                <a:solidFill>
                  <a:srgbClr val="3E3D2D"/>
                </a:solidFill>
              </a:rPr>
              <a:t>　著名なﾒｲﾖｰｸﾘﾆｯｸなどにも統合医療講座は設けられている</a:t>
            </a:r>
            <a:r>
              <a:rPr lang="ja-JP" altLang="en-US" dirty="0" smtClean="0">
                <a:solidFill>
                  <a:srgbClr val="3E3D2D"/>
                </a:solidFill>
              </a:rPr>
              <a:t>。</a:t>
            </a:r>
            <a:endParaRPr lang="ja-JP" altLang="en-US" dirty="0">
              <a:solidFill>
                <a:srgbClr val="3E3D2D"/>
              </a:solidFill>
            </a:endParaRPr>
          </a:p>
        </p:txBody>
      </p:sp>
    </p:spTree>
    <p:extLst>
      <p:ext uri="{BB962C8B-B14F-4D97-AF65-F5344CB8AC3E}">
        <p14:creationId xmlns:p14="http://schemas.microsoft.com/office/powerpoint/2010/main" val="2716102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fade">
                                      <p:cBhvr>
                                        <p:cTn id="21" dur="1000"/>
                                        <p:tgtEl>
                                          <p:spTgt spid="11267">
                                            <p:txEl>
                                              <p:pRg st="3" end="3"/>
                                            </p:txEl>
                                          </p:spTgt>
                                        </p:tgtEl>
                                      </p:cBhvr>
                                    </p:animEffect>
                                    <p:anim calcmode="lin" valueType="num">
                                      <p:cBhvr>
                                        <p:cTn id="22"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7">
                                            <p:txEl>
                                              <p:pRg st="4" end="4"/>
                                            </p:txEl>
                                          </p:spTgt>
                                        </p:tgtEl>
                                        <p:attrNameLst>
                                          <p:attrName>style.visibility</p:attrName>
                                        </p:attrNameLst>
                                      </p:cBhvr>
                                      <p:to>
                                        <p:strVal val="visible"/>
                                      </p:to>
                                    </p:set>
                                    <p:animEffect transition="in" filter="fade">
                                      <p:cBhvr>
                                        <p:cTn id="28" dur="1000"/>
                                        <p:tgtEl>
                                          <p:spTgt spid="11267">
                                            <p:txEl>
                                              <p:pRg st="4" end="4"/>
                                            </p:txEl>
                                          </p:spTgt>
                                        </p:tgtEl>
                                      </p:cBhvr>
                                    </p:animEffect>
                                    <p:anim calcmode="lin" valueType="num">
                                      <p:cBhvr>
                                        <p:cTn id="29"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267">
                                            <p:txEl>
                                              <p:pRg st="5" end="5"/>
                                            </p:txEl>
                                          </p:spTgt>
                                        </p:tgtEl>
                                        <p:attrNameLst>
                                          <p:attrName>style.visibility</p:attrName>
                                        </p:attrNameLst>
                                      </p:cBhvr>
                                      <p:to>
                                        <p:strVal val="visible"/>
                                      </p:to>
                                    </p:set>
                                    <p:animEffect transition="in" filter="fade">
                                      <p:cBhvr>
                                        <p:cTn id="35" dur="1000"/>
                                        <p:tgtEl>
                                          <p:spTgt spid="11267">
                                            <p:txEl>
                                              <p:pRg st="5" end="5"/>
                                            </p:txEl>
                                          </p:spTgt>
                                        </p:tgtEl>
                                      </p:cBhvr>
                                    </p:animEffect>
                                    <p:anim calcmode="lin" valueType="num">
                                      <p:cBhvr>
                                        <p:cTn id="36"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1000"/>
                                        <p:tgtEl>
                                          <p:spTgt spid="11267">
                                            <p:txEl>
                                              <p:pRg st="7" end="7"/>
                                            </p:txEl>
                                          </p:spTgt>
                                        </p:tgtEl>
                                      </p:cBhvr>
                                    </p:animEffect>
                                    <p:anim calcmode="lin" valueType="num">
                                      <p:cBhvr>
                                        <p:cTn id="43"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267">
                                            <p:txEl>
                                              <p:pRg st="8" end="8"/>
                                            </p:txEl>
                                          </p:spTgt>
                                        </p:tgtEl>
                                        <p:attrNameLst>
                                          <p:attrName>style.visibility</p:attrName>
                                        </p:attrNameLst>
                                      </p:cBhvr>
                                      <p:to>
                                        <p:strVal val="visible"/>
                                      </p:to>
                                    </p:set>
                                    <p:animEffect transition="in" filter="fade">
                                      <p:cBhvr>
                                        <p:cTn id="49" dur="1000"/>
                                        <p:tgtEl>
                                          <p:spTgt spid="11267">
                                            <p:txEl>
                                              <p:pRg st="8" end="8"/>
                                            </p:txEl>
                                          </p:spTgt>
                                        </p:tgtEl>
                                      </p:cBhvr>
                                    </p:animEffect>
                                    <p:anim calcmode="lin" valueType="num">
                                      <p:cBhvr>
                                        <p:cTn id="50" dur="10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126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time-cove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205598" y="1556792"/>
            <a:ext cx="3114303" cy="4043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2983" name="Rectangle 7"/>
          <p:cNvSpPr>
            <a:spLocks noChangeArrowheads="1"/>
          </p:cNvSpPr>
          <p:nvPr/>
        </p:nvSpPr>
        <p:spPr bwMode="auto">
          <a:xfrm>
            <a:off x="395536" y="3245395"/>
            <a:ext cx="4572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ja-JP" altLang="en-US" sz="2400" b="1" u="sng" dirty="0">
                <a:solidFill>
                  <a:srgbClr val="FF3300"/>
                </a:solidFill>
                <a:effectLst>
                  <a:outerShdw blurRad="38100" dist="38100" dir="2700000" algn="tl">
                    <a:srgbClr val="000000"/>
                  </a:outerShdw>
                </a:effectLst>
                <a:ea typeface="ＭＳ Ｐゴシック" charset="-128"/>
              </a:rPr>
              <a:t>アンドルー</a:t>
            </a:r>
            <a:r>
              <a:rPr lang="en-US" altLang="ja-JP" sz="2400" b="1" u="sng" dirty="0">
                <a:solidFill>
                  <a:srgbClr val="FF3300"/>
                </a:solidFill>
                <a:effectLst>
                  <a:outerShdw blurRad="38100" dist="38100" dir="2700000" algn="tl">
                    <a:srgbClr val="000000"/>
                  </a:outerShdw>
                </a:effectLst>
                <a:ea typeface="ＭＳ Ｐゴシック" charset="-128"/>
              </a:rPr>
              <a:t>･</a:t>
            </a:r>
            <a:r>
              <a:rPr lang="ja-JP" altLang="en-US" sz="2400" b="1" u="sng" dirty="0">
                <a:solidFill>
                  <a:srgbClr val="FF3300"/>
                </a:solidFill>
                <a:effectLst>
                  <a:outerShdw blurRad="38100" dist="38100" dir="2700000" algn="tl">
                    <a:srgbClr val="000000"/>
                  </a:outerShdw>
                </a:effectLst>
                <a:ea typeface="ＭＳ Ｐゴシック" charset="-128"/>
              </a:rPr>
              <a:t>ワイル博士</a:t>
            </a:r>
          </a:p>
          <a:p>
            <a:pPr algn="ctr">
              <a:defRPr/>
            </a:pPr>
            <a:endParaRPr lang="ja-JP" altLang="en-US" sz="2400" dirty="0">
              <a:solidFill>
                <a:srgbClr val="FF3300"/>
              </a:solidFill>
              <a:effectLst>
                <a:outerShdw blurRad="38100" dist="38100" dir="2700000" algn="tl">
                  <a:srgbClr val="000000"/>
                </a:outerShdw>
              </a:effectLst>
              <a:ea typeface="ＭＳ Ｐゴシック" charset="-128"/>
            </a:endParaRPr>
          </a:p>
          <a:p>
            <a:pPr algn="ctr">
              <a:defRPr/>
            </a:pPr>
            <a:r>
              <a:rPr lang="en-US" altLang="ja-JP" sz="2400" dirty="0">
                <a:effectLst>
                  <a:outerShdw blurRad="38100" dist="38100" dir="2700000" algn="tl">
                    <a:srgbClr val="000000"/>
                  </a:outerShdw>
                </a:effectLst>
                <a:ea typeface="ＭＳ Ｐゴシック" charset="-128"/>
              </a:rPr>
              <a:t>1942</a:t>
            </a:r>
            <a:r>
              <a:rPr lang="ja-JP" altLang="en-US" sz="2400" dirty="0">
                <a:effectLst>
                  <a:outerShdw blurRad="38100" dist="38100" dir="2700000" algn="tl">
                    <a:srgbClr val="000000"/>
                  </a:outerShdw>
                </a:effectLst>
                <a:ea typeface="ＭＳ Ｐゴシック" charset="-128"/>
              </a:rPr>
              <a:t>年フィラデルフィア生まれ</a:t>
            </a:r>
          </a:p>
          <a:p>
            <a:pPr algn="ctr">
              <a:defRPr/>
            </a:pPr>
            <a:r>
              <a:rPr lang="ja-JP" altLang="en-US" sz="2400" dirty="0">
                <a:effectLst>
                  <a:outerShdw blurRad="38100" dist="38100" dir="2700000" algn="tl">
                    <a:srgbClr val="000000"/>
                  </a:outerShdw>
                </a:effectLst>
                <a:ea typeface="ＭＳ Ｐゴシック" charset="-128"/>
              </a:rPr>
              <a:t>ハーバード大学で医学及び</a:t>
            </a:r>
          </a:p>
          <a:p>
            <a:pPr algn="ctr">
              <a:defRPr/>
            </a:pPr>
            <a:r>
              <a:rPr lang="ja-JP" altLang="en-US" sz="2400" dirty="0">
                <a:effectLst>
                  <a:outerShdw blurRad="38100" dist="38100" dir="2700000" algn="tl">
                    <a:srgbClr val="000000"/>
                  </a:outerShdw>
                </a:effectLst>
                <a:ea typeface="ＭＳ Ｐゴシック" charset="-128"/>
              </a:rPr>
              <a:t>植物学</a:t>
            </a:r>
            <a:r>
              <a:rPr lang="en-US" altLang="ja-JP" sz="2400" dirty="0">
                <a:effectLst>
                  <a:outerShdw blurRad="38100" dist="38100" dir="2700000" algn="tl">
                    <a:srgbClr val="000000"/>
                  </a:outerShdw>
                </a:effectLst>
                <a:ea typeface="ＭＳ Ｐゴシック" charset="-128"/>
              </a:rPr>
              <a:t>･</a:t>
            </a:r>
            <a:r>
              <a:rPr lang="ja-JP" altLang="en-US" sz="2400" dirty="0">
                <a:effectLst>
                  <a:outerShdw blurRad="38100" dist="38100" dir="2700000" algn="tl">
                    <a:srgbClr val="000000"/>
                  </a:outerShdw>
                </a:effectLst>
                <a:ea typeface="ＭＳ Ｐゴシック" charset="-128"/>
              </a:rPr>
              <a:t>言語学を修める</a:t>
            </a:r>
          </a:p>
          <a:p>
            <a:pPr algn="ctr">
              <a:defRPr/>
            </a:pPr>
            <a:r>
              <a:rPr lang="ja-JP" altLang="en-US" sz="2400" dirty="0">
                <a:effectLst>
                  <a:outerShdw blurRad="38100" dist="38100" dir="2700000" algn="tl">
                    <a:srgbClr val="000000"/>
                  </a:outerShdw>
                </a:effectLst>
                <a:ea typeface="ＭＳ Ｐゴシック" charset="-128"/>
              </a:rPr>
              <a:t>アリゾナ州ツーソン在住</a:t>
            </a:r>
          </a:p>
        </p:txBody>
      </p:sp>
      <p:sp>
        <p:nvSpPr>
          <p:cNvPr id="382984" name="Rectangle 8"/>
          <p:cNvSpPr>
            <a:spLocks noGrp="1" noChangeArrowheads="1"/>
          </p:cNvSpPr>
          <p:nvPr>
            <p:ph type="title" sz="quarter"/>
          </p:nvPr>
        </p:nvSpPr>
        <p:spPr>
          <a:xfrm>
            <a:off x="971600" y="896649"/>
            <a:ext cx="6535738" cy="1431925"/>
          </a:xfrm>
        </p:spPr>
        <p:txBody>
          <a:bodyPr/>
          <a:lstStyle/>
          <a:p>
            <a:pPr eaLnBrk="1" hangingPunct="1">
              <a:defRPr/>
            </a:pPr>
            <a:r>
              <a:rPr lang="ja-JP" altLang="en-US" sz="2400" dirty="0" smtClean="0">
                <a:solidFill>
                  <a:schemeClr val="tx1"/>
                </a:solidFill>
              </a:rPr>
              <a:t>米国</a:t>
            </a:r>
            <a:r>
              <a:rPr lang="en-US" altLang="ja-JP" sz="2400" dirty="0" smtClean="0">
                <a:solidFill>
                  <a:schemeClr val="tx1"/>
                </a:solidFill>
              </a:rPr>
              <a:t>TIME</a:t>
            </a:r>
            <a:r>
              <a:rPr lang="ja-JP" altLang="en-US" sz="2400" dirty="0" smtClean="0">
                <a:solidFill>
                  <a:schemeClr val="tx1"/>
                </a:solidFill>
              </a:rPr>
              <a:t>誌 特集と表紙 </a:t>
            </a:r>
            <a:r>
              <a:rPr lang="en-US" altLang="ja-JP" sz="2400" dirty="0" smtClean="0">
                <a:solidFill>
                  <a:schemeClr val="tx1"/>
                </a:solidFill>
              </a:rPr>
              <a:t/>
            </a:r>
            <a:br>
              <a:rPr lang="en-US" altLang="ja-JP" sz="2400" dirty="0" smtClean="0">
                <a:solidFill>
                  <a:schemeClr val="tx1"/>
                </a:solidFill>
              </a:rPr>
            </a:br>
            <a:r>
              <a:rPr lang="en-US" altLang="ja-JP" sz="2400" dirty="0" smtClean="0">
                <a:solidFill>
                  <a:schemeClr val="tx1"/>
                </a:solidFill>
              </a:rPr>
              <a:t>2006</a:t>
            </a:r>
            <a:r>
              <a:rPr lang="ja-JP" altLang="en-US" sz="2400" dirty="0" smtClean="0">
                <a:solidFill>
                  <a:schemeClr val="tx1"/>
                </a:solidFill>
              </a:rPr>
              <a:t>年</a:t>
            </a:r>
            <a:r>
              <a:rPr lang="en-US" altLang="ja-JP" sz="2400" dirty="0" smtClean="0">
                <a:solidFill>
                  <a:schemeClr val="tx1"/>
                </a:solidFill>
              </a:rPr>
              <a:t>10</a:t>
            </a:r>
            <a:r>
              <a:rPr lang="ja-JP" altLang="en-US" sz="2400" dirty="0" smtClean="0">
                <a:solidFill>
                  <a:schemeClr val="tx1"/>
                </a:solidFill>
              </a:rPr>
              <a:t>月号</a:t>
            </a:r>
          </a:p>
        </p:txBody>
      </p:sp>
      <p:sp>
        <p:nvSpPr>
          <p:cNvPr id="3" name="コンテンツ プレースホルダー 2"/>
          <p:cNvSpPr>
            <a:spLocks noGrp="1"/>
          </p:cNvSpPr>
          <p:nvPr>
            <p:ph sz="quarter" idx="2"/>
          </p:nvPr>
        </p:nvSpPr>
        <p:spPr/>
        <p:txBody>
          <a:bodyPr/>
          <a:lstStyle/>
          <a:p>
            <a:endParaRPr kumimoji="1" lang="ja-JP" altLang="en-US" dirty="0"/>
          </a:p>
        </p:txBody>
      </p:sp>
      <p:sp>
        <p:nvSpPr>
          <p:cNvPr id="4" name="コンテンツ プレースホルダー 3"/>
          <p:cNvSpPr>
            <a:spLocks noGrp="1"/>
          </p:cNvSpPr>
          <p:nvPr>
            <p:ph sz="quarter" idx="4"/>
          </p:nvPr>
        </p:nvSpPr>
        <p:spPr/>
        <p:txBody>
          <a:bodyPr/>
          <a:lstStyle/>
          <a:p>
            <a:endParaRPr kumimoji="1" lang="ja-JP" altLang="en-US"/>
          </a:p>
        </p:txBody>
      </p:sp>
    </p:spTree>
    <p:extLst>
      <p:ext uri="{BB962C8B-B14F-4D97-AF65-F5344CB8AC3E}">
        <p14:creationId xmlns:p14="http://schemas.microsoft.com/office/powerpoint/2010/main" val="490938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503361" y="188640"/>
            <a:ext cx="8893175" cy="1484313"/>
          </a:xfrm>
        </p:spPr>
        <p:txBody>
          <a:bodyPr>
            <a:normAutofit/>
          </a:bodyPr>
          <a:lstStyle/>
          <a:p>
            <a:pPr eaLnBrk="1" hangingPunct="1">
              <a:defRPr/>
            </a:pPr>
            <a:r>
              <a:rPr lang="ja-JP" altLang="en-US" sz="3600" dirty="0" smtClean="0">
                <a:solidFill>
                  <a:srgbClr val="FF0000"/>
                </a:solidFill>
              </a:rPr>
              <a:t>統合医療の定義　   　 </a:t>
            </a:r>
            <a:r>
              <a:rPr lang="en-US" altLang="ja-JP" sz="2400" dirty="0" smtClean="0">
                <a:solidFill>
                  <a:srgbClr val="FF0000"/>
                </a:solidFill>
              </a:rPr>
              <a:t>Andrew Weil, M.D.</a:t>
            </a:r>
            <a:r>
              <a:rPr lang="ja-JP" altLang="en-US" sz="2400" dirty="0" smtClean="0">
                <a:solidFill>
                  <a:srgbClr val="FF0000"/>
                </a:solidFill>
              </a:rPr>
              <a:t>　</a:t>
            </a:r>
            <a:r>
              <a:rPr lang="ja-JP" altLang="en-US" sz="3600" dirty="0" smtClean="0">
                <a:solidFill>
                  <a:srgbClr val="FF0000"/>
                </a:solidFill>
              </a:rPr>
              <a:t>　　　　　　</a:t>
            </a:r>
            <a:br>
              <a:rPr lang="ja-JP" altLang="en-US" sz="3600" dirty="0" smtClean="0">
                <a:solidFill>
                  <a:srgbClr val="FF0000"/>
                </a:solidFill>
              </a:rPr>
            </a:br>
            <a:r>
              <a:rPr lang="ja-JP" altLang="en-US" sz="3600" dirty="0" smtClean="0">
                <a:solidFill>
                  <a:srgbClr val="FF0000"/>
                </a:solidFill>
              </a:rPr>
              <a:t>　　　</a:t>
            </a:r>
            <a:r>
              <a:rPr lang="en-US" altLang="ja-JP" sz="1800" dirty="0" smtClean="0">
                <a:solidFill>
                  <a:srgbClr val="FF0000"/>
                </a:solidFill>
                <a:latin typeface="Arial"/>
              </a:rPr>
              <a:t>“</a:t>
            </a:r>
            <a:r>
              <a:rPr lang="en-US" altLang="ja-JP" sz="1800" dirty="0" smtClean="0">
                <a:solidFill>
                  <a:srgbClr val="FF0000"/>
                </a:solidFill>
              </a:rPr>
              <a:t>Integrative Oncology</a:t>
            </a:r>
            <a:r>
              <a:rPr lang="en-US" altLang="ja-JP" sz="1800" dirty="0" smtClean="0">
                <a:solidFill>
                  <a:srgbClr val="FF0000"/>
                </a:solidFill>
                <a:latin typeface="Arial"/>
              </a:rPr>
              <a:t>”</a:t>
            </a:r>
            <a:r>
              <a:rPr lang="en-US" altLang="ja-JP" sz="1800" dirty="0" smtClean="0">
                <a:solidFill>
                  <a:srgbClr val="FF0000"/>
                </a:solidFill>
              </a:rPr>
              <a:t> (OXFORD University Press) </a:t>
            </a:r>
            <a:r>
              <a:rPr lang="ja-JP" altLang="en-US" sz="1800" dirty="0" smtClean="0">
                <a:solidFill>
                  <a:srgbClr val="FF0000"/>
                </a:solidFill>
              </a:rPr>
              <a:t>より引用</a:t>
            </a:r>
            <a:endParaRPr lang="ja-JP" altLang="en-US" sz="2400" dirty="0" smtClean="0">
              <a:solidFill>
                <a:srgbClr val="FF0000"/>
              </a:solidFill>
            </a:endParaRPr>
          </a:p>
        </p:txBody>
      </p:sp>
      <p:sp>
        <p:nvSpPr>
          <p:cNvPr id="263171" name="Rectangle 3"/>
          <p:cNvSpPr>
            <a:spLocks noGrp="1" noChangeArrowheads="1"/>
          </p:cNvSpPr>
          <p:nvPr>
            <p:ph type="body" idx="1"/>
          </p:nvPr>
        </p:nvSpPr>
        <p:spPr>
          <a:xfrm>
            <a:off x="-180528" y="1628775"/>
            <a:ext cx="9144000" cy="5049838"/>
          </a:xfrm>
        </p:spPr>
        <p:txBody>
          <a:bodyPr>
            <a:normAutofit lnSpcReduction="10000"/>
          </a:bodyPr>
          <a:lstStyle/>
          <a:p>
            <a:pPr algn="ctr" eaLnBrk="1" hangingPunct="1">
              <a:lnSpc>
                <a:spcPct val="90000"/>
              </a:lnSpc>
              <a:buFont typeface="Wingdings" panose="05000000000000000000" pitchFamily="2" charset="2"/>
              <a:buNone/>
              <a:defRPr/>
            </a:pPr>
            <a:r>
              <a:rPr lang="ja-JP" altLang="en-US" sz="3600" dirty="0" smtClean="0"/>
              <a:t>“</a:t>
            </a:r>
            <a:r>
              <a:rPr lang="en-US" altLang="ja-JP" sz="2800" dirty="0" smtClean="0"/>
              <a:t>Integrative medicine</a:t>
            </a:r>
            <a:r>
              <a:rPr lang="ja-JP" altLang="en-US" sz="2800" dirty="0" smtClean="0"/>
              <a:t> </a:t>
            </a:r>
            <a:r>
              <a:rPr lang="en-US" altLang="ja-JP" sz="2800" dirty="0" smtClean="0"/>
              <a:t>(IM)</a:t>
            </a:r>
            <a:r>
              <a:rPr lang="ja-JP" altLang="en-US" sz="2800" dirty="0" smtClean="0"/>
              <a:t> </a:t>
            </a:r>
            <a:r>
              <a:rPr lang="en-US" altLang="ja-JP" sz="2800" dirty="0" smtClean="0"/>
              <a:t>is </a:t>
            </a:r>
            <a:r>
              <a:rPr lang="en-US" altLang="ja-JP" sz="2800" dirty="0" smtClean="0">
                <a:solidFill>
                  <a:srgbClr val="92D050"/>
                </a:solidFill>
              </a:rPr>
              <a:t>healing-oriented </a:t>
            </a:r>
            <a:r>
              <a:rPr lang="en-US" altLang="ja-JP" sz="2800" dirty="0" smtClean="0"/>
              <a:t>medicine</a:t>
            </a:r>
            <a:r>
              <a:rPr lang="ja-JP" altLang="en-US" sz="2800" dirty="0"/>
              <a:t> </a:t>
            </a:r>
            <a:r>
              <a:rPr lang="en-US" altLang="ja-JP" sz="2800" dirty="0" smtClean="0"/>
              <a:t>that takes account of the </a:t>
            </a:r>
            <a:r>
              <a:rPr lang="en-US" altLang="ja-JP" sz="2800" dirty="0" smtClean="0">
                <a:solidFill>
                  <a:srgbClr val="92D050"/>
                </a:solidFill>
              </a:rPr>
              <a:t>whole </a:t>
            </a:r>
          </a:p>
          <a:p>
            <a:pPr algn="ctr" eaLnBrk="1" hangingPunct="1">
              <a:lnSpc>
                <a:spcPct val="90000"/>
              </a:lnSpc>
              <a:buFont typeface="Wingdings" panose="05000000000000000000" pitchFamily="2" charset="2"/>
              <a:buNone/>
              <a:defRPr/>
            </a:pPr>
            <a:r>
              <a:rPr lang="en-US" altLang="ja-JP" sz="2800" dirty="0" smtClean="0">
                <a:solidFill>
                  <a:srgbClr val="92D050"/>
                </a:solidFill>
              </a:rPr>
              <a:t>person (body, mind,</a:t>
            </a:r>
            <a:r>
              <a:rPr lang="ja-JP" altLang="en-US" sz="2800" dirty="0" smtClean="0">
                <a:solidFill>
                  <a:srgbClr val="92D050"/>
                </a:solidFill>
              </a:rPr>
              <a:t> </a:t>
            </a:r>
            <a:r>
              <a:rPr lang="en-US" altLang="ja-JP" sz="2800" dirty="0" smtClean="0">
                <a:solidFill>
                  <a:srgbClr val="92D050"/>
                </a:solidFill>
              </a:rPr>
              <a:t>spirit), </a:t>
            </a:r>
            <a:r>
              <a:rPr lang="en-US" altLang="ja-JP" sz="2800" dirty="0" smtClean="0"/>
              <a:t>as well as all </a:t>
            </a:r>
          </a:p>
          <a:p>
            <a:pPr algn="ctr" eaLnBrk="1" hangingPunct="1">
              <a:lnSpc>
                <a:spcPct val="90000"/>
              </a:lnSpc>
              <a:buFont typeface="Wingdings" panose="05000000000000000000" pitchFamily="2" charset="2"/>
              <a:buNone/>
              <a:defRPr/>
            </a:pPr>
            <a:r>
              <a:rPr lang="en-US" altLang="ja-JP" sz="2800" dirty="0" smtClean="0"/>
              <a:t>aspects of </a:t>
            </a:r>
            <a:r>
              <a:rPr lang="en-US" altLang="ja-JP" sz="2800" dirty="0" smtClean="0">
                <a:solidFill>
                  <a:srgbClr val="92D050"/>
                </a:solidFill>
              </a:rPr>
              <a:t>lifestyle</a:t>
            </a:r>
            <a:r>
              <a:rPr lang="en-US" altLang="ja-JP" sz="2800" dirty="0" smtClean="0"/>
              <a:t>.</a:t>
            </a:r>
          </a:p>
          <a:p>
            <a:pPr algn="ctr" eaLnBrk="1" hangingPunct="1">
              <a:lnSpc>
                <a:spcPct val="90000"/>
              </a:lnSpc>
              <a:buFont typeface="Wingdings" panose="05000000000000000000" pitchFamily="2" charset="2"/>
              <a:buNone/>
              <a:defRPr/>
            </a:pPr>
            <a:r>
              <a:rPr lang="en-US" altLang="ja-JP" sz="2800" dirty="0" smtClean="0"/>
              <a:t>  It emphasizes the </a:t>
            </a:r>
            <a:r>
              <a:rPr lang="en-US" altLang="ja-JP" sz="2800" dirty="0" smtClean="0">
                <a:solidFill>
                  <a:srgbClr val="92D050"/>
                </a:solidFill>
              </a:rPr>
              <a:t>therapeutic relationship </a:t>
            </a:r>
          </a:p>
          <a:p>
            <a:pPr algn="ctr" eaLnBrk="1" hangingPunct="1">
              <a:lnSpc>
                <a:spcPct val="90000"/>
              </a:lnSpc>
              <a:buFont typeface="Wingdings" panose="05000000000000000000" pitchFamily="2" charset="2"/>
              <a:buNone/>
              <a:defRPr/>
            </a:pPr>
            <a:r>
              <a:rPr lang="en-US" altLang="ja-JP" sz="2800" dirty="0" smtClean="0"/>
              <a:t>  and makes use of all appropriate therapies, </a:t>
            </a:r>
            <a:r>
              <a:rPr lang="ja-JP" altLang="en-US" sz="2800" dirty="0" smtClean="0"/>
              <a:t>　　　　</a:t>
            </a:r>
          </a:p>
          <a:p>
            <a:pPr algn="ctr" eaLnBrk="1" hangingPunct="1">
              <a:lnSpc>
                <a:spcPct val="90000"/>
              </a:lnSpc>
              <a:buFont typeface="Wingdings" panose="05000000000000000000" pitchFamily="2" charset="2"/>
              <a:buNone/>
              <a:defRPr/>
            </a:pPr>
            <a:r>
              <a:rPr lang="en-US" altLang="ja-JP" sz="2800" dirty="0" smtClean="0">
                <a:solidFill>
                  <a:srgbClr val="92D050"/>
                </a:solidFill>
              </a:rPr>
              <a:t>both conventional and complementary</a:t>
            </a:r>
            <a:r>
              <a:rPr lang="en-US" altLang="ja-JP" sz="2800" dirty="0" smtClean="0"/>
              <a:t>.   </a:t>
            </a:r>
          </a:p>
          <a:p>
            <a:pPr algn="ctr" eaLnBrk="1" hangingPunct="1">
              <a:lnSpc>
                <a:spcPct val="90000"/>
              </a:lnSpc>
              <a:buFont typeface="Wingdings" panose="05000000000000000000" pitchFamily="2" charset="2"/>
              <a:buNone/>
              <a:defRPr/>
            </a:pPr>
            <a:endParaRPr lang="en-US" altLang="ja-JP" sz="1600" dirty="0" smtClean="0"/>
          </a:p>
          <a:p>
            <a:pPr algn="ctr" eaLnBrk="1" hangingPunct="1">
              <a:lnSpc>
                <a:spcPct val="90000"/>
              </a:lnSpc>
              <a:buFont typeface="Wingdings" panose="05000000000000000000" pitchFamily="2" charset="2"/>
              <a:buNone/>
              <a:defRPr/>
            </a:pPr>
            <a:r>
              <a:rPr lang="en-US" altLang="ja-JP" sz="2800" dirty="0" smtClean="0"/>
              <a:t>  </a:t>
            </a:r>
            <a:r>
              <a:rPr lang="en-US" altLang="ja-JP" sz="2400" dirty="0" smtClean="0"/>
              <a:t>IM is </a:t>
            </a:r>
            <a:r>
              <a:rPr lang="en-US" altLang="ja-JP" sz="2400" dirty="0" smtClean="0">
                <a:solidFill>
                  <a:srgbClr val="92D050"/>
                </a:solidFill>
              </a:rPr>
              <a:t>not synonymous with alternative medicine or</a:t>
            </a:r>
            <a:r>
              <a:rPr lang="ja-JP" altLang="en-US" sz="2400" dirty="0" smtClean="0">
                <a:solidFill>
                  <a:srgbClr val="92D050"/>
                </a:solidFill>
              </a:rPr>
              <a:t> </a:t>
            </a:r>
            <a:r>
              <a:rPr lang="en-US" altLang="ja-JP" sz="2400" dirty="0" smtClean="0">
                <a:solidFill>
                  <a:srgbClr val="92D050"/>
                </a:solidFill>
              </a:rPr>
              <a:t>with CAM </a:t>
            </a:r>
            <a:r>
              <a:rPr lang="en-US" altLang="ja-JP" sz="2400" dirty="0" smtClean="0"/>
              <a:t>(complementary and alternative medicine). </a:t>
            </a:r>
          </a:p>
          <a:p>
            <a:pPr algn="ctr" eaLnBrk="1" hangingPunct="1">
              <a:lnSpc>
                <a:spcPct val="90000"/>
              </a:lnSpc>
              <a:buFont typeface="Wingdings" panose="05000000000000000000" pitchFamily="2" charset="2"/>
              <a:buNone/>
              <a:defRPr/>
            </a:pPr>
            <a:r>
              <a:rPr lang="en-US" altLang="ja-JP" sz="2400" dirty="0" smtClean="0"/>
              <a:t>It neither rejects conventional medicine nor </a:t>
            </a:r>
          </a:p>
          <a:p>
            <a:pPr algn="ctr" eaLnBrk="1" hangingPunct="1">
              <a:lnSpc>
                <a:spcPct val="90000"/>
              </a:lnSpc>
              <a:buFont typeface="Wingdings" panose="05000000000000000000" pitchFamily="2" charset="2"/>
              <a:buNone/>
              <a:defRPr/>
            </a:pPr>
            <a:r>
              <a:rPr lang="en-US" altLang="ja-JP" sz="2400" dirty="0" smtClean="0"/>
              <a:t>accepts alternative treatments </a:t>
            </a:r>
            <a:r>
              <a:rPr lang="en-US" altLang="ja-JP" sz="2400" dirty="0" smtClean="0">
                <a:solidFill>
                  <a:srgbClr val="92D050"/>
                </a:solidFill>
              </a:rPr>
              <a:t>uncritically</a:t>
            </a:r>
            <a:r>
              <a:rPr lang="en-US" altLang="ja-JP" sz="2400" dirty="0" smtClean="0">
                <a:solidFill>
                  <a:schemeClr val="tx1"/>
                </a:solidFill>
              </a:rPr>
              <a:t>.</a:t>
            </a:r>
            <a:r>
              <a:rPr lang="en-US" altLang="ja-JP" sz="2400" dirty="0" smtClean="0">
                <a:solidFill>
                  <a:schemeClr val="tx1"/>
                </a:solidFill>
                <a:latin typeface="Arial"/>
              </a:rPr>
              <a:t>”</a:t>
            </a:r>
            <a:endParaRPr lang="en-US" altLang="ja-JP" sz="2400" dirty="0" smtClean="0">
              <a:solidFill>
                <a:schemeClr val="tx1"/>
              </a:solidFill>
            </a:endParaRPr>
          </a:p>
        </p:txBody>
      </p:sp>
    </p:spTree>
    <p:extLst>
      <p:ext uri="{BB962C8B-B14F-4D97-AF65-F5344CB8AC3E}">
        <p14:creationId xmlns:p14="http://schemas.microsoft.com/office/powerpoint/2010/main" val="10106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Effect transition="in" filter="fade">
                                      <p:cBhvr>
                                        <p:cTn id="7" dur="1000"/>
                                        <p:tgtEl>
                                          <p:spTgt spid="263171">
                                            <p:txEl>
                                              <p:pRg st="0" end="0"/>
                                            </p:txEl>
                                          </p:spTgt>
                                        </p:tgtEl>
                                      </p:cBhvr>
                                    </p:animEffect>
                                    <p:anim calcmode="lin" valueType="num">
                                      <p:cBhvr>
                                        <p:cTn id="8" dur="1000" fill="hold"/>
                                        <p:tgtEl>
                                          <p:spTgt spid="263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3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3171">
                                            <p:txEl>
                                              <p:pRg st="1" end="1"/>
                                            </p:txEl>
                                          </p:spTgt>
                                        </p:tgtEl>
                                        <p:attrNameLst>
                                          <p:attrName>style.visibility</p:attrName>
                                        </p:attrNameLst>
                                      </p:cBhvr>
                                      <p:to>
                                        <p:strVal val="visible"/>
                                      </p:to>
                                    </p:set>
                                    <p:animEffect transition="in" filter="fade">
                                      <p:cBhvr>
                                        <p:cTn id="14" dur="1000"/>
                                        <p:tgtEl>
                                          <p:spTgt spid="263171">
                                            <p:txEl>
                                              <p:pRg st="1" end="1"/>
                                            </p:txEl>
                                          </p:spTgt>
                                        </p:tgtEl>
                                      </p:cBhvr>
                                    </p:animEffect>
                                    <p:anim calcmode="lin" valueType="num">
                                      <p:cBhvr>
                                        <p:cTn id="15" dur="1000" fill="hold"/>
                                        <p:tgtEl>
                                          <p:spTgt spid="263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3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3171">
                                            <p:txEl>
                                              <p:pRg st="2" end="2"/>
                                            </p:txEl>
                                          </p:spTgt>
                                        </p:tgtEl>
                                        <p:attrNameLst>
                                          <p:attrName>style.visibility</p:attrName>
                                        </p:attrNameLst>
                                      </p:cBhvr>
                                      <p:to>
                                        <p:strVal val="visible"/>
                                      </p:to>
                                    </p:set>
                                    <p:animEffect transition="in" filter="fade">
                                      <p:cBhvr>
                                        <p:cTn id="21" dur="1000"/>
                                        <p:tgtEl>
                                          <p:spTgt spid="263171">
                                            <p:txEl>
                                              <p:pRg st="2" end="2"/>
                                            </p:txEl>
                                          </p:spTgt>
                                        </p:tgtEl>
                                      </p:cBhvr>
                                    </p:animEffect>
                                    <p:anim calcmode="lin" valueType="num">
                                      <p:cBhvr>
                                        <p:cTn id="22" dur="1000" fill="hold"/>
                                        <p:tgtEl>
                                          <p:spTgt spid="263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3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3171">
                                            <p:txEl>
                                              <p:pRg st="3" end="3"/>
                                            </p:txEl>
                                          </p:spTgt>
                                        </p:tgtEl>
                                        <p:attrNameLst>
                                          <p:attrName>style.visibility</p:attrName>
                                        </p:attrNameLst>
                                      </p:cBhvr>
                                      <p:to>
                                        <p:strVal val="visible"/>
                                      </p:to>
                                    </p:set>
                                    <p:animEffect transition="in" filter="fade">
                                      <p:cBhvr>
                                        <p:cTn id="28" dur="1000"/>
                                        <p:tgtEl>
                                          <p:spTgt spid="263171">
                                            <p:txEl>
                                              <p:pRg st="3" end="3"/>
                                            </p:txEl>
                                          </p:spTgt>
                                        </p:tgtEl>
                                      </p:cBhvr>
                                    </p:animEffect>
                                    <p:anim calcmode="lin" valueType="num">
                                      <p:cBhvr>
                                        <p:cTn id="29" dur="1000" fill="hold"/>
                                        <p:tgtEl>
                                          <p:spTgt spid="263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3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3171">
                                            <p:txEl>
                                              <p:pRg st="4" end="4"/>
                                            </p:txEl>
                                          </p:spTgt>
                                        </p:tgtEl>
                                        <p:attrNameLst>
                                          <p:attrName>style.visibility</p:attrName>
                                        </p:attrNameLst>
                                      </p:cBhvr>
                                      <p:to>
                                        <p:strVal val="visible"/>
                                      </p:to>
                                    </p:set>
                                    <p:animEffect transition="in" filter="fade">
                                      <p:cBhvr>
                                        <p:cTn id="35" dur="1000"/>
                                        <p:tgtEl>
                                          <p:spTgt spid="263171">
                                            <p:txEl>
                                              <p:pRg st="4" end="4"/>
                                            </p:txEl>
                                          </p:spTgt>
                                        </p:tgtEl>
                                      </p:cBhvr>
                                    </p:animEffect>
                                    <p:anim calcmode="lin" valueType="num">
                                      <p:cBhvr>
                                        <p:cTn id="36" dur="1000" fill="hold"/>
                                        <p:tgtEl>
                                          <p:spTgt spid="263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3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3171">
                                            <p:txEl>
                                              <p:pRg st="5" end="5"/>
                                            </p:txEl>
                                          </p:spTgt>
                                        </p:tgtEl>
                                        <p:attrNameLst>
                                          <p:attrName>style.visibility</p:attrName>
                                        </p:attrNameLst>
                                      </p:cBhvr>
                                      <p:to>
                                        <p:strVal val="visible"/>
                                      </p:to>
                                    </p:set>
                                    <p:animEffect transition="in" filter="fade">
                                      <p:cBhvr>
                                        <p:cTn id="42" dur="1000"/>
                                        <p:tgtEl>
                                          <p:spTgt spid="263171">
                                            <p:txEl>
                                              <p:pRg st="5" end="5"/>
                                            </p:txEl>
                                          </p:spTgt>
                                        </p:tgtEl>
                                      </p:cBhvr>
                                    </p:animEffect>
                                    <p:anim calcmode="lin" valueType="num">
                                      <p:cBhvr>
                                        <p:cTn id="43" dur="1000" fill="hold"/>
                                        <p:tgtEl>
                                          <p:spTgt spid="2631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3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3171">
                                            <p:txEl>
                                              <p:pRg st="7" end="7"/>
                                            </p:txEl>
                                          </p:spTgt>
                                        </p:tgtEl>
                                        <p:attrNameLst>
                                          <p:attrName>style.visibility</p:attrName>
                                        </p:attrNameLst>
                                      </p:cBhvr>
                                      <p:to>
                                        <p:strVal val="visible"/>
                                      </p:to>
                                    </p:set>
                                    <p:animEffect transition="in" filter="fade">
                                      <p:cBhvr>
                                        <p:cTn id="49" dur="1000"/>
                                        <p:tgtEl>
                                          <p:spTgt spid="263171">
                                            <p:txEl>
                                              <p:pRg st="7" end="7"/>
                                            </p:txEl>
                                          </p:spTgt>
                                        </p:tgtEl>
                                      </p:cBhvr>
                                    </p:animEffect>
                                    <p:anim calcmode="lin" valueType="num">
                                      <p:cBhvr>
                                        <p:cTn id="50" dur="1000" fill="hold"/>
                                        <p:tgtEl>
                                          <p:spTgt spid="26317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63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3171">
                                            <p:txEl>
                                              <p:pRg st="8" end="8"/>
                                            </p:txEl>
                                          </p:spTgt>
                                        </p:tgtEl>
                                        <p:attrNameLst>
                                          <p:attrName>style.visibility</p:attrName>
                                        </p:attrNameLst>
                                      </p:cBhvr>
                                      <p:to>
                                        <p:strVal val="visible"/>
                                      </p:to>
                                    </p:set>
                                    <p:animEffect transition="in" filter="fade">
                                      <p:cBhvr>
                                        <p:cTn id="56" dur="1000"/>
                                        <p:tgtEl>
                                          <p:spTgt spid="263171">
                                            <p:txEl>
                                              <p:pRg st="8" end="8"/>
                                            </p:txEl>
                                          </p:spTgt>
                                        </p:tgtEl>
                                      </p:cBhvr>
                                    </p:animEffect>
                                    <p:anim calcmode="lin" valueType="num">
                                      <p:cBhvr>
                                        <p:cTn id="57" dur="1000" fill="hold"/>
                                        <p:tgtEl>
                                          <p:spTgt spid="26317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63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3171">
                                            <p:txEl>
                                              <p:pRg st="9" end="9"/>
                                            </p:txEl>
                                          </p:spTgt>
                                        </p:tgtEl>
                                        <p:attrNameLst>
                                          <p:attrName>style.visibility</p:attrName>
                                        </p:attrNameLst>
                                      </p:cBhvr>
                                      <p:to>
                                        <p:strVal val="visible"/>
                                      </p:to>
                                    </p:set>
                                    <p:animEffect transition="in" filter="fade">
                                      <p:cBhvr>
                                        <p:cTn id="63" dur="1000"/>
                                        <p:tgtEl>
                                          <p:spTgt spid="263171">
                                            <p:txEl>
                                              <p:pRg st="9" end="9"/>
                                            </p:txEl>
                                          </p:spTgt>
                                        </p:tgtEl>
                                      </p:cBhvr>
                                    </p:animEffect>
                                    <p:anim calcmode="lin" valueType="num">
                                      <p:cBhvr>
                                        <p:cTn id="64" dur="1000" fill="hold"/>
                                        <p:tgtEl>
                                          <p:spTgt spid="263171">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6317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ctrTitle" idx="4294967295"/>
          </p:nvPr>
        </p:nvSpPr>
        <p:spPr>
          <a:xfrm>
            <a:off x="0" y="476672"/>
            <a:ext cx="7772400" cy="2016125"/>
          </a:xfrm>
        </p:spPr>
        <p:txBody>
          <a:bodyPr/>
          <a:lstStyle/>
          <a:p>
            <a:pPr eaLnBrk="1" hangingPunct="1">
              <a:defRPr/>
            </a:pPr>
            <a:r>
              <a:rPr lang="ja-JP" altLang="en-US" dirty="0" smtClean="0">
                <a:effectLst>
                  <a:outerShdw blurRad="38100" dist="38100" dir="2700000" algn="tl">
                    <a:srgbClr val="000000">
                      <a:alpha val="43137"/>
                    </a:srgbClr>
                  </a:outerShdw>
                </a:effectLst>
              </a:rPr>
              <a:t>　　</a:t>
            </a:r>
            <a:r>
              <a:rPr lang="ja-JP" altLang="en-US" sz="5400" dirty="0" smtClean="0">
                <a:effectLst>
                  <a:outerShdw blurRad="38100" dist="38100" dir="2700000" algn="tl">
                    <a:srgbClr val="000000">
                      <a:alpha val="43137"/>
                    </a:srgbClr>
                  </a:outerShdw>
                </a:effectLst>
              </a:rPr>
              <a:t>健康とは？</a:t>
            </a:r>
          </a:p>
        </p:txBody>
      </p:sp>
      <p:sp>
        <p:nvSpPr>
          <p:cNvPr id="446467" name="Rectangle 3"/>
          <p:cNvSpPr>
            <a:spLocks noGrp="1" noChangeArrowheads="1"/>
          </p:cNvSpPr>
          <p:nvPr>
            <p:ph type="subTitle" idx="4294967295"/>
          </p:nvPr>
        </p:nvSpPr>
        <p:spPr>
          <a:xfrm>
            <a:off x="2123728" y="3717032"/>
            <a:ext cx="8343900" cy="1752600"/>
          </a:xfrm>
        </p:spPr>
        <p:txBody>
          <a:bodyPr/>
          <a:lstStyle/>
          <a:p>
            <a:pPr marL="68580" indent="0" eaLnBrk="1" hangingPunct="1">
              <a:buNone/>
              <a:defRPr/>
            </a:pPr>
            <a:r>
              <a:rPr lang="en-US" altLang="ja-JP" sz="2800" i="1" dirty="0" smtClean="0">
                <a:solidFill>
                  <a:srgbClr val="FFC000"/>
                </a:solidFill>
                <a:effectLst>
                  <a:outerShdw blurRad="38100" dist="38100" dir="2700000" algn="tl">
                    <a:srgbClr val="000000">
                      <a:alpha val="43137"/>
                    </a:srgbClr>
                  </a:outerShdw>
                </a:effectLst>
              </a:rPr>
              <a:t>Without health, </a:t>
            </a:r>
          </a:p>
          <a:p>
            <a:pPr marL="68580" indent="0" eaLnBrk="1" hangingPunct="1">
              <a:buNone/>
              <a:defRPr/>
            </a:pPr>
            <a:r>
              <a:rPr lang="en-US" altLang="ja-JP" sz="2800" i="1" dirty="0" smtClean="0">
                <a:solidFill>
                  <a:srgbClr val="FFC000"/>
                </a:solidFill>
                <a:effectLst>
                  <a:outerShdw blurRad="38100" dist="38100" dir="2700000" algn="tl">
                    <a:srgbClr val="000000">
                      <a:alpha val="43137"/>
                    </a:srgbClr>
                  </a:outerShdw>
                </a:effectLst>
              </a:rPr>
              <a:t>the worth of life is diminished.</a:t>
            </a:r>
          </a:p>
        </p:txBody>
      </p:sp>
    </p:spTree>
    <p:extLst>
      <p:ext uri="{BB962C8B-B14F-4D97-AF65-F5344CB8AC3E}">
        <p14:creationId xmlns:p14="http://schemas.microsoft.com/office/powerpoint/2010/main" val="9688216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ctrTitle" idx="4294967295"/>
          </p:nvPr>
        </p:nvSpPr>
        <p:spPr>
          <a:xfrm>
            <a:off x="1043608" y="1124744"/>
            <a:ext cx="4537075" cy="936625"/>
          </a:xfrm>
        </p:spPr>
        <p:txBody>
          <a:bodyPr>
            <a:noAutofit/>
          </a:bodyPr>
          <a:lstStyle/>
          <a:p>
            <a:pPr eaLnBrk="1" hangingPunct="1">
              <a:defRPr/>
            </a:pPr>
            <a:r>
              <a:rPr lang="ja-JP" altLang="en-US" sz="4800" dirty="0" smtClean="0">
                <a:solidFill>
                  <a:srgbClr val="FF6600"/>
                </a:solidFill>
              </a:rPr>
              <a:t/>
            </a:r>
            <a:br>
              <a:rPr lang="ja-JP" altLang="en-US" sz="4800" dirty="0" smtClean="0">
                <a:solidFill>
                  <a:srgbClr val="FF6600"/>
                </a:solidFill>
              </a:rPr>
            </a:br>
            <a:r>
              <a:rPr lang="ja-JP" altLang="en-US" sz="4800" dirty="0" smtClean="0">
                <a:solidFill>
                  <a:srgbClr val="FF6600"/>
                </a:solidFill>
              </a:rPr>
              <a:t/>
            </a:r>
            <a:br>
              <a:rPr lang="ja-JP" altLang="en-US" sz="4800" dirty="0" smtClean="0">
                <a:solidFill>
                  <a:srgbClr val="FF6600"/>
                </a:solidFill>
              </a:rPr>
            </a:br>
            <a:r>
              <a:rPr lang="ja-JP" altLang="en-US" sz="4800" dirty="0" smtClean="0">
                <a:solidFill>
                  <a:srgbClr val="FF6600"/>
                </a:solidFill>
              </a:rPr>
              <a:t/>
            </a:r>
            <a:br>
              <a:rPr lang="ja-JP" altLang="en-US" sz="4800" dirty="0" smtClean="0">
                <a:solidFill>
                  <a:srgbClr val="FF6600"/>
                </a:solidFill>
              </a:rPr>
            </a:br>
            <a:r>
              <a:rPr lang="ja-JP" altLang="en-US" sz="4800" dirty="0" smtClean="0">
                <a:solidFill>
                  <a:srgbClr val="FF6600"/>
                </a:solidFill>
              </a:rPr>
              <a:t/>
            </a:r>
            <a:br>
              <a:rPr lang="ja-JP" altLang="en-US" sz="4800" dirty="0" smtClean="0">
                <a:solidFill>
                  <a:srgbClr val="FF6600"/>
                </a:solidFill>
              </a:rPr>
            </a:br>
            <a:r>
              <a:rPr lang="ja-JP" altLang="en-US" sz="4400" b="0" dirty="0" smtClean="0">
                <a:solidFill>
                  <a:srgbClr val="FF6600"/>
                </a:solidFill>
                <a:effectLst/>
              </a:rPr>
              <a:t>健康の定義</a:t>
            </a:r>
            <a:endParaRPr lang="ja-JP" altLang="en-US" sz="4400" b="0" dirty="0" smtClean="0">
              <a:solidFill>
                <a:srgbClr val="FF6600"/>
              </a:solidFill>
            </a:endParaRPr>
          </a:p>
        </p:txBody>
      </p:sp>
      <p:sp>
        <p:nvSpPr>
          <p:cNvPr id="276483" name="Rectangle 3"/>
          <p:cNvSpPr>
            <a:spLocks noGrp="1" noChangeArrowheads="1"/>
          </p:cNvSpPr>
          <p:nvPr>
            <p:ph type="subTitle" idx="4294967295"/>
          </p:nvPr>
        </p:nvSpPr>
        <p:spPr>
          <a:xfrm>
            <a:off x="1781789" y="2855811"/>
            <a:ext cx="7920037" cy="4032250"/>
          </a:xfrm>
        </p:spPr>
        <p:txBody>
          <a:bodyPr/>
          <a:lstStyle/>
          <a:p>
            <a:pPr marL="68580" indent="0" eaLnBrk="1" hangingPunct="1">
              <a:buNone/>
              <a:defRPr/>
            </a:pPr>
            <a:r>
              <a:rPr lang="ja-JP" altLang="en-US" dirty="0" smtClean="0"/>
              <a:t>単に病気でない</a:t>
            </a:r>
            <a:r>
              <a:rPr lang="en-US" altLang="ja-JP" dirty="0" smtClean="0"/>
              <a:t>,</a:t>
            </a:r>
            <a:r>
              <a:rPr lang="ja-JP" altLang="en-US" dirty="0" smtClean="0"/>
              <a:t>ということではない。</a:t>
            </a:r>
          </a:p>
          <a:p>
            <a:pPr eaLnBrk="1" hangingPunct="1">
              <a:defRPr/>
            </a:pPr>
            <a:endParaRPr lang="ja-JP" altLang="en-US" dirty="0" smtClean="0"/>
          </a:p>
          <a:p>
            <a:pPr marL="68580" indent="0" eaLnBrk="1" hangingPunct="1">
              <a:buNone/>
              <a:defRPr/>
            </a:pPr>
            <a:r>
              <a:rPr lang="ja-JP" altLang="en-US" dirty="0" smtClean="0"/>
              <a:t>人間を構成し取り巻くあらゆる要素が</a:t>
            </a:r>
          </a:p>
          <a:p>
            <a:pPr marL="68580" indent="0" eaLnBrk="1" hangingPunct="1">
              <a:buNone/>
              <a:defRPr/>
            </a:pPr>
            <a:r>
              <a:rPr lang="ja-JP" altLang="en-US" dirty="0" smtClean="0"/>
              <a:t>大きな「全体」として</a:t>
            </a:r>
          </a:p>
          <a:p>
            <a:pPr marL="68580" indent="0" eaLnBrk="1" hangingPunct="1">
              <a:buNone/>
              <a:defRPr/>
            </a:pPr>
            <a:r>
              <a:rPr lang="ja-JP" altLang="en-US" dirty="0" smtClean="0"/>
              <a:t>ほどよく調和して</a:t>
            </a:r>
          </a:p>
          <a:p>
            <a:pPr marL="68580" indent="0" eaLnBrk="1" hangingPunct="1">
              <a:buNone/>
              <a:defRPr/>
            </a:pPr>
            <a:r>
              <a:rPr lang="ja-JP" altLang="en-US" dirty="0" smtClean="0">
                <a:solidFill>
                  <a:srgbClr val="92D050"/>
                </a:solidFill>
              </a:rPr>
              <a:t>バランス</a:t>
            </a:r>
            <a:r>
              <a:rPr lang="ja-JP" altLang="en-US" dirty="0" smtClean="0"/>
              <a:t>がとれている状態。</a:t>
            </a:r>
          </a:p>
        </p:txBody>
      </p:sp>
    </p:spTree>
    <p:extLst>
      <p:ext uri="{BB962C8B-B14F-4D97-AF65-F5344CB8AC3E}">
        <p14:creationId xmlns:p14="http://schemas.microsoft.com/office/powerpoint/2010/main" val="1522730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fade">
                                      <p:cBhvr>
                                        <p:cTn id="7" dur="1000"/>
                                        <p:tgtEl>
                                          <p:spTgt spid="276483">
                                            <p:txEl>
                                              <p:pRg st="0" end="0"/>
                                            </p:txEl>
                                          </p:spTgt>
                                        </p:tgtEl>
                                      </p:cBhvr>
                                    </p:animEffect>
                                    <p:anim calcmode="lin" valueType="num">
                                      <p:cBhvr>
                                        <p:cTn id="8" dur="1000" fill="hold"/>
                                        <p:tgtEl>
                                          <p:spTgt spid="276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483">
                                            <p:txEl>
                                              <p:pRg st="2" end="2"/>
                                            </p:txEl>
                                          </p:spTgt>
                                        </p:tgtEl>
                                        <p:attrNameLst>
                                          <p:attrName>style.visibility</p:attrName>
                                        </p:attrNameLst>
                                      </p:cBhvr>
                                      <p:to>
                                        <p:strVal val="visible"/>
                                      </p:to>
                                    </p:set>
                                    <p:animEffect transition="in" filter="fade">
                                      <p:cBhvr>
                                        <p:cTn id="14" dur="1000"/>
                                        <p:tgtEl>
                                          <p:spTgt spid="276483">
                                            <p:txEl>
                                              <p:pRg st="2" end="2"/>
                                            </p:txEl>
                                          </p:spTgt>
                                        </p:tgtEl>
                                      </p:cBhvr>
                                    </p:animEffect>
                                    <p:anim calcmode="lin" valueType="num">
                                      <p:cBhvr>
                                        <p:cTn id="15" dur="1000" fill="hold"/>
                                        <p:tgtEl>
                                          <p:spTgt spid="27648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76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6483">
                                            <p:txEl>
                                              <p:pRg st="3" end="3"/>
                                            </p:txEl>
                                          </p:spTgt>
                                        </p:tgtEl>
                                        <p:attrNameLst>
                                          <p:attrName>style.visibility</p:attrName>
                                        </p:attrNameLst>
                                      </p:cBhvr>
                                      <p:to>
                                        <p:strVal val="visible"/>
                                      </p:to>
                                    </p:set>
                                    <p:animEffect transition="in" filter="fade">
                                      <p:cBhvr>
                                        <p:cTn id="21" dur="1000"/>
                                        <p:tgtEl>
                                          <p:spTgt spid="276483">
                                            <p:txEl>
                                              <p:pRg st="3" end="3"/>
                                            </p:txEl>
                                          </p:spTgt>
                                        </p:tgtEl>
                                      </p:cBhvr>
                                    </p:animEffect>
                                    <p:anim calcmode="lin" valueType="num">
                                      <p:cBhvr>
                                        <p:cTn id="22" dur="1000" fill="hold"/>
                                        <p:tgtEl>
                                          <p:spTgt spid="27648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764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6483">
                                            <p:txEl>
                                              <p:pRg st="4" end="4"/>
                                            </p:txEl>
                                          </p:spTgt>
                                        </p:tgtEl>
                                        <p:attrNameLst>
                                          <p:attrName>style.visibility</p:attrName>
                                        </p:attrNameLst>
                                      </p:cBhvr>
                                      <p:to>
                                        <p:strVal val="visible"/>
                                      </p:to>
                                    </p:set>
                                    <p:animEffect transition="in" filter="fade">
                                      <p:cBhvr>
                                        <p:cTn id="28" dur="1000"/>
                                        <p:tgtEl>
                                          <p:spTgt spid="276483">
                                            <p:txEl>
                                              <p:pRg st="4" end="4"/>
                                            </p:txEl>
                                          </p:spTgt>
                                        </p:tgtEl>
                                      </p:cBhvr>
                                    </p:animEffect>
                                    <p:anim calcmode="lin" valueType="num">
                                      <p:cBhvr>
                                        <p:cTn id="29" dur="1000" fill="hold"/>
                                        <p:tgtEl>
                                          <p:spTgt spid="27648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76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6483">
                                            <p:txEl>
                                              <p:pRg st="5" end="5"/>
                                            </p:txEl>
                                          </p:spTgt>
                                        </p:tgtEl>
                                        <p:attrNameLst>
                                          <p:attrName>style.visibility</p:attrName>
                                        </p:attrNameLst>
                                      </p:cBhvr>
                                      <p:to>
                                        <p:strVal val="visible"/>
                                      </p:to>
                                    </p:set>
                                    <p:animEffect transition="in" filter="fade">
                                      <p:cBhvr>
                                        <p:cTn id="35" dur="1000"/>
                                        <p:tgtEl>
                                          <p:spTgt spid="276483">
                                            <p:txEl>
                                              <p:pRg st="5" end="5"/>
                                            </p:txEl>
                                          </p:spTgt>
                                        </p:tgtEl>
                                      </p:cBhvr>
                                    </p:animEffect>
                                    <p:anim calcmode="lin" valueType="num">
                                      <p:cBhvr>
                                        <p:cTn id="36" dur="1000" fill="hold"/>
                                        <p:tgtEl>
                                          <p:spTgt spid="27648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7648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オースティン">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オースティン">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17579</TotalTime>
  <Words>2057</Words>
  <Application>Microsoft Office PowerPoint</Application>
  <PresentationFormat>画面に合わせる (4:3)</PresentationFormat>
  <Paragraphs>258</Paragraphs>
  <Slides>41</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41</vt:i4>
      </vt:variant>
    </vt:vector>
  </HeadingPairs>
  <TitlesOfParts>
    <vt:vector size="53" baseType="lpstr">
      <vt:lpstr>HGPｺﾞｼｯｸE</vt:lpstr>
      <vt:lpstr>ＭＳ Ｐゴシック</vt:lpstr>
      <vt:lpstr>ＭＳ Ｐ明朝</vt:lpstr>
      <vt:lpstr>ＭＳ ゴシック</vt:lpstr>
      <vt:lpstr>Arial</vt:lpstr>
      <vt:lpstr>Calibri</vt:lpstr>
      <vt:lpstr>Century Gothic</vt:lpstr>
      <vt:lpstr>Monotype Corsiva</vt:lpstr>
      <vt:lpstr>Times New Roman</vt:lpstr>
      <vt:lpstr>Wingdings</vt:lpstr>
      <vt:lpstr>Wingdings 2</vt:lpstr>
      <vt:lpstr>オースティン</vt:lpstr>
      <vt:lpstr>統合医療と 身心変容技法</vt:lpstr>
      <vt:lpstr>21世紀は統合医療の時代になる </vt:lpstr>
      <vt:lpstr>統合　  Integration　</vt:lpstr>
      <vt:lpstr> 統合医療の歴史的背景</vt:lpstr>
      <vt:lpstr>１９９４年　アリゾナ大学統合医療講座の創設　 　 Program in Integrative Medicine (PIM) 　　それは、トレーラーを改造した小さな事務所から始まった　　　　　　　　　　　　</vt:lpstr>
      <vt:lpstr>米国TIME誌 特集と表紙  2006年10月号</vt:lpstr>
      <vt:lpstr>統合医療の定義　   　 Andrew Weil, M.D.　　　　　　　 　　　“Integrative Oncology” (OXFORD University Press) より引用</vt:lpstr>
      <vt:lpstr>　　健康とは？</vt:lpstr>
      <vt:lpstr>    健康の定義</vt:lpstr>
      <vt:lpstr>健康の九大原理                 　　著書「人はなぜ治るのか」より抜粋　　　　　　　</vt:lpstr>
      <vt:lpstr>PowerPoint プレゼンテーション</vt:lpstr>
      <vt:lpstr>Q．統合医療をおこなう医療者にとって もっとも大切なことは？</vt:lpstr>
      <vt:lpstr>現代西洋医学と補完代替医療CAM</vt:lpstr>
      <vt:lpstr>   アリゾナ大学統合医学プログラム２００３ www.integrativemedicine.arizona.edu</vt:lpstr>
      <vt:lpstr>アリゾナ大学統合医療プログラムの目標</vt:lpstr>
      <vt:lpstr>治療抵抗性慢性疼痛に対する統合医療の実施可能性に関する検討</vt:lpstr>
      <vt:lpstr>対象 </vt:lpstr>
      <vt:lpstr>プロトコル</vt:lpstr>
      <vt:lpstr>評価項目</vt:lpstr>
      <vt:lpstr>エビデンスに基づくセルフケア</vt:lpstr>
      <vt:lpstr>マインドフルネス認知療法とは</vt:lpstr>
      <vt:lpstr>マインドフルネス認知療法とは</vt:lpstr>
      <vt:lpstr>マインドフルネス認知療法とは</vt:lpstr>
      <vt:lpstr>マインドフルネス認知療法とは</vt:lpstr>
      <vt:lpstr>うつと慢性痛の共通点</vt:lpstr>
      <vt:lpstr>霊的暴力（霊的虐待）について</vt:lpstr>
      <vt:lpstr>霊的虐待とは</vt:lpstr>
      <vt:lpstr>レリジャスハラスメントとは</vt:lpstr>
      <vt:lpstr>虐待（ハラスメント）は力関係が関与している</vt:lpstr>
      <vt:lpstr>虐待（ハラスメント）は何をするかよりも誰がするかで決まる</vt:lpstr>
      <vt:lpstr>虐待（ハラスメント）には第三者も関与する</vt:lpstr>
      <vt:lpstr>虐待（ハラスメント）は相手がどう感じるかで決まる</vt:lpstr>
      <vt:lpstr>宗教経験における負の感情の浄化のワザについて</vt:lpstr>
      <vt:lpstr>プラムヴィレッジのリトリート</vt:lpstr>
      <vt:lpstr>プラムヴィレッジのリトリート</vt:lpstr>
      <vt:lpstr>プラムヴィレッジのリトリート</vt:lpstr>
      <vt:lpstr>プラムヴィレッジのリトリート</vt:lpstr>
      <vt:lpstr>心に残った法話</vt:lpstr>
      <vt:lpstr>心に残った法話</vt:lpstr>
      <vt:lpstr>心に残った法話</vt:lpstr>
      <vt:lpstr>心に残った法話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外傷後後遺障害に対する 統合医療的アプローチとは？</dc:title>
  <dc:creator>hayashi</dc:creator>
  <cp:lastModifiedBy>hayashi</cp:lastModifiedBy>
  <cp:revision>145</cp:revision>
  <dcterms:created xsi:type="dcterms:W3CDTF">2012-11-02T15:00:55Z</dcterms:created>
  <dcterms:modified xsi:type="dcterms:W3CDTF">2015-05-13T22:37:02Z</dcterms:modified>
</cp:coreProperties>
</file>