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64" r:id="rId3"/>
    <p:sldId id="365" r:id="rId4"/>
    <p:sldId id="327" r:id="rId5"/>
    <p:sldId id="328" r:id="rId6"/>
    <p:sldId id="374" r:id="rId7"/>
    <p:sldId id="375" r:id="rId8"/>
    <p:sldId id="370" r:id="rId9"/>
    <p:sldId id="376" r:id="rId10"/>
    <p:sldId id="329" r:id="rId11"/>
    <p:sldId id="362" r:id="rId12"/>
    <p:sldId id="345" r:id="rId13"/>
    <p:sldId id="369" r:id="rId14"/>
    <p:sldId id="371" r:id="rId15"/>
    <p:sldId id="335" r:id="rId16"/>
    <p:sldId id="373" r:id="rId17"/>
    <p:sldId id="336" r:id="rId18"/>
    <p:sldId id="337" r:id="rId19"/>
    <p:sldId id="338" r:id="rId20"/>
    <p:sldId id="340" r:id="rId21"/>
    <p:sldId id="330" r:id="rId22"/>
    <p:sldId id="331" r:id="rId23"/>
    <p:sldId id="359" r:id="rId24"/>
    <p:sldId id="282" r:id="rId25"/>
    <p:sldId id="258" r:id="rId26"/>
    <p:sldId id="300" r:id="rId27"/>
    <p:sldId id="343" r:id="rId28"/>
    <p:sldId id="377" r:id="rId29"/>
    <p:sldId id="348" r:id="rId30"/>
    <p:sldId id="349" r:id="rId31"/>
    <p:sldId id="357" r:id="rId32"/>
    <p:sldId id="350" r:id="rId3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4" autoAdjust="0"/>
    <p:restoredTop sz="85945" autoAdjust="0"/>
  </p:normalViewPr>
  <p:slideViewPr>
    <p:cSldViewPr>
      <p:cViewPr>
        <p:scale>
          <a:sx n="70" d="100"/>
          <a:sy n="70" d="100"/>
        </p:scale>
        <p:origin x="-2748"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ayashi\AppData\Roaming\Microsoft\Excel\CAMPTSD3&#24180;&#30446;&#35413;&#20385;&#26368;&#32066;&#38598;&#35336;%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Sheet1!$Y$1:$Z$1</c:f>
              <c:strCache>
                <c:ptCount val="2"/>
                <c:pt idx="0">
                  <c:v>ﾖｰｶﾞ満足度 前</c:v>
                </c:pt>
                <c:pt idx="1">
                  <c:v>ﾖｰｶﾞ満足度 後</c:v>
                </c:pt>
              </c:strCache>
            </c:strRef>
          </c:cat>
          <c:val>
            <c:numRef>
              <c:f>Sheet1!$Y$2:$Z$2</c:f>
              <c:numCache>
                <c:formatCode>General</c:formatCode>
                <c:ptCount val="2"/>
                <c:pt idx="0">
                  <c:v>80</c:v>
                </c:pt>
                <c:pt idx="1">
                  <c:v>100</c:v>
                </c:pt>
              </c:numCache>
            </c:numRef>
          </c:val>
          <c:smooth val="0"/>
        </c:ser>
        <c:ser>
          <c:idx val="1"/>
          <c:order val="1"/>
          <c:marker>
            <c:symbol val="none"/>
          </c:marker>
          <c:cat>
            <c:strRef>
              <c:f>Sheet1!$Y$1:$Z$1</c:f>
              <c:strCache>
                <c:ptCount val="2"/>
                <c:pt idx="0">
                  <c:v>ﾖｰｶﾞ満足度 前</c:v>
                </c:pt>
                <c:pt idx="1">
                  <c:v>ﾖｰｶﾞ満足度 後</c:v>
                </c:pt>
              </c:strCache>
            </c:strRef>
          </c:cat>
          <c:val>
            <c:numRef>
              <c:f>Sheet1!$Y$3:$Z$3</c:f>
              <c:numCache>
                <c:formatCode>General</c:formatCode>
                <c:ptCount val="2"/>
              </c:numCache>
            </c:numRef>
          </c:val>
          <c:smooth val="0"/>
        </c:ser>
        <c:ser>
          <c:idx val="2"/>
          <c:order val="2"/>
          <c:marker>
            <c:symbol val="none"/>
          </c:marker>
          <c:cat>
            <c:strRef>
              <c:f>Sheet1!$Y$1:$Z$1</c:f>
              <c:strCache>
                <c:ptCount val="2"/>
                <c:pt idx="0">
                  <c:v>ﾖｰｶﾞ満足度 前</c:v>
                </c:pt>
                <c:pt idx="1">
                  <c:v>ﾖｰｶﾞ満足度 後</c:v>
                </c:pt>
              </c:strCache>
            </c:strRef>
          </c:cat>
          <c:val>
            <c:numRef>
              <c:f>Sheet1!$Y$4:$Z$4</c:f>
              <c:numCache>
                <c:formatCode>General</c:formatCode>
                <c:ptCount val="2"/>
                <c:pt idx="0">
                  <c:v>87</c:v>
                </c:pt>
                <c:pt idx="1">
                  <c:v>79</c:v>
                </c:pt>
              </c:numCache>
            </c:numRef>
          </c:val>
          <c:smooth val="0"/>
        </c:ser>
        <c:ser>
          <c:idx val="3"/>
          <c:order val="3"/>
          <c:marker>
            <c:symbol val="none"/>
          </c:marker>
          <c:cat>
            <c:strRef>
              <c:f>Sheet1!$Y$1:$Z$1</c:f>
              <c:strCache>
                <c:ptCount val="2"/>
                <c:pt idx="0">
                  <c:v>ﾖｰｶﾞ満足度 前</c:v>
                </c:pt>
                <c:pt idx="1">
                  <c:v>ﾖｰｶﾞ満足度 後</c:v>
                </c:pt>
              </c:strCache>
            </c:strRef>
          </c:cat>
          <c:val>
            <c:numRef>
              <c:f>Sheet1!$Y$5:$Z$5</c:f>
              <c:numCache>
                <c:formatCode>General</c:formatCode>
                <c:ptCount val="2"/>
                <c:pt idx="0">
                  <c:v>57</c:v>
                </c:pt>
                <c:pt idx="1">
                  <c:v>67</c:v>
                </c:pt>
              </c:numCache>
            </c:numRef>
          </c:val>
          <c:smooth val="0"/>
        </c:ser>
        <c:ser>
          <c:idx val="4"/>
          <c:order val="4"/>
          <c:marker>
            <c:symbol val="none"/>
          </c:marker>
          <c:cat>
            <c:strRef>
              <c:f>Sheet1!$Y$1:$Z$1</c:f>
              <c:strCache>
                <c:ptCount val="2"/>
                <c:pt idx="0">
                  <c:v>ﾖｰｶﾞ満足度 前</c:v>
                </c:pt>
                <c:pt idx="1">
                  <c:v>ﾖｰｶﾞ満足度 後</c:v>
                </c:pt>
              </c:strCache>
            </c:strRef>
          </c:cat>
          <c:val>
            <c:numRef>
              <c:f>Sheet1!$Y$6:$Z$6</c:f>
              <c:numCache>
                <c:formatCode>General</c:formatCode>
                <c:ptCount val="2"/>
                <c:pt idx="0">
                  <c:v>89</c:v>
                </c:pt>
                <c:pt idx="1">
                  <c:v>89</c:v>
                </c:pt>
              </c:numCache>
            </c:numRef>
          </c:val>
          <c:smooth val="0"/>
        </c:ser>
        <c:ser>
          <c:idx val="5"/>
          <c:order val="5"/>
          <c:marker>
            <c:symbol val="none"/>
          </c:marker>
          <c:cat>
            <c:strRef>
              <c:f>Sheet1!$Y$1:$Z$1</c:f>
              <c:strCache>
                <c:ptCount val="2"/>
                <c:pt idx="0">
                  <c:v>ﾖｰｶﾞ満足度 前</c:v>
                </c:pt>
                <c:pt idx="1">
                  <c:v>ﾖｰｶﾞ満足度 後</c:v>
                </c:pt>
              </c:strCache>
            </c:strRef>
          </c:cat>
          <c:val>
            <c:numRef>
              <c:f>Sheet1!$Y$7:$Z$7</c:f>
              <c:numCache>
                <c:formatCode>General</c:formatCode>
                <c:ptCount val="2"/>
                <c:pt idx="0">
                  <c:v>94</c:v>
                </c:pt>
                <c:pt idx="1">
                  <c:v>100</c:v>
                </c:pt>
              </c:numCache>
            </c:numRef>
          </c:val>
          <c:smooth val="0"/>
        </c:ser>
        <c:ser>
          <c:idx val="6"/>
          <c:order val="6"/>
          <c:marker>
            <c:symbol val="none"/>
          </c:marker>
          <c:cat>
            <c:strRef>
              <c:f>Sheet1!$Y$1:$Z$1</c:f>
              <c:strCache>
                <c:ptCount val="2"/>
                <c:pt idx="0">
                  <c:v>ﾖｰｶﾞ満足度 前</c:v>
                </c:pt>
                <c:pt idx="1">
                  <c:v>ﾖｰｶﾞ満足度 後</c:v>
                </c:pt>
              </c:strCache>
            </c:strRef>
          </c:cat>
          <c:val>
            <c:numRef>
              <c:f>Sheet1!$Y$8:$Z$8</c:f>
              <c:numCache>
                <c:formatCode>General</c:formatCode>
                <c:ptCount val="2"/>
                <c:pt idx="0">
                  <c:v>58</c:v>
                </c:pt>
                <c:pt idx="1">
                  <c:v>93</c:v>
                </c:pt>
              </c:numCache>
            </c:numRef>
          </c:val>
          <c:smooth val="0"/>
        </c:ser>
        <c:ser>
          <c:idx val="7"/>
          <c:order val="7"/>
          <c:marker>
            <c:symbol val="none"/>
          </c:marker>
          <c:cat>
            <c:strRef>
              <c:f>Sheet1!$Y$1:$Z$1</c:f>
              <c:strCache>
                <c:ptCount val="2"/>
                <c:pt idx="0">
                  <c:v>ﾖｰｶﾞ満足度 前</c:v>
                </c:pt>
                <c:pt idx="1">
                  <c:v>ﾖｰｶﾞ満足度 後</c:v>
                </c:pt>
              </c:strCache>
            </c:strRef>
          </c:cat>
          <c:val>
            <c:numRef>
              <c:f>Sheet1!$Y$9:$Z$9</c:f>
              <c:numCache>
                <c:formatCode>General</c:formatCode>
                <c:ptCount val="2"/>
                <c:pt idx="0">
                  <c:v>69</c:v>
                </c:pt>
                <c:pt idx="1">
                  <c:v>92</c:v>
                </c:pt>
              </c:numCache>
            </c:numRef>
          </c:val>
          <c:smooth val="0"/>
        </c:ser>
        <c:ser>
          <c:idx val="8"/>
          <c:order val="8"/>
          <c:marker>
            <c:symbol val="none"/>
          </c:marker>
          <c:cat>
            <c:strRef>
              <c:f>Sheet1!$Y$1:$Z$1</c:f>
              <c:strCache>
                <c:ptCount val="2"/>
                <c:pt idx="0">
                  <c:v>ﾖｰｶﾞ満足度 前</c:v>
                </c:pt>
                <c:pt idx="1">
                  <c:v>ﾖｰｶﾞ満足度 後</c:v>
                </c:pt>
              </c:strCache>
            </c:strRef>
          </c:cat>
          <c:val>
            <c:numRef>
              <c:f>Sheet1!$Y$10:$Z$10</c:f>
              <c:numCache>
                <c:formatCode>General</c:formatCode>
                <c:ptCount val="2"/>
                <c:pt idx="0">
                  <c:v>100</c:v>
                </c:pt>
                <c:pt idx="1">
                  <c:v>97</c:v>
                </c:pt>
              </c:numCache>
            </c:numRef>
          </c:val>
          <c:smooth val="0"/>
        </c:ser>
        <c:ser>
          <c:idx val="9"/>
          <c:order val="9"/>
          <c:marker>
            <c:symbol val="none"/>
          </c:marker>
          <c:cat>
            <c:strRef>
              <c:f>Sheet1!$Y$1:$Z$1</c:f>
              <c:strCache>
                <c:ptCount val="2"/>
                <c:pt idx="0">
                  <c:v>ﾖｰｶﾞ満足度 前</c:v>
                </c:pt>
                <c:pt idx="1">
                  <c:v>ﾖｰｶﾞ満足度 後</c:v>
                </c:pt>
              </c:strCache>
            </c:strRef>
          </c:cat>
          <c:val>
            <c:numRef>
              <c:f>Sheet1!$Y$11:$Z$11</c:f>
              <c:numCache>
                <c:formatCode>General</c:formatCode>
                <c:ptCount val="2"/>
                <c:pt idx="0">
                  <c:v>78</c:v>
                </c:pt>
                <c:pt idx="1">
                  <c:v>90</c:v>
                </c:pt>
              </c:numCache>
            </c:numRef>
          </c:val>
          <c:smooth val="0"/>
        </c:ser>
        <c:ser>
          <c:idx val="10"/>
          <c:order val="10"/>
          <c:marker>
            <c:symbol val="none"/>
          </c:marker>
          <c:cat>
            <c:strRef>
              <c:f>Sheet1!$Y$1:$Z$1</c:f>
              <c:strCache>
                <c:ptCount val="2"/>
                <c:pt idx="0">
                  <c:v>ﾖｰｶﾞ満足度 前</c:v>
                </c:pt>
                <c:pt idx="1">
                  <c:v>ﾖｰｶﾞ満足度 後</c:v>
                </c:pt>
              </c:strCache>
            </c:strRef>
          </c:cat>
          <c:val>
            <c:numRef>
              <c:f>Sheet1!$Y$12:$Z$12</c:f>
              <c:numCache>
                <c:formatCode>General</c:formatCode>
                <c:ptCount val="2"/>
                <c:pt idx="0">
                  <c:v>80</c:v>
                </c:pt>
                <c:pt idx="1">
                  <c:v>83</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Sheet1!$Y$1:$Z$1</c:f>
              <c:strCache>
                <c:ptCount val="2"/>
                <c:pt idx="0">
                  <c:v>ﾖｰｶﾞ満足度 前</c:v>
                </c:pt>
                <c:pt idx="1">
                  <c:v>ﾖｰｶﾞ満足度 後</c:v>
                </c:pt>
              </c:strCache>
            </c:strRef>
          </c:cat>
          <c:val>
            <c:numRef>
              <c:f>Sheet1!$Y$13:$Z$13</c:f>
              <c:numCache>
                <c:formatCode>General</c:formatCode>
                <c:ptCount val="2"/>
                <c:pt idx="0">
                  <c:v>79.2</c:v>
                </c:pt>
                <c:pt idx="1">
                  <c:v>89</c:v>
                </c:pt>
              </c:numCache>
            </c:numRef>
          </c:val>
          <c:smooth val="0"/>
        </c:ser>
        <c:dLbls>
          <c:showLegendKey val="0"/>
          <c:showVal val="0"/>
          <c:showCatName val="0"/>
          <c:showSerName val="0"/>
          <c:showPercent val="0"/>
          <c:showBubbleSize val="0"/>
        </c:dLbls>
        <c:marker val="1"/>
        <c:smooth val="0"/>
        <c:axId val="133173760"/>
        <c:axId val="102725248"/>
      </c:lineChart>
      <c:catAx>
        <c:axId val="133173760"/>
        <c:scaling>
          <c:orientation val="minMax"/>
        </c:scaling>
        <c:delete val="0"/>
        <c:axPos val="b"/>
        <c:majorTickMark val="out"/>
        <c:minorTickMark val="none"/>
        <c:tickLblPos val="nextTo"/>
        <c:crossAx val="102725248"/>
        <c:crosses val="autoZero"/>
        <c:auto val="1"/>
        <c:lblAlgn val="ctr"/>
        <c:lblOffset val="100"/>
        <c:noMultiLvlLbl val="0"/>
      </c:catAx>
      <c:valAx>
        <c:axId val="102725248"/>
        <c:scaling>
          <c:orientation val="minMax"/>
          <c:max val="100"/>
        </c:scaling>
        <c:delete val="0"/>
        <c:axPos val="l"/>
        <c:majorGridlines/>
        <c:numFmt formatCode="General" sourceLinked="1"/>
        <c:majorTickMark val="out"/>
        <c:minorTickMark val="none"/>
        <c:tickLblPos val="nextTo"/>
        <c:crossAx val="133173760"/>
        <c:crosses val="autoZero"/>
        <c:crossBetween val="between"/>
        <c:majorUnit val="20"/>
        <c:min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Sheet1!$S$1:$T$1</c:f>
              <c:strCache>
                <c:ptCount val="2"/>
                <c:pt idx="0">
                  <c:v>ＴＦＴ満足度 前</c:v>
                </c:pt>
                <c:pt idx="1">
                  <c:v>ＴＦＴ満足度 後</c:v>
                </c:pt>
              </c:strCache>
            </c:strRef>
          </c:cat>
          <c:val>
            <c:numRef>
              <c:f>Sheet1!$S$2:$T$2</c:f>
              <c:numCache>
                <c:formatCode>General</c:formatCode>
                <c:ptCount val="2"/>
                <c:pt idx="0">
                  <c:v>68</c:v>
                </c:pt>
                <c:pt idx="1">
                  <c:v>100</c:v>
                </c:pt>
              </c:numCache>
            </c:numRef>
          </c:val>
          <c:smooth val="0"/>
        </c:ser>
        <c:ser>
          <c:idx val="1"/>
          <c:order val="1"/>
          <c:marker>
            <c:symbol val="none"/>
          </c:marker>
          <c:cat>
            <c:strRef>
              <c:f>Sheet1!$S$1:$T$1</c:f>
              <c:strCache>
                <c:ptCount val="2"/>
                <c:pt idx="0">
                  <c:v>ＴＦＴ満足度 前</c:v>
                </c:pt>
                <c:pt idx="1">
                  <c:v>ＴＦＴ満足度 後</c:v>
                </c:pt>
              </c:strCache>
            </c:strRef>
          </c:cat>
          <c:val>
            <c:numRef>
              <c:f>Sheet1!$S$3:$T$3</c:f>
              <c:numCache>
                <c:formatCode>General</c:formatCode>
                <c:ptCount val="2"/>
                <c:pt idx="0">
                  <c:v>50</c:v>
                </c:pt>
                <c:pt idx="1">
                  <c:v>66</c:v>
                </c:pt>
              </c:numCache>
            </c:numRef>
          </c:val>
          <c:smooth val="0"/>
        </c:ser>
        <c:ser>
          <c:idx val="2"/>
          <c:order val="2"/>
          <c:marker>
            <c:symbol val="none"/>
          </c:marker>
          <c:cat>
            <c:strRef>
              <c:f>Sheet1!$S$1:$T$1</c:f>
              <c:strCache>
                <c:ptCount val="2"/>
                <c:pt idx="0">
                  <c:v>ＴＦＴ満足度 前</c:v>
                </c:pt>
                <c:pt idx="1">
                  <c:v>ＴＦＴ満足度 後</c:v>
                </c:pt>
              </c:strCache>
            </c:strRef>
          </c:cat>
          <c:val>
            <c:numRef>
              <c:f>Sheet1!$S$4:$T$4</c:f>
              <c:numCache>
                <c:formatCode>General</c:formatCode>
                <c:ptCount val="2"/>
                <c:pt idx="0">
                  <c:v>28</c:v>
                </c:pt>
                <c:pt idx="1">
                  <c:v>79</c:v>
                </c:pt>
              </c:numCache>
            </c:numRef>
          </c:val>
          <c:smooth val="0"/>
        </c:ser>
        <c:ser>
          <c:idx val="3"/>
          <c:order val="3"/>
          <c:marker>
            <c:symbol val="none"/>
          </c:marker>
          <c:cat>
            <c:strRef>
              <c:f>Sheet1!$S$1:$T$1</c:f>
              <c:strCache>
                <c:ptCount val="2"/>
                <c:pt idx="0">
                  <c:v>ＴＦＴ満足度 前</c:v>
                </c:pt>
                <c:pt idx="1">
                  <c:v>ＴＦＴ満足度 後</c:v>
                </c:pt>
              </c:strCache>
            </c:strRef>
          </c:cat>
          <c:val>
            <c:numRef>
              <c:f>Sheet1!$S$5:$T$5</c:f>
              <c:numCache>
                <c:formatCode>General</c:formatCode>
                <c:ptCount val="2"/>
                <c:pt idx="0">
                  <c:v>68</c:v>
                </c:pt>
                <c:pt idx="1">
                  <c:v>79</c:v>
                </c:pt>
              </c:numCache>
            </c:numRef>
          </c:val>
          <c:smooth val="0"/>
        </c:ser>
        <c:ser>
          <c:idx val="4"/>
          <c:order val="4"/>
          <c:marker>
            <c:symbol val="none"/>
          </c:marker>
          <c:cat>
            <c:strRef>
              <c:f>Sheet1!$S$1:$T$1</c:f>
              <c:strCache>
                <c:ptCount val="2"/>
                <c:pt idx="0">
                  <c:v>ＴＦＴ満足度 前</c:v>
                </c:pt>
                <c:pt idx="1">
                  <c:v>ＴＦＴ満足度 後</c:v>
                </c:pt>
              </c:strCache>
            </c:strRef>
          </c:cat>
          <c:val>
            <c:numRef>
              <c:f>Sheet1!$S$6:$T$6</c:f>
              <c:numCache>
                <c:formatCode>General</c:formatCode>
                <c:ptCount val="2"/>
                <c:pt idx="0">
                  <c:v>93</c:v>
                </c:pt>
                <c:pt idx="1">
                  <c:v>89</c:v>
                </c:pt>
              </c:numCache>
            </c:numRef>
          </c:val>
          <c:smooth val="0"/>
        </c:ser>
        <c:ser>
          <c:idx val="5"/>
          <c:order val="5"/>
          <c:marker>
            <c:symbol val="none"/>
          </c:marker>
          <c:cat>
            <c:strRef>
              <c:f>Sheet1!$S$1:$T$1</c:f>
              <c:strCache>
                <c:ptCount val="2"/>
                <c:pt idx="0">
                  <c:v>ＴＦＴ満足度 前</c:v>
                </c:pt>
                <c:pt idx="1">
                  <c:v>ＴＦＴ満足度 後</c:v>
                </c:pt>
              </c:strCache>
            </c:strRef>
          </c:cat>
          <c:val>
            <c:numRef>
              <c:f>Sheet1!$S$7:$T$7</c:f>
              <c:numCache>
                <c:formatCode>General</c:formatCode>
                <c:ptCount val="2"/>
                <c:pt idx="0">
                  <c:v>90</c:v>
                </c:pt>
                <c:pt idx="1">
                  <c:v>99</c:v>
                </c:pt>
              </c:numCache>
            </c:numRef>
          </c:val>
          <c:smooth val="0"/>
        </c:ser>
        <c:ser>
          <c:idx val="6"/>
          <c:order val="6"/>
          <c:marker>
            <c:symbol val="none"/>
          </c:marker>
          <c:cat>
            <c:strRef>
              <c:f>Sheet1!$S$1:$T$1</c:f>
              <c:strCache>
                <c:ptCount val="2"/>
                <c:pt idx="0">
                  <c:v>ＴＦＴ満足度 前</c:v>
                </c:pt>
                <c:pt idx="1">
                  <c:v>ＴＦＴ満足度 後</c:v>
                </c:pt>
              </c:strCache>
            </c:strRef>
          </c:cat>
          <c:val>
            <c:numRef>
              <c:f>Sheet1!$S$8:$T$8</c:f>
              <c:numCache>
                <c:formatCode>General</c:formatCode>
                <c:ptCount val="2"/>
                <c:pt idx="0">
                  <c:v>81</c:v>
                </c:pt>
                <c:pt idx="1">
                  <c:v>87</c:v>
                </c:pt>
              </c:numCache>
            </c:numRef>
          </c:val>
          <c:smooth val="0"/>
        </c:ser>
        <c:ser>
          <c:idx val="7"/>
          <c:order val="7"/>
          <c:marker>
            <c:symbol val="none"/>
          </c:marker>
          <c:cat>
            <c:strRef>
              <c:f>Sheet1!$S$1:$T$1</c:f>
              <c:strCache>
                <c:ptCount val="2"/>
                <c:pt idx="0">
                  <c:v>ＴＦＴ満足度 前</c:v>
                </c:pt>
                <c:pt idx="1">
                  <c:v>ＴＦＴ満足度 後</c:v>
                </c:pt>
              </c:strCache>
            </c:strRef>
          </c:cat>
          <c:val>
            <c:numRef>
              <c:f>Sheet1!$S$9:$T$9</c:f>
              <c:numCache>
                <c:formatCode>General</c:formatCode>
                <c:ptCount val="2"/>
                <c:pt idx="0">
                  <c:v>63</c:v>
                </c:pt>
                <c:pt idx="1">
                  <c:v>88</c:v>
                </c:pt>
              </c:numCache>
            </c:numRef>
          </c:val>
          <c:smooth val="0"/>
        </c:ser>
        <c:ser>
          <c:idx val="8"/>
          <c:order val="8"/>
          <c:marker>
            <c:symbol val="none"/>
          </c:marker>
          <c:cat>
            <c:strRef>
              <c:f>Sheet1!$S$1:$T$1</c:f>
              <c:strCache>
                <c:ptCount val="2"/>
                <c:pt idx="0">
                  <c:v>ＴＦＴ満足度 前</c:v>
                </c:pt>
                <c:pt idx="1">
                  <c:v>ＴＦＴ満足度 後</c:v>
                </c:pt>
              </c:strCache>
            </c:strRef>
          </c:cat>
          <c:val>
            <c:numRef>
              <c:f>Sheet1!$S$10:$T$10</c:f>
              <c:numCache>
                <c:formatCode>General</c:formatCode>
                <c:ptCount val="2"/>
                <c:pt idx="0">
                  <c:v>70</c:v>
                </c:pt>
                <c:pt idx="1">
                  <c:v>95</c:v>
                </c:pt>
              </c:numCache>
            </c:numRef>
          </c:val>
          <c:smooth val="0"/>
        </c:ser>
        <c:ser>
          <c:idx val="9"/>
          <c:order val="9"/>
          <c:marker>
            <c:symbol val="none"/>
          </c:marker>
          <c:cat>
            <c:strRef>
              <c:f>Sheet1!$S$1:$T$1</c:f>
              <c:strCache>
                <c:ptCount val="2"/>
                <c:pt idx="0">
                  <c:v>ＴＦＴ満足度 前</c:v>
                </c:pt>
                <c:pt idx="1">
                  <c:v>ＴＦＴ満足度 後</c:v>
                </c:pt>
              </c:strCache>
            </c:strRef>
          </c:cat>
          <c:val>
            <c:numRef>
              <c:f>Sheet1!$S$11:$T$11</c:f>
              <c:numCache>
                <c:formatCode>General</c:formatCode>
                <c:ptCount val="2"/>
                <c:pt idx="0">
                  <c:v>72</c:v>
                </c:pt>
                <c:pt idx="1">
                  <c:v>81</c:v>
                </c:pt>
              </c:numCache>
            </c:numRef>
          </c:val>
          <c:smooth val="0"/>
        </c:ser>
        <c:ser>
          <c:idx val="10"/>
          <c:order val="10"/>
          <c:marker>
            <c:symbol val="none"/>
          </c:marker>
          <c:cat>
            <c:strRef>
              <c:f>Sheet1!$S$1:$T$1</c:f>
              <c:strCache>
                <c:ptCount val="2"/>
                <c:pt idx="0">
                  <c:v>ＴＦＴ満足度 前</c:v>
                </c:pt>
                <c:pt idx="1">
                  <c:v>ＴＦＴ満足度 後</c:v>
                </c:pt>
              </c:strCache>
            </c:strRef>
          </c:cat>
          <c:val>
            <c:numRef>
              <c:f>Sheet1!$S$12:$T$12</c:f>
              <c:numCache>
                <c:formatCode>General</c:formatCode>
                <c:ptCount val="2"/>
                <c:pt idx="0">
                  <c:v>83</c:v>
                </c:pt>
                <c:pt idx="1">
                  <c:v>87</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Sheet1!$S$1:$T$1</c:f>
              <c:strCache>
                <c:ptCount val="2"/>
                <c:pt idx="0">
                  <c:v>ＴＦＴ満足度 前</c:v>
                </c:pt>
                <c:pt idx="1">
                  <c:v>ＴＦＴ満足度 後</c:v>
                </c:pt>
              </c:strCache>
            </c:strRef>
          </c:cat>
          <c:val>
            <c:numRef>
              <c:f>Sheet1!$S$13:$T$13</c:f>
              <c:numCache>
                <c:formatCode>General</c:formatCode>
                <c:ptCount val="2"/>
                <c:pt idx="0">
                  <c:v>69.63636363636364</c:v>
                </c:pt>
                <c:pt idx="1">
                  <c:v>86.36363636363636</c:v>
                </c:pt>
              </c:numCache>
            </c:numRef>
          </c:val>
          <c:smooth val="0"/>
        </c:ser>
        <c:dLbls>
          <c:showLegendKey val="0"/>
          <c:showVal val="0"/>
          <c:showCatName val="0"/>
          <c:showSerName val="0"/>
          <c:showPercent val="0"/>
          <c:showBubbleSize val="0"/>
        </c:dLbls>
        <c:marker val="1"/>
        <c:smooth val="0"/>
        <c:axId val="133176320"/>
        <c:axId val="102754560"/>
      </c:lineChart>
      <c:catAx>
        <c:axId val="133176320"/>
        <c:scaling>
          <c:orientation val="minMax"/>
        </c:scaling>
        <c:delete val="0"/>
        <c:axPos val="b"/>
        <c:majorTickMark val="out"/>
        <c:minorTickMark val="none"/>
        <c:tickLblPos val="nextTo"/>
        <c:txPr>
          <a:bodyPr/>
          <a:lstStyle/>
          <a:p>
            <a:pPr>
              <a:defRPr sz="900" baseline="0"/>
            </a:pPr>
            <a:endParaRPr lang="ja-JP"/>
          </a:p>
        </c:txPr>
        <c:crossAx val="102754560"/>
        <c:crosses val="autoZero"/>
        <c:auto val="1"/>
        <c:lblAlgn val="ctr"/>
        <c:lblOffset val="100"/>
        <c:noMultiLvlLbl val="0"/>
      </c:catAx>
      <c:valAx>
        <c:axId val="102754560"/>
        <c:scaling>
          <c:orientation val="minMax"/>
          <c:max val="100"/>
        </c:scaling>
        <c:delete val="0"/>
        <c:axPos val="l"/>
        <c:majorGridlines/>
        <c:numFmt formatCode="General" sourceLinked="1"/>
        <c:majorTickMark val="out"/>
        <c:minorTickMark val="none"/>
        <c:tickLblPos val="nextTo"/>
        <c:crossAx val="133176320"/>
        <c:crosses val="autoZero"/>
        <c:crossBetween val="between"/>
        <c:majorUnit val="20"/>
        <c:minorUnit val="1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272965879265"/>
          <c:y val="2.8252405949256341E-2"/>
          <c:w val="0.88337270341207352"/>
          <c:h val="0.82893919510061242"/>
        </c:manualLayout>
      </c:layout>
      <c:lineChart>
        <c:grouping val="standard"/>
        <c:varyColors val="0"/>
        <c:ser>
          <c:idx val="0"/>
          <c:order val="0"/>
          <c:marker>
            <c:symbol val="none"/>
          </c:marker>
          <c:cat>
            <c:strRef>
              <c:f>Sheet1!$V$1:$W$1</c:f>
              <c:strCache>
                <c:ptCount val="2"/>
                <c:pt idx="0">
                  <c:v>ｱﾛﾏ満足度 前</c:v>
                </c:pt>
                <c:pt idx="1">
                  <c:v>ｱﾛﾏ満足度 後</c:v>
                </c:pt>
              </c:strCache>
            </c:strRef>
          </c:cat>
          <c:val>
            <c:numRef>
              <c:f>Sheet1!$V$2:$W$2</c:f>
              <c:numCache>
                <c:formatCode>General</c:formatCode>
                <c:ptCount val="2"/>
                <c:pt idx="0">
                  <c:v>98</c:v>
                </c:pt>
                <c:pt idx="1">
                  <c:v>100</c:v>
                </c:pt>
              </c:numCache>
            </c:numRef>
          </c:val>
          <c:smooth val="0"/>
        </c:ser>
        <c:ser>
          <c:idx val="1"/>
          <c:order val="1"/>
          <c:marker>
            <c:symbol val="none"/>
          </c:marker>
          <c:cat>
            <c:strRef>
              <c:f>Sheet1!$V$1:$W$1</c:f>
              <c:strCache>
                <c:ptCount val="2"/>
                <c:pt idx="0">
                  <c:v>ｱﾛﾏ満足度 前</c:v>
                </c:pt>
                <c:pt idx="1">
                  <c:v>ｱﾛﾏ満足度 後</c:v>
                </c:pt>
              </c:strCache>
            </c:strRef>
          </c:cat>
          <c:val>
            <c:numRef>
              <c:f>Sheet1!$V$3:$W$3</c:f>
              <c:numCache>
                <c:formatCode>General</c:formatCode>
                <c:ptCount val="2"/>
                <c:pt idx="0">
                  <c:v>69</c:v>
                </c:pt>
                <c:pt idx="1">
                  <c:v>83</c:v>
                </c:pt>
              </c:numCache>
            </c:numRef>
          </c:val>
          <c:smooth val="0"/>
        </c:ser>
        <c:ser>
          <c:idx val="2"/>
          <c:order val="2"/>
          <c:marker>
            <c:symbol val="none"/>
          </c:marker>
          <c:cat>
            <c:strRef>
              <c:f>Sheet1!$V$1:$W$1</c:f>
              <c:strCache>
                <c:ptCount val="2"/>
                <c:pt idx="0">
                  <c:v>ｱﾛﾏ満足度 前</c:v>
                </c:pt>
                <c:pt idx="1">
                  <c:v>ｱﾛﾏ満足度 後</c:v>
                </c:pt>
              </c:strCache>
            </c:strRef>
          </c:cat>
          <c:val>
            <c:numRef>
              <c:f>Sheet1!$V$4:$W$4</c:f>
              <c:numCache>
                <c:formatCode>General</c:formatCode>
                <c:ptCount val="2"/>
                <c:pt idx="0">
                  <c:v>90</c:v>
                </c:pt>
                <c:pt idx="1">
                  <c:v>90</c:v>
                </c:pt>
              </c:numCache>
            </c:numRef>
          </c:val>
          <c:smooth val="0"/>
        </c:ser>
        <c:ser>
          <c:idx val="3"/>
          <c:order val="3"/>
          <c:marker>
            <c:symbol val="none"/>
          </c:marker>
          <c:cat>
            <c:strRef>
              <c:f>Sheet1!$V$1:$W$1</c:f>
              <c:strCache>
                <c:ptCount val="2"/>
                <c:pt idx="0">
                  <c:v>ｱﾛﾏ満足度 前</c:v>
                </c:pt>
                <c:pt idx="1">
                  <c:v>ｱﾛﾏ満足度 後</c:v>
                </c:pt>
              </c:strCache>
            </c:strRef>
          </c:cat>
          <c:val>
            <c:numRef>
              <c:f>Sheet1!$V$5:$W$5</c:f>
              <c:numCache>
                <c:formatCode>General</c:formatCode>
                <c:ptCount val="2"/>
              </c:numCache>
            </c:numRef>
          </c:val>
          <c:smooth val="0"/>
        </c:ser>
        <c:ser>
          <c:idx val="4"/>
          <c:order val="4"/>
          <c:marker>
            <c:symbol val="none"/>
          </c:marker>
          <c:cat>
            <c:strRef>
              <c:f>Sheet1!$V$1:$W$1</c:f>
              <c:strCache>
                <c:ptCount val="2"/>
                <c:pt idx="0">
                  <c:v>ｱﾛﾏ満足度 前</c:v>
                </c:pt>
                <c:pt idx="1">
                  <c:v>ｱﾛﾏ満足度 後</c:v>
                </c:pt>
              </c:strCache>
            </c:strRef>
          </c:cat>
          <c:val>
            <c:numRef>
              <c:f>Sheet1!$V$6:$W$6</c:f>
              <c:numCache>
                <c:formatCode>General</c:formatCode>
                <c:ptCount val="2"/>
                <c:pt idx="0">
                  <c:v>89</c:v>
                </c:pt>
                <c:pt idx="1">
                  <c:v>88</c:v>
                </c:pt>
              </c:numCache>
            </c:numRef>
          </c:val>
          <c:smooth val="0"/>
        </c:ser>
        <c:ser>
          <c:idx val="5"/>
          <c:order val="5"/>
          <c:marker>
            <c:symbol val="none"/>
          </c:marker>
          <c:cat>
            <c:strRef>
              <c:f>Sheet1!$V$1:$W$1</c:f>
              <c:strCache>
                <c:ptCount val="2"/>
                <c:pt idx="0">
                  <c:v>ｱﾛﾏ満足度 前</c:v>
                </c:pt>
                <c:pt idx="1">
                  <c:v>ｱﾛﾏ満足度 後</c:v>
                </c:pt>
              </c:strCache>
            </c:strRef>
          </c:cat>
          <c:val>
            <c:numRef>
              <c:f>Sheet1!$V$7:$W$7</c:f>
              <c:numCache>
                <c:formatCode>General</c:formatCode>
                <c:ptCount val="2"/>
                <c:pt idx="0">
                  <c:v>99</c:v>
                </c:pt>
                <c:pt idx="1">
                  <c:v>99</c:v>
                </c:pt>
              </c:numCache>
            </c:numRef>
          </c:val>
          <c:smooth val="0"/>
        </c:ser>
        <c:ser>
          <c:idx val="6"/>
          <c:order val="6"/>
          <c:marker>
            <c:symbol val="none"/>
          </c:marker>
          <c:cat>
            <c:strRef>
              <c:f>Sheet1!$V$1:$W$1</c:f>
              <c:strCache>
                <c:ptCount val="2"/>
                <c:pt idx="0">
                  <c:v>ｱﾛﾏ満足度 前</c:v>
                </c:pt>
                <c:pt idx="1">
                  <c:v>ｱﾛﾏ満足度 後</c:v>
                </c:pt>
              </c:strCache>
            </c:strRef>
          </c:cat>
          <c:val>
            <c:numRef>
              <c:f>Sheet1!$V$8:$W$8</c:f>
              <c:numCache>
                <c:formatCode>General</c:formatCode>
                <c:ptCount val="2"/>
                <c:pt idx="0">
                  <c:v>93</c:v>
                </c:pt>
                <c:pt idx="1">
                  <c:v>96</c:v>
                </c:pt>
              </c:numCache>
            </c:numRef>
          </c:val>
          <c:smooth val="0"/>
        </c:ser>
        <c:ser>
          <c:idx val="7"/>
          <c:order val="7"/>
          <c:marker>
            <c:symbol val="none"/>
          </c:marker>
          <c:cat>
            <c:strRef>
              <c:f>Sheet1!$V$1:$W$1</c:f>
              <c:strCache>
                <c:ptCount val="2"/>
                <c:pt idx="0">
                  <c:v>ｱﾛﾏ満足度 前</c:v>
                </c:pt>
                <c:pt idx="1">
                  <c:v>ｱﾛﾏ満足度 後</c:v>
                </c:pt>
              </c:strCache>
            </c:strRef>
          </c:cat>
          <c:val>
            <c:numRef>
              <c:f>Sheet1!$V$9:$W$9</c:f>
              <c:numCache>
                <c:formatCode>General</c:formatCode>
                <c:ptCount val="2"/>
                <c:pt idx="0">
                  <c:v>61</c:v>
                </c:pt>
                <c:pt idx="1">
                  <c:v>85</c:v>
                </c:pt>
              </c:numCache>
            </c:numRef>
          </c:val>
          <c:smooth val="0"/>
        </c:ser>
        <c:ser>
          <c:idx val="8"/>
          <c:order val="8"/>
          <c:marker>
            <c:symbol val="none"/>
          </c:marker>
          <c:cat>
            <c:strRef>
              <c:f>Sheet1!$V$1:$W$1</c:f>
              <c:strCache>
                <c:ptCount val="2"/>
                <c:pt idx="0">
                  <c:v>ｱﾛﾏ満足度 前</c:v>
                </c:pt>
                <c:pt idx="1">
                  <c:v>ｱﾛﾏ満足度 後</c:v>
                </c:pt>
              </c:strCache>
            </c:strRef>
          </c:cat>
          <c:val>
            <c:numRef>
              <c:f>Sheet1!$V$10:$W$10</c:f>
              <c:numCache>
                <c:formatCode>General</c:formatCode>
                <c:ptCount val="2"/>
                <c:pt idx="0">
                  <c:v>100</c:v>
                </c:pt>
                <c:pt idx="1">
                  <c:v>97</c:v>
                </c:pt>
              </c:numCache>
            </c:numRef>
          </c:val>
          <c:smooth val="0"/>
        </c:ser>
        <c:ser>
          <c:idx val="9"/>
          <c:order val="9"/>
          <c:marker>
            <c:symbol val="none"/>
          </c:marker>
          <c:cat>
            <c:strRef>
              <c:f>Sheet1!$V$1:$W$1</c:f>
              <c:strCache>
                <c:ptCount val="2"/>
                <c:pt idx="0">
                  <c:v>ｱﾛﾏ満足度 前</c:v>
                </c:pt>
                <c:pt idx="1">
                  <c:v>ｱﾛﾏ満足度 後</c:v>
                </c:pt>
              </c:strCache>
            </c:strRef>
          </c:cat>
          <c:val>
            <c:numRef>
              <c:f>Sheet1!$V$11:$W$11</c:f>
              <c:numCache>
                <c:formatCode>General</c:formatCode>
                <c:ptCount val="2"/>
                <c:pt idx="0">
                  <c:v>78</c:v>
                </c:pt>
                <c:pt idx="1">
                  <c:v>80</c:v>
                </c:pt>
              </c:numCache>
            </c:numRef>
          </c:val>
          <c:smooth val="0"/>
        </c:ser>
        <c:ser>
          <c:idx val="10"/>
          <c:order val="10"/>
          <c:marker>
            <c:symbol val="none"/>
          </c:marker>
          <c:cat>
            <c:strRef>
              <c:f>Sheet1!$V$1:$W$1</c:f>
              <c:strCache>
                <c:ptCount val="2"/>
                <c:pt idx="0">
                  <c:v>ｱﾛﾏ満足度 前</c:v>
                </c:pt>
                <c:pt idx="1">
                  <c:v>ｱﾛﾏ満足度 後</c:v>
                </c:pt>
              </c:strCache>
            </c:strRef>
          </c:cat>
          <c:val>
            <c:numRef>
              <c:f>Sheet1!$V$12:$W$12</c:f>
              <c:numCache>
                <c:formatCode>General</c:formatCode>
                <c:ptCount val="2"/>
                <c:pt idx="0">
                  <c:v>92</c:v>
                </c:pt>
                <c:pt idx="1">
                  <c:v>88</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Sheet1!$V$1:$W$1</c:f>
              <c:strCache>
                <c:ptCount val="2"/>
                <c:pt idx="0">
                  <c:v>ｱﾛﾏ満足度 前</c:v>
                </c:pt>
                <c:pt idx="1">
                  <c:v>ｱﾛﾏ満足度 後</c:v>
                </c:pt>
              </c:strCache>
            </c:strRef>
          </c:cat>
          <c:val>
            <c:numRef>
              <c:f>Sheet1!$V$13:$W$13</c:f>
              <c:numCache>
                <c:formatCode>General</c:formatCode>
                <c:ptCount val="2"/>
                <c:pt idx="0">
                  <c:v>86.9</c:v>
                </c:pt>
                <c:pt idx="1">
                  <c:v>90.6</c:v>
                </c:pt>
              </c:numCache>
            </c:numRef>
          </c:val>
          <c:smooth val="0"/>
        </c:ser>
        <c:dLbls>
          <c:showLegendKey val="0"/>
          <c:showVal val="0"/>
          <c:showCatName val="0"/>
          <c:showSerName val="0"/>
          <c:showPercent val="0"/>
          <c:showBubbleSize val="0"/>
        </c:dLbls>
        <c:marker val="1"/>
        <c:smooth val="0"/>
        <c:axId val="136081920"/>
        <c:axId val="102756288"/>
      </c:lineChart>
      <c:catAx>
        <c:axId val="136081920"/>
        <c:scaling>
          <c:orientation val="minMax"/>
        </c:scaling>
        <c:delete val="0"/>
        <c:axPos val="b"/>
        <c:majorTickMark val="out"/>
        <c:minorTickMark val="none"/>
        <c:tickLblPos val="nextTo"/>
        <c:txPr>
          <a:bodyPr/>
          <a:lstStyle/>
          <a:p>
            <a:pPr>
              <a:defRPr sz="900"/>
            </a:pPr>
            <a:endParaRPr lang="ja-JP"/>
          </a:p>
        </c:txPr>
        <c:crossAx val="102756288"/>
        <c:crosses val="autoZero"/>
        <c:auto val="1"/>
        <c:lblAlgn val="ctr"/>
        <c:lblOffset val="100"/>
        <c:noMultiLvlLbl val="0"/>
      </c:catAx>
      <c:valAx>
        <c:axId val="102756288"/>
        <c:scaling>
          <c:orientation val="minMax"/>
          <c:max val="100"/>
        </c:scaling>
        <c:delete val="0"/>
        <c:axPos val="l"/>
        <c:majorGridlines/>
        <c:numFmt formatCode="General" sourceLinked="1"/>
        <c:majorTickMark val="out"/>
        <c:minorTickMark val="none"/>
        <c:tickLblPos val="nextTo"/>
        <c:crossAx val="136081920"/>
        <c:crosses val="autoZero"/>
        <c:crossBetween val="between"/>
        <c:majorUnit val="20"/>
        <c:minorUnit val="1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Sheet1!$Q$1:$R$1</c:f>
              <c:strCache>
                <c:ptCount val="2"/>
                <c:pt idx="0">
                  <c:v>精神的苦痛介入直前</c:v>
                </c:pt>
                <c:pt idx="1">
                  <c:v>精神的苦痛介入直後</c:v>
                </c:pt>
              </c:strCache>
            </c:strRef>
          </c:cat>
          <c:val>
            <c:numRef>
              <c:f>Sheet1!$Q$2:$R$2</c:f>
              <c:numCache>
                <c:formatCode>General</c:formatCode>
                <c:ptCount val="2"/>
                <c:pt idx="0">
                  <c:v>25.75</c:v>
                </c:pt>
                <c:pt idx="1">
                  <c:v>0.375</c:v>
                </c:pt>
              </c:numCache>
            </c:numRef>
          </c:val>
          <c:smooth val="0"/>
        </c:ser>
        <c:ser>
          <c:idx val="1"/>
          <c:order val="1"/>
          <c:marker>
            <c:symbol val="none"/>
          </c:marker>
          <c:cat>
            <c:strRef>
              <c:f>Sheet1!$Q$1:$R$1</c:f>
              <c:strCache>
                <c:ptCount val="2"/>
                <c:pt idx="0">
                  <c:v>精神的苦痛介入直前</c:v>
                </c:pt>
                <c:pt idx="1">
                  <c:v>精神的苦痛介入直後</c:v>
                </c:pt>
              </c:strCache>
            </c:strRef>
          </c:cat>
          <c:val>
            <c:numRef>
              <c:f>Sheet1!$Q$3:$R$3</c:f>
              <c:numCache>
                <c:formatCode>General</c:formatCode>
                <c:ptCount val="2"/>
                <c:pt idx="0">
                  <c:v>55.142857142857146</c:v>
                </c:pt>
                <c:pt idx="1">
                  <c:v>52.142857142857146</c:v>
                </c:pt>
              </c:numCache>
            </c:numRef>
          </c:val>
          <c:smooth val="0"/>
        </c:ser>
        <c:ser>
          <c:idx val="2"/>
          <c:order val="2"/>
          <c:marker>
            <c:symbol val="none"/>
          </c:marker>
          <c:cat>
            <c:strRef>
              <c:f>Sheet1!$Q$1:$R$1</c:f>
              <c:strCache>
                <c:ptCount val="2"/>
                <c:pt idx="0">
                  <c:v>精神的苦痛介入直前</c:v>
                </c:pt>
                <c:pt idx="1">
                  <c:v>精神的苦痛介入直後</c:v>
                </c:pt>
              </c:strCache>
            </c:strRef>
          </c:cat>
          <c:val>
            <c:numRef>
              <c:f>Sheet1!$Q$4:$R$4</c:f>
              <c:numCache>
                <c:formatCode>General</c:formatCode>
                <c:ptCount val="2"/>
                <c:pt idx="0">
                  <c:v>72</c:v>
                </c:pt>
                <c:pt idx="1">
                  <c:v>34.166666666666664</c:v>
                </c:pt>
              </c:numCache>
            </c:numRef>
          </c:val>
          <c:smooth val="0"/>
        </c:ser>
        <c:ser>
          <c:idx val="3"/>
          <c:order val="3"/>
          <c:marker>
            <c:symbol val="none"/>
          </c:marker>
          <c:cat>
            <c:strRef>
              <c:f>Sheet1!$Q$1:$R$1</c:f>
              <c:strCache>
                <c:ptCount val="2"/>
                <c:pt idx="0">
                  <c:v>精神的苦痛介入直前</c:v>
                </c:pt>
                <c:pt idx="1">
                  <c:v>精神的苦痛介入直後</c:v>
                </c:pt>
              </c:strCache>
            </c:strRef>
          </c:cat>
          <c:val>
            <c:numRef>
              <c:f>Sheet1!$Q$5:$R$5</c:f>
              <c:numCache>
                <c:formatCode>General</c:formatCode>
                <c:ptCount val="2"/>
                <c:pt idx="0">
                  <c:v>42.6</c:v>
                </c:pt>
                <c:pt idx="1">
                  <c:v>16.399999999999999</c:v>
                </c:pt>
              </c:numCache>
            </c:numRef>
          </c:val>
          <c:smooth val="0"/>
        </c:ser>
        <c:ser>
          <c:idx val="4"/>
          <c:order val="4"/>
          <c:marker>
            <c:symbol val="none"/>
          </c:marker>
          <c:cat>
            <c:strRef>
              <c:f>Sheet1!$Q$1:$R$1</c:f>
              <c:strCache>
                <c:ptCount val="2"/>
                <c:pt idx="0">
                  <c:v>精神的苦痛介入直前</c:v>
                </c:pt>
                <c:pt idx="1">
                  <c:v>精神的苦痛介入直後</c:v>
                </c:pt>
              </c:strCache>
            </c:strRef>
          </c:cat>
          <c:val>
            <c:numRef>
              <c:f>Sheet1!$Q$6:$R$6</c:f>
              <c:numCache>
                <c:formatCode>General</c:formatCode>
                <c:ptCount val="2"/>
                <c:pt idx="0">
                  <c:v>76.75</c:v>
                </c:pt>
                <c:pt idx="1">
                  <c:v>4.25</c:v>
                </c:pt>
              </c:numCache>
            </c:numRef>
          </c:val>
          <c:smooth val="0"/>
        </c:ser>
        <c:ser>
          <c:idx val="5"/>
          <c:order val="5"/>
          <c:marker>
            <c:symbol val="none"/>
          </c:marker>
          <c:cat>
            <c:strRef>
              <c:f>Sheet1!$Q$1:$R$1</c:f>
              <c:strCache>
                <c:ptCount val="2"/>
                <c:pt idx="0">
                  <c:v>精神的苦痛介入直前</c:v>
                </c:pt>
                <c:pt idx="1">
                  <c:v>精神的苦痛介入直後</c:v>
                </c:pt>
              </c:strCache>
            </c:strRef>
          </c:cat>
          <c:val>
            <c:numRef>
              <c:f>Sheet1!$Q$7:$R$7</c:f>
              <c:numCache>
                <c:formatCode>General</c:formatCode>
                <c:ptCount val="2"/>
                <c:pt idx="0">
                  <c:v>30.625</c:v>
                </c:pt>
                <c:pt idx="1">
                  <c:v>1</c:v>
                </c:pt>
              </c:numCache>
            </c:numRef>
          </c:val>
          <c:smooth val="0"/>
        </c:ser>
        <c:ser>
          <c:idx val="6"/>
          <c:order val="6"/>
          <c:marker>
            <c:symbol val="none"/>
          </c:marker>
          <c:cat>
            <c:strRef>
              <c:f>Sheet1!$Q$1:$R$1</c:f>
              <c:strCache>
                <c:ptCount val="2"/>
                <c:pt idx="0">
                  <c:v>精神的苦痛介入直前</c:v>
                </c:pt>
                <c:pt idx="1">
                  <c:v>精神的苦痛介入直後</c:v>
                </c:pt>
              </c:strCache>
            </c:strRef>
          </c:cat>
          <c:val>
            <c:numRef>
              <c:f>Sheet1!$Q$8:$R$8</c:f>
              <c:numCache>
                <c:formatCode>General</c:formatCode>
                <c:ptCount val="2"/>
                <c:pt idx="0">
                  <c:v>73.666666666666671</c:v>
                </c:pt>
                <c:pt idx="1">
                  <c:v>19.333333333333332</c:v>
                </c:pt>
              </c:numCache>
            </c:numRef>
          </c:val>
          <c:smooth val="0"/>
        </c:ser>
        <c:ser>
          <c:idx val="7"/>
          <c:order val="7"/>
          <c:marker>
            <c:symbol val="none"/>
          </c:marker>
          <c:cat>
            <c:strRef>
              <c:f>Sheet1!$Q$1:$R$1</c:f>
              <c:strCache>
                <c:ptCount val="2"/>
                <c:pt idx="0">
                  <c:v>精神的苦痛介入直前</c:v>
                </c:pt>
                <c:pt idx="1">
                  <c:v>精神的苦痛介入直後</c:v>
                </c:pt>
              </c:strCache>
            </c:strRef>
          </c:cat>
          <c:val>
            <c:numRef>
              <c:f>Sheet1!$Q$9:$R$9</c:f>
              <c:numCache>
                <c:formatCode>General</c:formatCode>
                <c:ptCount val="2"/>
                <c:pt idx="0">
                  <c:v>17</c:v>
                </c:pt>
                <c:pt idx="1">
                  <c:v>4.8</c:v>
                </c:pt>
              </c:numCache>
            </c:numRef>
          </c:val>
          <c:smooth val="0"/>
        </c:ser>
        <c:ser>
          <c:idx val="8"/>
          <c:order val="8"/>
          <c:marker>
            <c:symbol val="none"/>
          </c:marker>
          <c:cat>
            <c:strRef>
              <c:f>Sheet1!$Q$1:$R$1</c:f>
              <c:strCache>
                <c:ptCount val="2"/>
                <c:pt idx="0">
                  <c:v>精神的苦痛介入直前</c:v>
                </c:pt>
                <c:pt idx="1">
                  <c:v>精神的苦痛介入直後</c:v>
                </c:pt>
              </c:strCache>
            </c:strRef>
          </c:cat>
          <c:val>
            <c:numRef>
              <c:f>Sheet1!$Q$10:$R$10</c:f>
              <c:numCache>
                <c:formatCode>General</c:formatCode>
                <c:ptCount val="2"/>
                <c:pt idx="0">
                  <c:v>90.428571428571431</c:v>
                </c:pt>
                <c:pt idx="1">
                  <c:v>53.571428571428569</c:v>
                </c:pt>
              </c:numCache>
            </c:numRef>
          </c:val>
          <c:smooth val="0"/>
        </c:ser>
        <c:ser>
          <c:idx val="9"/>
          <c:order val="9"/>
          <c:marker>
            <c:symbol val="none"/>
          </c:marker>
          <c:cat>
            <c:strRef>
              <c:f>Sheet1!$Q$1:$R$1</c:f>
              <c:strCache>
                <c:ptCount val="2"/>
                <c:pt idx="0">
                  <c:v>精神的苦痛介入直前</c:v>
                </c:pt>
                <c:pt idx="1">
                  <c:v>精神的苦痛介入直後</c:v>
                </c:pt>
              </c:strCache>
            </c:strRef>
          </c:cat>
          <c:val>
            <c:numRef>
              <c:f>Sheet1!$Q$11:$R$11</c:f>
              <c:numCache>
                <c:formatCode>General</c:formatCode>
                <c:ptCount val="2"/>
                <c:pt idx="0">
                  <c:v>70</c:v>
                </c:pt>
                <c:pt idx="1">
                  <c:v>20.857142857142858</c:v>
                </c:pt>
              </c:numCache>
            </c:numRef>
          </c:val>
          <c:smooth val="0"/>
        </c:ser>
        <c:ser>
          <c:idx val="10"/>
          <c:order val="10"/>
          <c:marker>
            <c:symbol val="none"/>
          </c:marker>
          <c:cat>
            <c:strRef>
              <c:f>Sheet1!$Q$1:$R$1</c:f>
              <c:strCache>
                <c:ptCount val="2"/>
                <c:pt idx="0">
                  <c:v>精神的苦痛介入直前</c:v>
                </c:pt>
                <c:pt idx="1">
                  <c:v>精神的苦痛介入直後</c:v>
                </c:pt>
              </c:strCache>
            </c:strRef>
          </c:cat>
          <c:val>
            <c:numRef>
              <c:f>Sheet1!$Q$12:$R$12</c:f>
              <c:numCache>
                <c:formatCode>General</c:formatCode>
                <c:ptCount val="2"/>
                <c:pt idx="0">
                  <c:v>38.375</c:v>
                </c:pt>
                <c:pt idx="1">
                  <c:v>14.75</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Sheet1!$Q$1:$R$1</c:f>
              <c:strCache>
                <c:ptCount val="2"/>
                <c:pt idx="0">
                  <c:v>精神的苦痛介入直前</c:v>
                </c:pt>
                <c:pt idx="1">
                  <c:v>精神的苦痛介入直後</c:v>
                </c:pt>
              </c:strCache>
            </c:strRef>
          </c:cat>
          <c:val>
            <c:numRef>
              <c:f>Sheet1!$Q$13:$R$13</c:f>
              <c:numCache>
                <c:formatCode>General</c:formatCode>
                <c:ptCount val="2"/>
                <c:pt idx="0">
                  <c:v>53.848917748917756</c:v>
                </c:pt>
                <c:pt idx="1">
                  <c:v>20.149675324675325</c:v>
                </c:pt>
              </c:numCache>
            </c:numRef>
          </c:val>
          <c:smooth val="0"/>
        </c:ser>
        <c:dLbls>
          <c:showLegendKey val="0"/>
          <c:showVal val="0"/>
          <c:showCatName val="0"/>
          <c:showSerName val="0"/>
          <c:showPercent val="0"/>
          <c:showBubbleSize val="0"/>
        </c:dLbls>
        <c:marker val="1"/>
        <c:smooth val="0"/>
        <c:axId val="136169472"/>
        <c:axId val="102758016"/>
      </c:lineChart>
      <c:catAx>
        <c:axId val="136169472"/>
        <c:scaling>
          <c:orientation val="minMax"/>
        </c:scaling>
        <c:delete val="0"/>
        <c:axPos val="b"/>
        <c:majorTickMark val="out"/>
        <c:minorTickMark val="none"/>
        <c:tickLblPos val="nextTo"/>
        <c:crossAx val="102758016"/>
        <c:crosses val="autoZero"/>
        <c:auto val="1"/>
        <c:lblAlgn val="ctr"/>
        <c:lblOffset val="100"/>
        <c:noMultiLvlLbl val="0"/>
      </c:catAx>
      <c:valAx>
        <c:axId val="102758016"/>
        <c:scaling>
          <c:orientation val="minMax"/>
        </c:scaling>
        <c:delete val="0"/>
        <c:axPos val="l"/>
        <c:majorGridlines/>
        <c:numFmt formatCode="General" sourceLinked="1"/>
        <c:majorTickMark val="out"/>
        <c:minorTickMark val="none"/>
        <c:tickLblPos val="nextTo"/>
        <c:crossAx val="1361694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Sheet1!$M$1:$N$1</c:f>
              <c:strCache>
                <c:ptCount val="2"/>
                <c:pt idx="0">
                  <c:v>身体的苦痛介入直前</c:v>
                </c:pt>
                <c:pt idx="1">
                  <c:v>身体的苦痛介入直後</c:v>
                </c:pt>
              </c:strCache>
            </c:strRef>
          </c:cat>
          <c:val>
            <c:numRef>
              <c:f>Sheet1!$M$2:$N$2</c:f>
              <c:numCache>
                <c:formatCode>General</c:formatCode>
                <c:ptCount val="2"/>
                <c:pt idx="0">
                  <c:v>29.875</c:v>
                </c:pt>
                <c:pt idx="1">
                  <c:v>1</c:v>
                </c:pt>
              </c:numCache>
            </c:numRef>
          </c:val>
          <c:smooth val="0"/>
        </c:ser>
        <c:ser>
          <c:idx val="1"/>
          <c:order val="1"/>
          <c:marker>
            <c:symbol val="none"/>
          </c:marker>
          <c:cat>
            <c:strRef>
              <c:f>Sheet1!$M$1:$N$1</c:f>
              <c:strCache>
                <c:ptCount val="2"/>
                <c:pt idx="0">
                  <c:v>身体的苦痛介入直前</c:v>
                </c:pt>
                <c:pt idx="1">
                  <c:v>身体的苦痛介入直後</c:v>
                </c:pt>
              </c:strCache>
            </c:strRef>
          </c:cat>
          <c:val>
            <c:numRef>
              <c:f>Sheet1!$M$3:$N$3</c:f>
              <c:numCache>
                <c:formatCode>General</c:formatCode>
                <c:ptCount val="2"/>
                <c:pt idx="0">
                  <c:v>58.857142857142854</c:v>
                </c:pt>
                <c:pt idx="1">
                  <c:v>58</c:v>
                </c:pt>
              </c:numCache>
            </c:numRef>
          </c:val>
          <c:smooth val="0"/>
        </c:ser>
        <c:ser>
          <c:idx val="2"/>
          <c:order val="2"/>
          <c:marker>
            <c:symbol val="none"/>
          </c:marker>
          <c:cat>
            <c:strRef>
              <c:f>Sheet1!$M$1:$N$1</c:f>
              <c:strCache>
                <c:ptCount val="2"/>
                <c:pt idx="0">
                  <c:v>身体的苦痛介入直前</c:v>
                </c:pt>
                <c:pt idx="1">
                  <c:v>身体的苦痛介入直後</c:v>
                </c:pt>
              </c:strCache>
            </c:strRef>
          </c:cat>
          <c:val>
            <c:numRef>
              <c:f>Sheet1!$M$4:$N$4</c:f>
              <c:numCache>
                <c:formatCode>General</c:formatCode>
                <c:ptCount val="2"/>
                <c:pt idx="0">
                  <c:v>76.166666666666671</c:v>
                </c:pt>
                <c:pt idx="1">
                  <c:v>48.833333333333336</c:v>
                </c:pt>
              </c:numCache>
            </c:numRef>
          </c:val>
          <c:smooth val="0"/>
        </c:ser>
        <c:ser>
          <c:idx val="3"/>
          <c:order val="3"/>
          <c:marker>
            <c:symbol val="none"/>
          </c:marker>
          <c:cat>
            <c:strRef>
              <c:f>Sheet1!$M$1:$N$1</c:f>
              <c:strCache>
                <c:ptCount val="2"/>
                <c:pt idx="0">
                  <c:v>身体的苦痛介入直前</c:v>
                </c:pt>
                <c:pt idx="1">
                  <c:v>身体的苦痛介入直後</c:v>
                </c:pt>
              </c:strCache>
            </c:strRef>
          </c:cat>
          <c:val>
            <c:numRef>
              <c:f>Sheet1!$M$5:$N$5</c:f>
              <c:numCache>
                <c:formatCode>General</c:formatCode>
                <c:ptCount val="2"/>
                <c:pt idx="0">
                  <c:v>50.6</c:v>
                </c:pt>
                <c:pt idx="1">
                  <c:v>20.8</c:v>
                </c:pt>
              </c:numCache>
            </c:numRef>
          </c:val>
          <c:smooth val="0"/>
        </c:ser>
        <c:ser>
          <c:idx val="4"/>
          <c:order val="4"/>
          <c:marker>
            <c:symbol val="none"/>
          </c:marker>
          <c:cat>
            <c:strRef>
              <c:f>Sheet1!$M$1:$N$1</c:f>
              <c:strCache>
                <c:ptCount val="2"/>
                <c:pt idx="0">
                  <c:v>身体的苦痛介入直前</c:v>
                </c:pt>
                <c:pt idx="1">
                  <c:v>身体的苦痛介入直後</c:v>
                </c:pt>
              </c:strCache>
            </c:strRef>
          </c:cat>
          <c:val>
            <c:numRef>
              <c:f>Sheet1!$M$6:$N$6</c:f>
              <c:numCache>
                <c:formatCode>General</c:formatCode>
                <c:ptCount val="2"/>
                <c:pt idx="0">
                  <c:v>76.125</c:v>
                </c:pt>
                <c:pt idx="1">
                  <c:v>5</c:v>
                </c:pt>
              </c:numCache>
            </c:numRef>
          </c:val>
          <c:smooth val="0"/>
        </c:ser>
        <c:ser>
          <c:idx val="5"/>
          <c:order val="5"/>
          <c:marker>
            <c:symbol val="none"/>
          </c:marker>
          <c:cat>
            <c:strRef>
              <c:f>Sheet1!$M$1:$N$1</c:f>
              <c:strCache>
                <c:ptCount val="2"/>
                <c:pt idx="0">
                  <c:v>身体的苦痛介入直前</c:v>
                </c:pt>
                <c:pt idx="1">
                  <c:v>身体的苦痛介入直後</c:v>
                </c:pt>
              </c:strCache>
            </c:strRef>
          </c:cat>
          <c:val>
            <c:numRef>
              <c:f>Sheet1!$M$7:$N$7</c:f>
              <c:numCache>
                <c:formatCode>General</c:formatCode>
                <c:ptCount val="2"/>
                <c:pt idx="0">
                  <c:v>33.125</c:v>
                </c:pt>
                <c:pt idx="1">
                  <c:v>1.75</c:v>
                </c:pt>
              </c:numCache>
            </c:numRef>
          </c:val>
          <c:smooth val="0"/>
        </c:ser>
        <c:ser>
          <c:idx val="6"/>
          <c:order val="6"/>
          <c:marker>
            <c:symbol val="none"/>
          </c:marker>
          <c:cat>
            <c:strRef>
              <c:f>Sheet1!$M$1:$N$1</c:f>
              <c:strCache>
                <c:ptCount val="2"/>
                <c:pt idx="0">
                  <c:v>身体的苦痛介入直前</c:v>
                </c:pt>
                <c:pt idx="1">
                  <c:v>身体的苦痛介入直後</c:v>
                </c:pt>
              </c:strCache>
            </c:strRef>
          </c:cat>
          <c:val>
            <c:numRef>
              <c:f>Sheet1!$M$8:$N$8</c:f>
              <c:numCache>
                <c:formatCode>General</c:formatCode>
                <c:ptCount val="2"/>
                <c:pt idx="0">
                  <c:v>74.333333333333329</c:v>
                </c:pt>
                <c:pt idx="1">
                  <c:v>23.333333333333332</c:v>
                </c:pt>
              </c:numCache>
            </c:numRef>
          </c:val>
          <c:smooth val="0"/>
        </c:ser>
        <c:ser>
          <c:idx val="7"/>
          <c:order val="7"/>
          <c:marker>
            <c:symbol val="none"/>
          </c:marker>
          <c:cat>
            <c:strRef>
              <c:f>Sheet1!$M$1:$N$1</c:f>
              <c:strCache>
                <c:ptCount val="2"/>
                <c:pt idx="0">
                  <c:v>身体的苦痛介入直前</c:v>
                </c:pt>
                <c:pt idx="1">
                  <c:v>身体的苦痛介入直後</c:v>
                </c:pt>
              </c:strCache>
            </c:strRef>
          </c:cat>
          <c:val>
            <c:numRef>
              <c:f>Sheet1!$M$9:$N$9</c:f>
              <c:numCache>
                <c:formatCode>General</c:formatCode>
                <c:ptCount val="2"/>
                <c:pt idx="0">
                  <c:v>13.6</c:v>
                </c:pt>
                <c:pt idx="1">
                  <c:v>5.8</c:v>
                </c:pt>
              </c:numCache>
            </c:numRef>
          </c:val>
          <c:smooth val="0"/>
        </c:ser>
        <c:ser>
          <c:idx val="8"/>
          <c:order val="8"/>
          <c:marker>
            <c:symbol val="none"/>
          </c:marker>
          <c:cat>
            <c:strRef>
              <c:f>Sheet1!$M$1:$N$1</c:f>
              <c:strCache>
                <c:ptCount val="2"/>
                <c:pt idx="0">
                  <c:v>身体的苦痛介入直前</c:v>
                </c:pt>
                <c:pt idx="1">
                  <c:v>身体的苦痛介入直後</c:v>
                </c:pt>
              </c:strCache>
            </c:strRef>
          </c:cat>
          <c:val>
            <c:numRef>
              <c:f>Sheet1!$M$10:$N$10</c:f>
              <c:numCache>
                <c:formatCode>General</c:formatCode>
                <c:ptCount val="2"/>
                <c:pt idx="0">
                  <c:v>89.857142857142861</c:v>
                </c:pt>
                <c:pt idx="1">
                  <c:v>88.714285714285708</c:v>
                </c:pt>
              </c:numCache>
            </c:numRef>
          </c:val>
          <c:smooth val="0"/>
        </c:ser>
        <c:ser>
          <c:idx val="9"/>
          <c:order val="9"/>
          <c:marker>
            <c:symbol val="none"/>
          </c:marker>
          <c:cat>
            <c:strRef>
              <c:f>Sheet1!$M$1:$N$1</c:f>
              <c:strCache>
                <c:ptCount val="2"/>
                <c:pt idx="0">
                  <c:v>身体的苦痛介入直前</c:v>
                </c:pt>
                <c:pt idx="1">
                  <c:v>身体的苦痛介入直後</c:v>
                </c:pt>
              </c:strCache>
            </c:strRef>
          </c:cat>
          <c:val>
            <c:numRef>
              <c:f>Sheet1!$M$11:$N$11</c:f>
              <c:numCache>
                <c:formatCode>General</c:formatCode>
                <c:ptCount val="2"/>
                <c:pt idx="0">
                  <c:v>75.857142857142861</c:v>
                </c:pt>
                <c:pt idx="1">
                  <c:v>27.714285714285715</c:v>
                </c:pt>
              </c:numCache>
            </c:numRef>
          </c:val>
          <c:smooth val="0"/>
        </c:ser>
        <c:ser>
          <c:idx val="10"/>
          <c:order val="10"/>
          <c:marker>
            <c:symbol val="none"/>
          </c:marker>
          <c:cat>
            <c:strRef>
              <c:f>Sheet1!$M$1:$N$1</c:f>
              <c:strCache>
                <c:ptCount val="2"/>
                <c:pt idx="0">
                  <c:v>身体的苦痛介入直前</c:v>
                </c:pt>
                <c:pt idx="1">
                  <c:v>身体的苦痛介入直後</c:v>
                </c:pt>
              </c:strCache>
            </c:strRef>
          </c:cat>
          <c:val>
            <c:numRef>
              <c:f>Sheet1!$M$12:$N$12</c:f>
              <c:numCache>
                <c:formatCode>General</c:formatCode>
                <c:ptCount val="2"/>
                <c:pt idx="0">
                  <c:v>32.25</c:v>
                </c:pt>
                <c:pt idx="1">
                  <c:v>15.625</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Sheet1!$M$1:$N$1</c:f>
              <c:strCache>
                <c:ptCount val="2"/>
                <c:pt idx="0">
                  <c:v>身体的苦痛介入直前</c:v>
                </c:pt>
                <c:pt idx="1">
                  <c:v>身体的苦痛介入直後</c:v>
                </c:pt>
              </c:strCache>
            </c:strRef>
          </c:cat>
          <c:val>
            <c:numRef>
              <c:f>Sheet1!$M$13:$N$13</c:f>
              <c:numCache>
                <c:formatCode>General</c:formatCode>
                <c:ptCount val="2"/>
                <c:pt idx="0">
                  <c:v>55.513311688311688</c:v>
                </c:pt>
                <c:pt idx="1">
                  <c:v>26.960930735930742</c:v>
                </c:pt>
              </c:numCache>
            </c:numRef>
          </c:val>
          <c:smooth val="0"/>
        </c:ser>
        <c:dLbls>
          <c:showLegendKey val="0"/>
          <c:showVal val="0"/>
          <c:showCatName val="0"/>
          <c:showSerName val="0"/>
          <c:showPercent val="0"/>
          <c:showBubbleSize val="0"/>
        </c:dLbls>
        <c:marker val="1"/>
        <c:smooth val="0"/>
        <c:axId val="135866880"/>
        <c:axId val="102759744"/>
      </c:lineChart>
      <c:catAx>
        <c:axId val="135866880"/>
        <c:scaling>
          <c:orientation val="minMax"/>
        </c:scaling>
        <c:delete val="0"/>
        <c:axPos val="b"/>
        <c:majorTickMark val="out"/>
        <c:minorTickMark val="none"/>
        <c:tickLblPos val="nextTo"/>
        <c:crossAx val="102759744"/>
        <c:crosses val="autoZero"/>
        <c:auto val="1"/>
        <c:lblAlgn val="ctr"/>
        <c:lblOffset val="100"/>
        <c:noMultiLvlLbl val="0"/>
      </c:catAx>
      <c:valAx>
        <c:axId val="102759744"/>
        <c:scaling>
          <c:orientation val="minMax"/>
        </c:scaling>
        <c:delete val="0"/>
        <c:axPos val="l"/>
        <c:majorGridlines/>
        <c:numFmt formatCode="General" sourceLinked="1"/>
        <c:majorTickMark val="out"/>
        <c:minorTickMark val="none"/>
        <c:tickLblPos val="nextTo"/>
        <c:crossAx val="1358668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Sheet1!$I$1:$J$1</c:f>
              <c:strCache>
                <c:ptCount val="2"/>
                <c:pt idx="0">
                  <c:v>IES-R 前</c:v>
                </c:pt>
                <c:pt idx="1">
                  <c:v>IES-R 後</c:v>
                </c:pt>
              </c:strCache>
            </c:strRef>
          </c:cat>
          <c:val>
            <c:numRef>
              <c:f>Sheet1!$I$2:$J$2</c:f>
              <c:numCache>
                <c:formatCode>General</c:formatCode>
                <c:ptCount val="2"/>
                <c:pt idx="0">
                  <c:v>8</c:v>
                </c:pt>
                <c:pt idx="1">
                  <c:v>5</c:v>
                </c:pt>
              </c:numCache>
            </c:numRef>
          </c:val>
          <c:smooth val="0"/>
        </c:ser>
        <c:ser>
          <c:idx val="1"/>
          <c:order val="1"/>
          <c:marker>
            <c:symbol val="none"/>
          </c:marker>
          <c:cat>
            <c:strRef>
              <c:f>Sheet1!$I$1:$J$1</c:f>
              <c:strCache>
                <c:ptCount val="2"/>
                <c:pt idx="0">
                  <c:v>IES-R 前</c:v>
                </c:pt>
                <c:pt idx="1">
                  <c:v>IES-R 後</c:v>
                </c:pt>
              </c:strCache>
            </c:strRef>
          </c:cat>
          <c:val>
            <c:numRef>
              <c:f>Sheet1!$I$3:$J$3</c:f>
              <c:numCache>
                <c:formatCode>General</c:formatCode>
                <c:ptCount val="2"/>
                <c:pt idx="0">
                  <c:v>21</c:v>
                </c:pt>
                <c:pt idx="1">
                  <c:v>29</c:v>
                </c:pt>
              </c:numCache>
            </c:numRef>
          </c:val>
          <c:smooth val="0"/>
        </c:ser>
        <c:ser>
          <c:idx val="2"/>
          <c:order val="2"/>
          <c:marker>
            <c:symbol val="none"/>
          </c:marker>
          <c:cat>
            <c:strRef>
              <c:f>Sheet1!$I$1:$J$1</c:f>
              <c:strCache>
                <c:ptCount val="2"/>
                <c:pt idx="0">
                  <c:v>IES-R 前</c:v>
                </c:pt>
                <c:pt idx="1">
                  <c:v>IES-R 後</c:v>
                </c:pt>
              </c:strCache>
            </c:strRef>
          </c:cat>
          <c:val>
            <c:numRef>
              <c:f>Sheet1!$I$4:$J$4</c:f>
              <c:numCache>
                <c:formatCode>General</c:formatCode>
                <c:ptCount val="2"/>
                <c:pt idx="0">
                  <c:v>5</c:v>
                </c:pt>
                <c:pt idx="1">
                  <c:v>6</c:v>
                </c:pt>
              </c:numCache>
            </c:numRef>
          </c:val>
          <c:smooth val="0"/>
        </c:ser>
        <c:ser>
          <c:idx val="3"/>
          <c:order val="3"/>
          <c:marker>
            <c:symbol val="none"/>
          </c:marker>
          <c:cat>
            <c:strRef>
              <c:f>Sheet1!$I$1:$J$1</c:f>
              <c:strCache>
                <c:ptCount val="2"/>
                <c:pt idx="0">
                  <c:v>IES-R 前</c:v>
                </c:pt>
                <c:pt idx="1">
                  <c:v>IES-R 後</c:v>
                </c:pt>
              </c:strCache>
            </c:strRef>
          </c:cat>
          <c:val>
            <c:numRef>
              <c:f>Sheet1!$I$5:$J$5</c:f>
              <c:numCache>
                <c:formatCode>General</c:formatCode>
                <c:ptCount val="2"/>
                <c:pt idx="0">
                  <c:v>31</c:v>
                </c:pt>
                <c:pt idx="1">
                  <c:v>24</c:v>
                </c:pt>
              </c:numCache>
            </c:numRef>
          </c:val>
          <c:smooth val="0"/>
        </c:ser>
        <c:ser>
          <c:idx val="4"/>
          <c:order val="4"/>
          <c:marker>
            <c:symbol val="none"/>
          </c:marker>
          <c:cat>
            <c:strRef>
              <c:f>Sheet1!$I$1:$J$1</c:f>
              <c:strCache>
                <c:ptCount val="2"/>
                <c:pt idx="0">
                  <c:v>IES-R 前</c:v>
                </c:pt>
                <c:pt idx="1">
                  <c:v>IES-R 後</c:v>
                </c:pt>
              </c:strCache>
            </c:strRef>
          </c:cat>
          <c:val>
            <c:numRef>
              <c:f>Sheet1!$I$6:$J$6</c:f>
              <c:numCache>
                <c:formatCode>General</c:formatCode>
                <c:ptCount val="2"/>
                <c:pt idx="0">
                  <c:v>22</c:v>
                </c:pt>
                <c:pt idx="1">
                  <c:v>23</c:v>
                </c:pt>
              </c:numCache>
            </c:numRef>
          </c:val>
          <c:smooth val="0"/>
        </c:ser>
        <c:ser>
          <c:idx val="5"/>
          <c:order val="5"/>
          <c:marker>
            <c:symbol val="none"/>
          </c:marker>
          <c:cat>
            <c:strRef>
              <c:f>Sheet1!$I$1:$J$1</c:f>
              <c:strCache>
                <c:ptCount val="2"/>
                <c:pt idx="0">
                  <c:v>IES-R 前</c:v>
                </c:pt>
                <c:pt idx="1">
                  <c:v>IES-R 後</c:v>
                </c:pt>
              </c:strCache>
            </c:strRef>
          </c:cat>
          <c:val>
            <c:numRef>
              <c:f>Sheet1!$I$7:$J$7</c:f>
              <c:numCache>
                <c:formatCode>General</c:formatCode>
                <c:ptCount val="2"/>
                <c:pt idx="0">
                  <c:v>25</c:v>
                </c:pt>
                <c:pt idx="1">
                  <c:v>12</c:v>
                </c:pt>
              </c:numCache>
            </c:numRef>
          </c:val>
          <c:smooth val="0"/>
        </c:ser>
        <c:ser>
          <c:idx val="6"/>
          <c:order val="6"/>
          <c:marker>
            <c:symbol val="none"/>
          </c:marker>
          <c:cat>
            <c:strRef>
              <c:f>Sheet1!$I$1:$J$1</c:f>
              <c:strCache>
                <c:ptCount val="2"/>
                <c:pt idx="0">
                  <c:v>IES-R 前</c:v>
                </c:pt>
                <c:pt idx="1">
                  <c:v>IES-R 後</c:v>
                </c:pt>
              </c:strCache>
            </c:strRef>
          </c:cat>
          <c:val>
            <c:numRef>
              <c:f>Sheet1!$I$8:$J$8</c:f>
              <c:numCache>
                <c:formatCode>General</c:formatCode>
                <c:ptCount val="2"/>
                <c:pt idx="0">
                  <c:v>10</c:v>
                </c:pt>
                <c:pt idx="1">
                  <c:v>28</c:v>
                </c:pt>
              </c:numCache>
            </c:numRef>
          </c:val>
          <c:smooth val="0"/>
        </c:ser>
        <c:ser>
          <c:idx val="7"/>
          <c:order val="7"/>
          <c:marker>
            <c:symbol val="none"/>
          </c:marker>
          <c:cat>
            <c:strRef>
              <c:f>Sheet1!$I$1:$J$1</c:f>
              <c:strCache>
                <c:ptCount val="2"/>
                <c:pt idx="0">
                  <c:v>IES-R 前</c:v>
                </c:pt>
                <c:pt idx="1">
                  <c:v>IES-R 後</c:v>
                </c:pt>
              </c:strCache>
            </c:strRef>
          </c:cat>
          <c:val>
            <c:numRef>
              <c:f>Sheet1!$I$9:$J$9</c:f>
              <c:numCache>
                <c:formatCode>General</c:formatCode>
                <c:ptCount val="2"/>
                <c:pt idx="0">
                  <c:v>8</c:v>
                </c:pt>
                <c:pt idx="1">
                  <c:v>10</c:v>
                </c:pt>
              </c:numCache>
            </c:numRef>
          </c:val>
          <c:smooth val="0"/>
        </c:ser>
        <c:ser>
          <c:idx val="8"/>
          <c:order val="8"/>
          <c:marker>
            <c:symbol val="none"/>
          </c:marker>
          <c:cat>
            <c:strRef>
              <c:f>Sheet1!$I$1:$J$1</c:f>
              <c:strCache>
                <c:ptCount val="2"/>
                <c:pt idx="0">
                  <c:v>IES-R 前</c:v>
                </c:pt>
                <c:pt idx="1">
                  <c:v>IES-R 後</c:v>
                </c:pt>
              </c:strCache>
            </c:strRef>
          </c:cat>
          <c:val>
            <c:numRef>
              <c:f>Sheet1!$I$10:$J$10</c:f>
              <c:numCache>
                <c:formatCode>General</c:formatCode>
                <c:ptCount val="2"/>
                <c:pt idx="0">
                  <c:v>5</c:v>
                </c:pt>
                <c:pt idx="1">
                  <c:v>9</c:v>
                </c:pt>
              </c:numCache>
            </c:numRef>
          </c:val>
          <c:smooth val="0"/>
        </c:ser>
        <c:ser>
          <c:idx val="9"/>
          <c:order val="9"/>
          <c:marker>
            <c:symbol val="none"/>
          </c:marker>
          <c:cat>
            <c:strRef>
              <c:f>Sheet1!$I$1:$J$1</c:f>
              <c:strCache>
                <c:ptCount val="2"/>
                <c:pt idx="0">
                  <c:v>IES-R 前</c:v>
                </c:pt>
                <c:pt idx="1">
                  <c:v>IES-R 後</c:v>
                </c:pt>
              </c:strCache>
            </c:strRef>
          </c:cat>
          <c:val>
            <c:numRef>
              <c:f>Sheet1!$I$11:$J$11</c:f>
              <c:numCache>
                <c:formatCode>General</c:formatCode>
                <c:ptCount val="2"/>
                <c:pt idx="0">
                  <c:v>29</c:v>
                </c:pt>
                <c:pt idx="1">
                  <c:v>38</c:v>
                </c:pt>
              </c:numCache>
            </c:numRef>
          </c:val>
          <c:smooth val="0"/>
        </c:ser>
        <c:ser>
          <c:idx val="10"/>
          <c:order val="10"/>
          <c:marker>
            <c:symbol val="none"/>
          </c:marker>
          <c:cat>
            <c:strRef>
              <c:f>Sheet1!$I$1:$J$1</c:f>
              <c:strCache>
                <c:ptCount val="2"/>
                <c:pt idx="0">
                  <c:v>IES-R 前</c:v>
                </c:pt>
                <c:pt idx="1">
                  <c:v>IES-R 後</c:v>
                </c:pt>
              </c:strCache>
            </c:strRef>
          </c:cat>
          <c:val>
            <c:numRef>
              <c:f>Sheet1!$I$12:$J$12</c:f>
              <c:numCache>
                <c:formatCode>General</c:formatCode>
                <c:ptCount val="2"/>
                <c:pt idx="0">
                  <c:v>31</c:v>
                </c:pt>
                <c:pt idx="1">
                  <c:v>38</c:v>
                </c:pt>
              </c:numCache>
            </c:numRef>
          </c:val>
          <c:smooth val="0"/>
        </c:ser>
        <c:ser>
          <c:idx val="11"/>
          <c:order val="11"/>
          <c:spPr>
            <a:ln>
              <a:solidFill>
                <a:srgbClr val="FF0000"/>
              </a:solidFill>
              <a:prstDash val="sysDash"/>
            </a:ln>
          </c:spPr>
          <c:marker>
            <c:symbol val="circle"/>
            <c:size val="5"/>
            <c:spPr>
              <a:solidFill>
                <a:srgbClr val="FF0000"/>
              </a:solidFill>
            </c:spPr>
          </c:marker>
          <c:cat>
            <c:strRef>
              <c:f>Sheet1!$I$1:$J$1</c:f>
              <c:strCache>
                <c:ptCount val="2"/>
                <c:pt idx="0">
                  <c:v>IES-R 前</c:v>
                </c:pt>
                <c:pt idx="1">
                  <c:v>IES-R 後</c:v>
                </c:pt>
              </c:strCache>
            </c:strRef>
          </c:cat>
          <c:val>
            <c:numRef>
              <c:f>Sheet1!$I$13:$J$13</c:f>
              <c:numCache>
                <c:formatCode>General</c:formatCode>
                <c:ptCount val="2"/>
                <c:pt idx="0">
                  <c:v>17.727272727272727</c:v>
                </c:pt>
                <c:pt idx="1">
                  <c:v>20.181818181818183</c:v>
                </c:pt>
              </c:numCache>
            </c:numRef>
          </c:val>
          <c:smooth val="0"/>
        </c:ser>
        <c:dLbls>
          <c:showLegendKey val="0"/>
          <c:showVal val="0"/>
          <c:showCatName val="0"/>
          <c:showSerName val="0"/>
          <c:showPercent val="0"/>
          <c:showBubbleSize val="0"/>
        </c:dLbls>
        <c:marker val="1"/>
        <c:smooth val="0"/>
        <c:axId val="136395776"/>
        <c:axId val="135989504"/>
      </c:lineChart>
      <c:catAx>
        <c:axId val="136395776"/>
        <c:scaling>
          <c:orientation val="minMax"/>
        </c:scaling>
        <c:delete val="0"/>
        <c:axPos val="b"/>
        <c:majorTickMark val="out"/>
        <c:minorTickMark val="none"/>
        <c:tickLblPos val="nextTo"/>
        <c:crossAx val="135989504"/>
        <c:crosses val="autoZero"/>
        <c:auto val="1"/>
        <c:lblAlgn val="ctr"/>
        <c:lblOffset val="100"/>
        <c:noMultiLvlLbl val="0"/>
      </c:catAx>
      <c:valAx>
        <c:axId val="135989504"/>
        <c:scaling>
          <c:orientation val="minMax"/>
        </c:scaling>
        <c:delete val="0"/>
        <c:axPos val="l"/>
        <c:majorGridlines/>
        <c:numFmt formatCode="General" sourceLinked="1"/>
        <c:majorTickMark val="out"/>
        <c:minorTickMark val="none"/>
        <c:tickLblPos val="nextTo"/>
        <c:crossAx val="13639577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Sheet1!$AN$1:$AO$1</c:f>
              <c:strCache>
                <c:ptCount val="2"/>
                <c:pt idx="0">
                  <c:v>マクギル痛みの強度 前</c:v>
                </c:pt>
                <c:pt idx="1">
                  <c:v>マクギル痛みの強度 後</c:v>
                </c:pt>
              </c:strCache>
            </c:strRef>
          </c:cat>
          <c:val>
            <c:numRef>
              <c:f>Sheet1!$AN$2:$AO$2</c:f>
              <c:numCache>
                <c:formatCode>General</c:formatCode>
                <c:ptCount val="2"/>
                <c:pt idx="0">
                  <c:v>1</c:v>
                </c:pt>
                <c:pt idx="1">
                  <c:v>1</c:v>
                </c:pt>
              </c:numCache>
            </c:numRef>
          </c:val>
          <c:smooth val="0"/>
        </c:ser>
        <c:ser>
          <c:idx val="1"/>
          <c:order val="1"/>
          <c:marker>
            <c:symbol val="none"/>
          </c:marker>
          <c:cat>
            <c:strRef>
              <c:f>Sheet1!$AN$1:$AO$1</c:f>
              <c:strCache>
                <c:ptCount val="2"/>
                <c:pt idx="0">
                  <c:v>マクギル痛みの強度 前</c:v>
                </c:pt>
                <c:pt idx="1">
                  <c:v>マクギル痛みの強度 後</c:v>
                </c:pt>
              </c:strCache>
            </c:strRef>
          </c:cat>
          <c:val>
            <c:numRef>
              <c:f>Sheet1!$AN$3:$AO$3</c:f>
              <c:numCache>
                <c:formatCode>General</c:formatCode>
                <c:ptCount val="2"/>
                <c:pt idx="0">
                  <c:v>2</c:v>
                </c:pt>
                <c:pt idx="1">
                  <c:v>2</c:v>
                </c:pt>
              </c:numCache>
            </c:numRef>
          </c:val>
          <c:smooth val="0"/>
        </c:ser>
        <c:ser>
          <c:idx val="2"/>
          <c:order val="2"/>
          <c:marker>
            <c:symbol val="none"/>
          </c:marker>
          <c:cat>
            <c:strRef>
              <c:f>Sheet1!$AN$1:$AO$1</c:f>
              <c:strCache>
                <c:ptCount val="2"/>
                <c:pt idx="0">
                  <c:v>マクギル痛みの強度 前</c:v>
                </c:pt>
                <c:pt idx="1">
                  <c:v>マクギル痛みの強度 後</c:v>
                </c:pt>
              </c:strCache>
            </c:strRef>
          </c:cat>
          <c:val>
            <c:numRef>
              <c:f>Sheet1!$AN$4:$AO$4</c:f>
              <c:numCache>
                <c:formatCode>General</c:formatCode>
                <c:ptCount val="2"/>
                <c:pt idx="0">
                  <c:v>4</c:v>
                </c:pt>
                <c:pt idx="1">
                  <c:v>4</c:v>
                </c:pt>
              </c:numCache>
            </c:numRef>
          </c:val>
          <c:smooth val="0"/>
        </c:ser>
        <c:ser>
          <c:idx val="3"/>
          <c:order val="3"/>
          <c:marker>
            <c:symbol val="none"/>
          </c:marker>
          <c:cat>
            <c:strRef>
              <c:f>Sheet1!$AN$1:$AO$1</c:f>
              <c:strCache>
                <c:ptCount val="2"/>
                <c:pt idx="0">
                  <c:v>マクギル痛みの強度 前</c:v>
                </c:pt>
                <c:pt idx="1">
                  <c:v>マクギル痛みの強度 後</c:v>
                </c:pt>
              </c:strCache>
            </c:strRef>
          </c:cat>
          <c:val>
            <c:numRef>
              <c:f>Sheet1!$AN$5:$AO$5</c:f>
              <c:numCache>
                <c:formatCode>General</c:formatCode>
                <c:ptCount val="2"/>
                <c:pt idx="0">
                  <c:v>3</c:v>
                </c:pt>
                <c:pt idx="1">
                  <c:v>3</c:v>
                </c:pt>
              </c:numCache>
            </c:numRef>
          </c:val>
          <c:smooth val="0"/>
        </c:ser>
        <c:ser>
          <c:idx val="4"/>
          <c:order val="4"/>
          <c:marker>
            <c:symbol val="none"/>
          </c:marker>
          <c:cat>
            <c:strRef>
              <c:f>Sheet1!$AN$1:$AO$1</c:f>
              <c:strCache>
                <c:ptCount val="2"/>
                <c:pt idx="0">
                  <c:v>マクギル痛みの強度 前</c:v>
                </c:pt>
                <c:pt idx="1">
                  <c:v>マクギル痛みの強度 後</c:v>
                </c:pt>
              </c:strCache>
            </c:strRef>
          </c:cat>
          <c:val>
            <c:numRef>
              <c:f>Sheet1!$AN$6:$AO$6</c:f>
              <c:numCache>
                <c:formatCode>General</c:formatCode>
                <c:ptCount val="2"/>
                <c:pt idx="0">
                  <c:v>3</c:v>
                </c:pt>
                <c:pt idx="1">
                  <c:v>2</c:v>
                </c:pt>
              </c:numCache>
            </c:numRef>
          </c:val>
          <c:smooth val="0"/>
        </c:ser>
        <c:ser>
          <c:idx val="5"/>
          <c:order val="5"/>
          <c:marker>
            <c:symbol val="none"/>
          </c:marker>
          <c:cat>
            <c:strRef>
              <c:f>Sheet1!$AN$1:$AO$1</c:f>
              <c:strCache>
                <c:ptCount val="2"/>
                <c:pt idx="0">
                  <c:v>マクギル痛みの強度 前</c:v>
                </c:pt>
                <c:pt idx="1">
                  <c:v>マクギル痛みの強度 後</c:v>
                </c:pt>
              </c:strCache>
            </c:strRef>
          </c:cat>
          <c:val>
            <c:numRef>
              <c:f>Sheet1!$AN$7:$AO$7</c:f>
              <c:numCache>
                <c:formatCode>General</c:formatCode>
                <c:ptCount val="2"/>
                <c:pt idx="0">
                  <c:v>2</c:v>
                </c:pt>
                <c:pt idx="1">
                  <c:v>2</c:v>
                </c:pt>
              </c:numCache>
            </c:numRef>
          </c:val>
          <c:smooth val="0"/>
        </c:ser>
        <c:ser>
          <c:idx val="6"/>
          <c:order val="6"/>
          <c:marker>
            <c:symbol val="none"/>
          </c:marker>
          <c:cat>
            <c:strRef>
              <c:f>Sheet1!$AN$1:$AO$1</c:f>
              <c:strCache>
                <c:ptCount val="2"/>
                <c:pt idx="0">
                  <c:v>マクギル痛みの強度 前</c:v>
                </c:pt>
                <c:pt idx="1">
                  <c:v>マクギル痛みの強度 後</c:v>
                </c:pt>
              </c:strCache>
            </c:strRef>
          </c:cat>
          <c:val>
            <c:numRef>
              <c:f>Sheet1!$AN$8:$AO$8</c:f>
              <c:numCache>
                <c:formatCode>General</c:formatCode>
                <c:ptCount val="2"/>
                <c:pt idx="0">
                  <c:v>3</c:v>
                </c:pt>
                <c:pt idx="1">
                  <c:v>3</c:v>
                </c:pt>
              </c:numCache>
            </c:numRef>
          </c:val>
          <c:smooth val="0"/>
        </c:ser>
        <c:ser>
          <c:idx val="7"/>
          <c:order val="7"/>
          <c:marker>
            <c:symbol val="none"/>
          </c:marker>
          <c:cat>
            <c:strRef>
              <c:f>Sheet1!$AN$1:$AO$1</c:f>
              <c:strCache>
                <c:ptCount val="2"/>
                <c:pt idx="0">
                  <c:v>マクギル痛みの強度 前</c:v>
                </c:pt>
                <c:pt idx="1">
                  <c:v>マクギル痛みの強度 後</c:v>
                </c:pt>
              </c:strCache>
            </c:strRef>
          </c:cat>
          <c:val>
            <c:numRef>
              <c:f>Sheet1!$AN$9:$AO$9</c:f>
              <c:numCache>
                <c:formatCode>General</c:formatCode>
                <c:ptCount val="2"/>
                <c:pt idx="0">
                  <c:v>1</c:v>
                </c:pt>
                <c:pt idx="1">
                  <c:v>2</c:v>
                </c:pt>
              </c:numCache>
            </c:numRef>
          </c:val>
          <c:smooth val="0"/>
        </c:ser>
        <c:ser>
          <c:idx val="8"/>
          <c:order val="8"/>
          <c:marker>
            <c:symbol val="none"/>
          </c:marker>
          <c:cat>
            <c:strRef>
              <c:f>Sheet1!$AN$1:$AO$1</c:f>
              <c:strCache>
                <c:ptCount val="2"/>
                <c:pt idx="0">
                  <c:v>マクギル痛みの強度 前</c:v>
                </c:pt>
                <c:pt idx="1">
                  <c:v>マクギル痛みの強度 後</c:v>
                </c:pt>
              </c:strCache>
            </c:strRef>
          </c:cat>
          <c:val>
            <c:numRef>
              <c:f>Sheet1!$AN$10:$AO$10</c:f>
              <c:numCache>
                <c:formatCode>General</c:formatCode>
                <c:ptCount val="2"/>
                <c:pt idx="0">
                  <c:v>3</c:v>
                </c:pt>
                <c:pt idx="1">
                  <c:v>3</c:v>
                </c:pt>
              </c:numCache>
            </c:numRef>
          </c:val>
          <c:smooth val="0"/>
        </c:ser>
        <c:ser>
          <c:idx val="9"/>
          <c:order val="9"/>
          <c:marker>
            <c:symbol val="none"/>
          </c:marker>
          <c:cat>
            <c:strRef>
              <c:f>Sheet1!$AN$1:$AO$1</c:f>
              <c:strCache>
                <c:ptCount val="2"/>
                <c:pt idx="0">
                  <c:v>マクギル痛みの強度 前</c:v>
                </c:pt>
                <c:pt idx="1">
                  <c:v>マクギル痛みの強度 後</c:v>
                </c:pt>
              </c:strCache>
            </c:strRef>
          </c:cat>
          <c:val>
            <c:numRef>
              <c:f>Sheet1!$AN$11:$AO$11</c:f>
              <c:numCache>
                <c:formatCode>General</c:formatCode>
                <c:ptCount val="2"/>
                <c:pt idx="0">
                  <c:v>0</c:v>
                </c:pt>
                <c:pt idx="1">
                  <c:v>3</c:v>
                </c:pt>
              </c:numCache>
            </c:numRef>
          </c:val>
          <c:smooth val="0"/>
        </c:ser>
        <c:ser>
          <c:idx val="10"/>
          <c:order val="10"/>
          <c:marker>
            <c:symbol val="none"/>
          </c:marker>
          <c:cat>
            <c:strRef>
              <c:f>Sheet1!$AN$1:$AO$1</c:f>
              <c:strCache>
                <c:ptCount val="2"/>
                <c:pt idx="0">
                  <c:v>マクギル痛みの強度 前</c:v>
                </c:pt>
                <c:pt idx="1">
                  <c:v>マクギル痛みの強度 後</c:v>
                </c:pt>
              </c:strCache>
            </c:strRef>
          </c:cat>
          <c:val>
            <c:numRef>
              <c:f>Sheet1!$AN$12:$AO$12</c:f>
              <c:numCache>
                <c:formatCode>General</c:formatCode>
                <c:ptCount val="2"/>
                <c:pt idx="0">
                  <c:v>3</c:v>
                </c:pt>
                <c:pt idx="1">
                  <c:v>1</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Sheet1!$AN$1:$AO$1</c:f>
              <c:strCache>
                <c:ptCount val="2"/>
                <c:pt idx="0">
                  <c:v>マクギル痛みの強度 前</c:v>
                </c:pt>
                <c:pt idx="1">
                  <c:v>マクギル痛みの強度 後</c:v>
                </c:pt>
              </c:strCache>
            </c:strRef>
          </c:cat>
          <c:val>
            <c:numRef>
              <c:f>Sheet1!$AN$13:$AO$13</c:f>
              <c:numCache>
                <c:formatCode>General</c:formatCode>
                <c:ptCount val="2"/>
                <c:pt idx="0">
                  <c:v>2.2727272727272729</c:v>
                </c:pt>
                <c:pt idx="1">
                  <c:v>2.3636363636363638</c:v>
                </c:pt>
              </c:numCache>
            </c:numRef>
          </c:val>
          <c:smooth val="0"/>
        </c:ser>
        <c:dLbls>
          <c:showLegendKey val="0"/>
          <c:showVal val="0"/>
          <c:showCatName val="0"/>
          <c:showSerName val="0"/>
          <c:showPercent val="0"/>
          <c:showBubbleSize val="0"/>
        </c:dLbls>
        <c:marker val="1"/>
        <c:smooth val="0"/>
        <c:axId val="136561152"/>
        <c:axId val="135990656"/>
      </c:lineChart>
      <c:catAx>
        <c:axId val="136561152"/>
        <c:scaling>
          <c:orientation val="minMax"/>
        </c:scaling>
        <c:delete val="0"/>
        <c:axPos val="b"/>
        <c:majorTickMark val="out"/>
        <c:minorTickMark val="none"/>
        <c:tickLblPos val="nextTo"/>
        <c:crossAx val="135990656"/>
        <c:crosses val="autoZero"/>
        <c:auto val="1"/>
        <c:lblAlgn val="ctr"/>
        <c:lblOffset val="100"/>
        <c:noMultiLvlLbl val="0"/>
      </c:catAx>
      <c:valAx>
        <c:axId val="135990656"/>
        <c:scaling>
          <c:orientation val="minMax"/>
          <c:max val="5"/>
        </c:scaling>
        <c:delete val="0"/>
        <c:axPos val="l"/>
        <c:majorGridlines/>
        <c:numFmt formatCode="General" sourceLinked="1"/>
        <c:majorTickMark val="out"/>
        <c:minorTickMark val="none"/>
        <c:tickLblPos val="nextTo"/>
        <c:crossAx val="136561152"/>
        <c:crosses val="autoZero"/>
        <c:crossBetween val="between"/>
        <c:majorUnit val="1"/>
        <c:minorUnit val="0.5"/>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Sheet1!$AB$1:$AC$1</c:f>
              <c:strCache>
                <c:ptCount val="2"/>
                <c:pt idx="0">
                  <c:v>PHQ-9 前</c:v>
                </c:pt>
                <c:pt idx="1">
                  <c:v>PHQ-9 後</c:v>
                </c:pt>
              </c:strCache>
            </c:strRef>
          </c:cat>
          <c:val>
            <c:numRef>
              <c:f>Sheet1!$AB$2:$AC$2</c:f>
              <c:numCache>
                <c:formatCode>General</c:formatCode>
                <c:ptCount val="2"/>
                <c:pt idx="0">
                  <c:v>1</c:v>
                </c:pt>
                <c:pt idx="1">
                  <c:v>1</c:v>
                </c:pt>
              </c:numCache>
            </c:numRef>
          </c:val>
          <c:smooth val="0"/>
        </c:ser>
        <c:ser>
          <c:idx val="1"/>
          <c:order val="1"/>
          <c:marker>
            <c:symbol val="none"/>
          </c:marker>
          <c:cat>
            <c:strRef>
              <c:f>Sheet1!$AB$1:$AC$1</c:f>
              <c:strCache>
                <c:ptCount val="2"/>
                <c:pt idx="0">
                  <c:v>PHQ-9 前</c:v>
                </c:pt>
                <c:pt idx="1">
                  <c:v>PHQ-9 後</c:v>
                </c:pt>
              </c:strCache>
            </c:strRef>
          </c:cat>
          <c:val>
            <c:numRef>
              <c:f>Sheet1!$AB$3:$AC$3</c:f>
              <c:numCache>
                <c:formatCode>General</c:formatCode>
                <c:ptCount val="2"/>
                <c:pt idx="0">
                  <c:v>9</c:v>
                </c:pt>
                <c:pt idx="1">
                  <c:v>9</c:v>
                </c:pt>
              </c:numCache>
            </c:numRef>
          </c:val>
          <c:smooth val="0"/>
        </c:ser>
        <c:ser>
          <c:idx val="2"/>
          <c:order val="2"/>
          <c:marker>
            <c:symbol val="none"/>
          </c:marker>
          <c:cat>
            <c:strRef>
              <c:f>Sheet1!$AB$1:$AC$1</c:f>
              <c:strCache>
                <c:ptCount val="2"/>
                <c:pt idx="0">
                  <c:v>PHQ-9 前</c:v>
                </c:pt>
                <c:pt idx="1">
                  <c:v>PHQ-9 後</c:v>
                </c:pt>
              </c:strCache>
            </c:strRef>
          </c:cat>
          <c:val>
            <c:numRef>
              <c:f>Sheet1!$AB$4:$AC$4</c:f>
              <c:numCache>
                <c:formatCode>General</c:formatCode>
                <c:ptCount val="2"/>
                <c:pt idx="0">
                  <c:v>11</c:v>
                </c:pt>
                <c:pt idx="1">
                  <c:v>2</c:v>
                </c:pt>
              </c:numCache>
            </c:numRef>
          </c:val>
          <c:smooth val="0"/>
        </c:ser>
        <c:ser>
          <c:idx val="3"/>
          <c:order val="3"/>
          <c:marker>
            <c:symbol val="none"/>
          </c:marker>
          <c:cat>
            <c:strRef>
              <c:f>Sheet1!$AB$1:$AC$1</c:f>
              <c:strCache>
                <c:ptCount val="2"/>
                <c:pt idx="0">
                  <c:v>PHQ-9 前</c:v>
                </c:pt>
                <c:pt idx="1">
                  <c:v>PHQ-9 後</c:v>
                </c:pt>
              </c:strCache>
            </c:strRef>
          </c:cat>
          <c:val>
            <c:numRef>
              <c:f>Sheet1!$AB$5:$AC$5</c:f>
              <c:numCache>
                <c:formatCode>General</c:formatCode>
                <c:ptCount val="2"/>
                <c:pt idx="0">
                  <c:v>13</c:v>
                </c:pt>
                <c:pt idx="1">
                  <c:v>10</c:v>
                </c:pt>
              </c:numCache>
            </c:numRef>
          </c:val>
          <c:smooth val="0"/>
        </c:ser>
        <c:ser>
          <c:idx val="4"/>
          <c:order val="4"/>
          <c:marker>
            <c:symbol val="none"/>
          </c:marker>
          <c:cat>
            <c:strRef>
              <c:f>Sheet1!$AB$1:$AC$1</c:f>
              <c:strCache>
                <c:ptCount val="2"/>
                <c:pt idx="0">
                  <c:v>PHQ-9 前</c:v>
                </c:pt>
                <c:pt idx="1">
                  <c:v>PHQ-9 後</c:v>
                </c:pt>
              </c:strCache>
            </c:strRef>
          </c:cat>
          <c:val>
            <c:numRef>
              <c:f>Sheet1!$AB$6:$AC$6</c:f>
              <c:numCache>
                <c:formatCode>General</c:formatCode>
                <c:ptCount val="2"/>
                <c:pt idx="0">
                  <c:v>7</c:v>
                </c:pt>
                <c:pt idx="1">
                  <c:v>7</c:v>
                </c:pt>
              </c:numCache>
            </c:numRef>
          </c:val>
          <c:smooth val="0"/>
        </c:ser>
        <c:ser>
          <c:idx val="5"/>
          <c:order val="5"/>
          <c:marker>
            <c:symbol val="none"/>
          </c:marker>
          <c:cat>
            <c:strRef>
              <c:f>Sheet1!$AB$1:$AC$1</c:f>
              <c:strCache>
                <c:ptCount val="2"/>
                <c:pt idx="0">
                  <c:v>PHQ-9 前</c:v>
                </c:pt>
                <c:pt idx="1">
                  <c:v>PHQ-9 後</c:v>
                </c:pt>
              </c:strCache>
            </c:strRef>
          </c:cat>
          <c:val>
            <c:numRef>
              <c:f>Sheet1!$AB$7:$AC$7</c:f>
              <c:numCache>
                <c:formatCode>General</c:formatCode>
                <c:ptCount val="2"/>
                <c:pt idx="0">
                  <c:v>9</c:v>
                </c:pt>
                <c:pt idx="1">
                  <c:v>4</c:v>
                </c:pt>
              </c:numCache>
            </c:numRef>
          </c:val>
          <c:smooth val="0"/>
        </c:ser>
        <c:ser>
          <c:idx val="6"/>
          <c:order val="6"/>
          <c:marker>
            <c:symbol val="none"/>
          </c:marker>
          <c:cat>
            <c:strRef>
              <c:f>Sheet1!$AB$1:$AC$1</c:f>
              <c:strCache>
                <c:ptCount val="2"/>
                <c:pt idx="0">
                  <c:v>PHQ-9 前</c:v>
                </c:pt>
                <c:pt idx="1">
                  <c:v>PHQ-9 後</c:v>
                </c:pt>
              </c:strCache>
            </c:strRef>
          </c:cat>
          <c:val>
            <c:numRef>
              <c:f>Sheet1!$AB$8:$AC$8</c:f>
              <c:numCache>
                <c:formatCode>General</c:formatCode>
                <c:ptCount val="2"/>
                <c:pt idx="0">
                  <c:v>12</c:v>
                </c:pt>
                <c:pt idx="1">
                  <c:v>12</c:v>
                </c:pt>
              </c:numCache>
            </c:numRef>
          </c:val>
          <c:smooth val="0"/>
        </c:ser>
        <c:ser>
          <c:idx val="7"/>
          <c:order val="7"/>
          <c:marker>
            <c:symbol val="none"/>
          </c:marker>
          <c:cat>
            <c:strRef>
              <c:f>Sheet1!$AB$1:$AC$1</c:f>
              <c:strCache>
                <c:ptCount val="2"/>
                <c:pt idx="0">
                  <c:v>PHQ-9 前</c:v>
                </c:pt>
                <c:pt idx="1">
                  <c:v>PHQ-9 後</c:v>
                </c:pt>
              </c:strCache>
            </c:strRef>
          </c:cat>
          <c:val>
            <c:numRef>
              <c:f>Sheet1!$AB$9:$AC$9</c:f>
              <c:numCache>
                <c:formatCode>General</c:formatCode>
                <c:ptCount val="2"/>
                <c:pt idx="0">
                  <c:v>2</c:v>
                </c:pt>
                <c:pt idx="1">
                  <c:v>2</c:v>
                </c:pt>
              </c:numCache>
            </c:numRef>
          </c:val>
          <c:smooth val="0"/>
        </c:ser>
        <c:ser>
          <c:idx val="8"/>
          <c:order val="8"/>
          <c:marker>
            <c:symbol val="none"/>
          </c:marker>
          <c:cat>
            <c:strRef>
              <c:f>Sheet1!$AB$1:$AC$1</c:f>
              <c:strCache>
                <c:ptCount val="2"/>
                <c:pt idx="0">
                  <c:v>PHQ-9 前</c:v>
                </c:pt>
                <c:pt idx="1">
                  <c:v>PHQ-9 後</c:v>
                </c:pt>
              </c:strCache>
            </c:strRef>
          </c:cat>
          <c:val>
            <c:numRef>
              <c:f>Sheet1!$AB$10:$AC$10</c:f>
              <c:numCache>
                <c:formatCode>General</c:formatCode>
                <c:ptCount val="2"/>
                <c:pt idx="0">
                  <c:v>3</c:v>
                </c:pt>
                <c:pt idx="1">
                  <c:v>5</c:v>
                </c:pt>
              </c:numCache>
            </c:numRef>
          </c:val>
          <c:smooth val="0"/>
        </c:ser>
        <c:ser>
          <c:idx val="9"/>
          <c:order val="9"/>
          <c:marker>
            <c:symbol val="none"/>
          </c:marker>
          <c:cat>
            <c:strRef>
              <c:f>Sheet1!$AB$1:$AC$1</c:f>
              <c:strCache>
                <c:ptCount val="2"/>
                <c:pt idx="0">
                  <c:v>PHQ-9 前</c:v>
                </c:pt>
                <c:pt idx="1">
                  <c:v>PHQ-9 後</c:v>
                </c:pt>
              </c:strCache>
            </c:strRef>
          </c:cat>
          <c:val>
            <c:numRef>
              <c:f>Sheet1!$AB$11:$AC$11</c:f>
              <c:numCache>
                <c:formatCode>General</c:formatCode>
                <c:ptCount val="2"/>
                <c:pt idx="0">
                  <c:v>15</c:v>
                </c:pt>
                <c:pt idx="1">
                  <c:v>12</c:v>
                </c:pt>
              </c:numCache>
            </c:numRef>
          </c:val>
          <c:smooth val="0"/>
        </c:ser>
        <c:ser>
          <c:idx val="10"/>
          <c:order val="10"/>
          <c:marker>
            <c:symbol val="none"/>
          </c:marker>
          <c:cat>
            <c:strRef>
              <c:f>Sheet1!$AB$1:$AC$1</c:f>
              <c:strCache>
                <c:ptCount val="2"/>
                <c:pt idx="0">
                  <c:v>PHQ-9 前</c:v>
                </c:pt>
                <c:pt idx="1">
                  <c:v>PHQ-9 後</c:v>
                </c:pt>
              </c:strCache>
            </c:strRef>
          </c:cat>
          <c:val>
            <c:numRef>
              <c:f>Sheet1!$AB$12:$AC$12</c:f>
              <c:numCache>
                <c:formatCode>General</c:formatCode>
                <c:ptCount val="2"/>
                <c:pt idx="0">
                  <c:v>11</c:v>
                </c:pt>
                <c:pt idx="1">
                  <c:v>6</c:v>
                </c:pt>
              </c:numCache>
            </c:numRef>
          </c:val>
          <c:smooth val="0"/>
        </c:ser>
        <c:ser>
          <c:idx val="11"/>
          <c:order val="11"/>
          <c:spPr>
            <a:ln>
              <a:solidFill>
                <a:srgbClr val="FF0000"/>
              </a:solidFill>
              <a:prstDash val="sysDash"/>
            </a:ln>
          </c:spPr>
          <c:marker>
            <c:symbol val="circle"/>
            <c:size val="5"/>
            <c:spPr>
              <a:solidFill>
                <a:srgbClr val="FF0000"/>
              </a:solidFill>
              <a:ln>
                <a:solidFill>
                  <a:srgbClr val="FF0000"/>
                </a:solidFill>
              </a:ln>
            </c:spPr>
          </c:marker>
          <c:cat>
            <c:strRef>
              <c:f>Sheet1!$AB$1:$AC$1</c:f>
              <c:strCache>
                <c:ptCount val="2"/>
                <c:pt idx="0">
                  <c:v>PHQ-9 前</c:v>
                </c:pt>
                <c:pt idx="1">
                  <c:v>PHQ-9 後</c:v>
                </c:pt>
              </c:strCache>
            </c:strRef>
          </c:cat>
          <c:val>
            <c:numRef>
              <c:f>Sheet1!$AB$13:$AC$13</c:f>
              <c:numCache>
                <c:formatCode>General</c:formatCode>
                <c:ptCount val="2"/>
                <c:pt idx="0">
                  <c:v>8.454545454545455</c:v>
                </c:pt>
                <c:pt idx="1">
                  <c:v>6.3636363636363633</c:v>
                </c:pt>
              </c:numCache>
            </c:numRef>
          </c:val>
          <c:smooth val="0"/>
        </c:ser>
        <c:dLbls>
          <c:showLegendKey val="0"/>
          <c:showVal val="0"/>
          <c:showCatName val="0"/>
          <c:showSerName val="0"/>
          <c:showPercent val="0"/>
          <c:showBubbleSize val="0"/>
        </c:dLbls>
        <c:marker val="1"/>
        <c:smooth val="0"/>
        <c:axId val="136901120"/>
        <c:axId val="135993536"/>
      </c:lineChart>
      <c:catAx>
        <c:axId val="136901120"/>
        <c:scaling>
          <c:orientation val="minMax"/>
        </c:scaling>
        <c:delete val="0"/>
        <c:axPos val="b"/>
        <c:majorTickMark val="out"/>
        <c:minorTickMark val="none"/>
        <c:tickLblPos val="nextTo"/>
        <c:crossAx val="135993536"/>
        <c:crosses val="autoZero"/>
        <c:auto val="1"/>
        <c:lblAlgn val="ctr"/>
        <c:lblOffset val="100"/>
        <c:noMultiLvlLbl val="0"/>
      </c:catAx>
      <c:valAx>
        <c:axId val="135993536"/>
        <c:scaling>
          <c:orientation val="minMax"/>
        </c:scaling>
        <c:delete val="0"/>
        <c:axPos val="l"/>
        <c:majorGridlines/>
        <c:numFmt formatCode="General" sourceLinked="1"/>
        <c:majorTickMark val="out"/>
        <c:minorTickMark val="none"/>
        <c:tickLblPos val="nextTo"/>
        <c:crossAx val="13690112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Sheet1!$G$1:$H$1</c:f>
              <c:strCache>
                <c:ptCount val="2"/>
                <c:pt idx="0">
                  <c:v>MAAS 前</c:v>
                </c:pt>
                <c:pt idx="1">
                  <c:v>MAAS 後</c:v>
                </c:pt>
              </c:strCache>
            </c:strRef>
          </c:cat>
          <c:val>
            <c:numRef>
              <c:f>Sheet1!$G$2:$H$2</c:f>
              <c:numCache>
                <c:formatCode>General</c:formatCode>
                <c:ptCount val="2"/>
                <c:pt idx="0">
                  <c:v>76</c:v>
                </c:pt>
                <c:pt idx="1">
                  <c:v>79</c:v>
                </c:pt>
              </c:numCache>
            </c:numRef>
          </c:val>
          <c:smooth val="0"/>
        </c:ser>
        <c:ser>
          <c:idx val="1"/>
          <c:order val="1"/>
          <c:marker>
            <c:symbol val="none"/>
          </c:marker>
          <c:cat>
            <c:strRef>
              <c:f>Sheet1!$G$1:$H$1</c:f>
              <c:strCache>
                <c:ptCount val="2"/>
                <c:pt idx="0">
                  <c:v>MAAS 前</c:v>
                </c:pt>
                <c:pt idx="1">
                  <c:v>MAAS 後</c:v>
                </c:pt>
              </c:strCache>
            </c:strRef>
          </c:cat>
          <c:val>
            <c:numRef>
              <c:f>Sheet1!$G$3:$H$3</c:f>
              <c:numCache>
                <c:formatCode>General</c:formatCode>
                <c:ptCount val="2"/>
                <c:pt idx="0">
                  <c:v>72</c:v>
                </c:pt>
                <c:pt idx="1">
                  <c:v>80</c:v>
                </c:pt>
              </c:numCache>
            </c:numRef>
          </c:val>
          <c:smooth val="0"/>
        </c:ser>
        <c:ser>
          <c:idx val="2"/>
          <c:order val="2"/>
          <c:marker>
            <c:symbol val="none"/>
          </c:marker>
          <c:cat>
            <c:strRef>
              <c:f>Sheet1!$G$1:$H$1</c:f>
              <c:strCache>
                <c:ptCount val="2"/>
                <c:pt idx="0">
                  <c:v>MAAS 前</c:v>
                </c:pt>
                <c:pt idx="1">
                  <c:v>MAAS 後</c:v>
                </c:pt>
              </c:strCache>
            </c:strRef>
          </c:cat>
          <c:val>
            <c:numRef>
              <c:f>Sheet1!$G$4:$H$4</c:f>
              <c:numCache>
                <c:formatCode>General</c:formatCode>
                <c:ptCount val="2"/>
                <c:pt idx="0">
                  <c:v>71</c:v>
                </c:pt>
                <c:pt idx="1">
                  <c:v>86</c:v>
                </c:pt>
              </c:numCache>
            </c:numRef>
          </c:val>
          <c:smooth val="0"/>
        </c:ser>
        <c:ser>
          <c:idx val="3"/>
          <c:order val="3"/>
          <c:marker>
            <c:symbol val="none"/>
          </c:marker>
          <c:cat>
            <c:strRef>
              <c:f>Sheet1!$G$1:$H$1</c:f>
              <c:strCache>
                <c:ptCount val="2"/>
                <c:pt idx="0">
                  <c:v>MAAS 前</c:v>
                </c:pt>
                <c:pt idx="1">
                  <c:v>MAAS 後</c:v>
                </c:pt>
              </c:strCache>
            </c:strRef>
          </c:cat>
          <c:val>
            <c:numRef>
              <c:f>Sheet1!$G$5:$H$5</c:f>
              <c:numCache>
                <c:formatCode>General</c:formatCode>
                <c:ptCount val="2"/>
                <c:pt idx="0">
                  <c:v>65</c:v>
                </c:pt>
                <c:pt idx="1">
                  <c:v>73</c:v>
                </c:pt>
              </c:numCache>
            </c:numRef>
          </c:val>
          <c:smooth val="0"/>
        </c:ser>
        <c:ser>
          <c:idx val="4"/>
          <c:order val="4"/>
          <c:marker>
            <c:symbol val="none"/>
          </c:marker>
          <c:cat>
            <c:strRef>
              <c:f>Sheet1!$G$1:$H$1</c:f>
              <c:strCache>
                <c:ptCount val="2"/>
                <c:pt idx="0">
                  <c:v>MAAS 前</c:v>
                </c:pt>
                <c:pt idx="1">
                  <c:v>MAAS 後</c:v>
                </c:pt>
              </c:strCache>
            </c:strRef>
          </c:cat>
          <c:val>
            <c:numRef>
              <c:f>Sheet1!$G$6:$H$6</c:f>
              <c:numCache>
                <c:formatCode>General</c:formatCode>
                <c:ptCount val="2"/>
                <c:pt idx="0">
                  <c:v>64</c:v>
                </c:pt>
                <c:pt idx="1">
                  <c:v>76</c:v>
                </c:pt>
              </c:numCache>
            </c:numRef>
          </c:val>
          <c:smooth val="0"/>
        </c:ser>
        <c:ser>
          <c:idx val="5"/>
          <c:order val="5"/>
          <c:marker>
            <c:symbol val="none"/>
          </c:marker>
          <c:cat>
            <c:strRef>
              <c:f>Sheet1!$G$1:$H$1</c:f>
              <c:strCache>
                <c:ptCount val="2"/>
                <c:pt idx="0">
                  <c:v>MAAS 前</c:v>
                </c:pt>
                <c:pt idx="1">
                  <c:v>MAAS 後</c:v>
                </c:pt>
              </c:strCache>
            </c:strRef>
          </c:cat>
          <c:val>
            <c:numRef>
              <c:f>Sheet1!$G$7:$H$7</c:f>
              <c:numCache>
                <c:formatCode>General</c:formatCode>
                <c:ptCount val="2"/>
                <c:pt idx="0">
                  <c:v>56</c:v>
                </c:pt>
                <c:pt idx="1">
                  <c:v>59</c:v>
                </c:pt>
              </c:numCache>
            </c:numRef>
          </c:val>
          <c:smooth val="0"/>
        </c:ser>
        <c:ser>
          <c:idx val="6"/>
          <c:order val="6"/>
          <c:marker>
            <c:symbol val="none"/>
          </c:marker>
          <c:cat>
            <c:strRef>
              <c:f>Sheet1!$G$1:$H$1</c:f>
              <c:strCache>
                <c:ptCount val="2"/>
                <c:pt idx="0">
                  <c:v>MAAS 前</c:v>
                </c:pt>
                <c:pt idx="1">
                  <c:v>MAAS 後</c:v>
                </c:pt>
              </c:strCache>
            </c:strRef>
          </c:cat>
          <c:val>
            <c:numRef>
              <c:f>Sheet1!$G$8:$H$8</c:f>
              <c:numCache>
                <c:formatCode>General</c:formatCode>
                <c:ptCount val="2"/>
                <c:pt idx="0">
                  <c:v>40</c:v>
                </c:pt>
                <c:pt idx="1">
                  <c:v>43</c:v>
                </c:pt>
              </c:numCache>
            </c:numRef>
          </c:val>
          <c:smooth val="0"/>
        </c:ser>
        <c:ser>
          <c:idx val="7"/>
          <c:order val="7"/>
          <c:marker>
            <c:symbol val="none"/>
          </c:marker>
          <c:cat>
            <c:strRef>
              <c:f>Sheet1!$G$1:$H$1</c:f>
              <c:strCache>
                <c:ptCount val="2"/>
                <c:pt idx="0">
                  <c:v>MAAS 前</c:v>
                </c:pt>
                <c:pt idx="1">
                  <c:v>MAAS 後</c:v>
                </c:pt>
              </c:strCache>
            </c:strRef>
          </c:cat>
          <c:val>
            <c:numRef>
              <c:f>Sheet1!$G$9:$H$9</c:f>
              <c:numCache>
                <c:formatCode>General</c:formatCode>
                <c:ptCount val="2"/>
                <c:pt idx="0">
                  <c:v>71</c:v>
                </c:pt>
                <c:pt idx="1">
                  <c:v>84</c:v>
                </c:pt>
              </c:numCache>
            </c:numRef>
          </c:val>
          <c:smooth val="0"/>
        </c:ser>
        <c:ser>
          <c:idx val="8"/>
          <c:order val="8"/>
          <c:marker>
            <c:symbol val="none"/>
          </c:marker>
          <c:cat>
            <c:strRef>
              <c:f>Sheet1!$G$1:$H$1</c:f>
              <c:strCache>
                <c:ptCount val="2"/>
                <c:pt idx="0">
                  <c:v>MAAS 前</c:v>
                </c:pt>
                <c:pt idx="1">
                  <c:v>MAAS 後</c:v>
                </c:pt>
              </c:strCache>
            </c:strRef>
          </c:cat>
          <c:val>
            <c:numRef>
              <c:f>Sheet1!$G$10:$H$10</c:f>
              <c:numCache>
                <c:formatCode>General</c:formatCode>
                <c:ptCount val="2"/>
                <c:pt idx="0">
                  <c:v>60</c:v>
                </c:pt>
                <c:pt idx="1">
                  <c:v>76</c:v>
                </c:pt>
              </c:numCache>
            </c:numRef>
          </c:val>
          <c:smooth val="0"/>
        </c:ser>
        <c:ser>
          <c:idx val="9"/>
          <c:order val="9"/>
          <c:marker>
            <c:symbol val="none"/>
          </c:marker>
          <c:cat>
            <c:strRef>
              <c:f>Sheet1!$G$1:$H$1</c:f>
              <c:strCache>
                <c:ptCount val="2"/>
                <c:pt idx="0">
                  <c:v>MAAS 前</c:v>
                </c:pt>
                <c:pt idx="1">
                  <c:v>MAAS 後</c:v>
                </c:pt>
              </c:strCache>
            </c:strRef>
          </c:cat>
          <c:val>
            <c:numRef>
              <c:f>Sheet1!$G$11:$H$11</c:f>
              <c:numCache>
                <c:formatCode>General</c:formatCode>
                <c:ptCount val="2"/>
                <c:pt idx="0">
                  <c:v>70</c:v>
                </c:pt>
                <c:pt idx="1">
                  <c:v>69</c:v>
                </c:pt>
              </c:numCache>
            </c:numRef>
          </c:val>
          <c:smooth val="0"/>
        </c:ser>
        <c:ser>
          <c:idx val="10"/>
          <c:order val="10"/>
          <c:marker>
            <c:symbol val="none"/>
          </c:marker>
          <c:cat>
            <c:strRef>
              <c:f>Sheet1!$G$1:$H$1</c:f>
              <c:strCache>
                <c:ptCount val="2"/>
                <c:pt idx="0">
                  <c:v>MAAS 前</c:v>
                </c:pt>
                <c:pt idx="1">
                  <c:v>MAAS 後</c:v>
                </c:pt>
              </c:strCache>
            </c:strRef>
          </c:cat>
          <c:val>
            <c:numRef>
              <c:f>Sheet1!$G$12:$H$12</c:f>
              <c:numCache>
                <c:formatCode>General</c:formatCode>
                <c:ptCount val="2"/>
                <c:pt idx="0">
                  <c:v>85</c:v>
                </c:pt>
                <c:pt idx="1">
                  <c:v>84</c:v>
                </c:pt>
              </c:numCache>
            </c:numRef>
          </c:val>
          <c:smooth val="0"/>
        </c:ser>
        <c:ser>
          <c:idx val="11"/>
          <c:order val="11"/>
          <c:spPr>
            <a:ln>
              <a:solidFill>
                <a:srgbClr val="FF0000"/>
              </a:solidFill>
              <a:prstDash val="sysDash"/>
            </a:ln>
          </c:spPr>
          <c:marker>
            <c:symbol val="circle"/>
            <c:size val="5"/>
            <c:spPr>
              <a:solidFill>
                <a:srgbClr val="FF0000"/>
              </a:solidFill>
            </c:spPr>
          </c:marker>
          <c:cat>
            <c:strRef>
              <c:f>Sheet1!$G$1:$H$1</c:f>
              <c:strCache>
                <c:ptCount val="2"/>
                <c:pt idx="0">
                  <c:v>MAAS 前</c:v>
                </c:pt>
                <c:pt idx="1">
                  <c:v>MAAS 後</c:v>
                </c:pt>
              </c:strCache>
            </c:strRef>
          </c:cat>
          <c:val>
            <c:numRef>
              <c:f>Sheet1!$G$13:$H$13</c:f>
              <c:numCache>
                <c:formatCode>General</c:formatCode>
                <c:ptCount val="2"/>
                <c:pt idx="0">
                  <c:v>66.36363636363636</c:v>
                </c:pt>
                <c:pt idx="1">
                  <c:v>73.545454545454547</c:v>
                </c:pt>
              </c:numCache>
            </c:numRef>
          </c:val>
          <c:smooth val="0"/>
        </c:ser>
        <c:dLbls>
          <c:showLegendKey val="0"/>
          <c:showVal val="0"/>
          <c:showCatName val="0"/>
          <c:showSerName val="0"/>
          <c:showPercent val="0"/>
          <c:showBubbleSize val="0"/>
        </c:dLbls>
        <c:marker val="1"/>
        <c:smooth val="0"/>
        <c:axId val="136903168"/>
        <c:axId val="136495104"/>
      </c:lineChart>
      <c:catAx>
        <c:axId val="136903168"/>
        <c:scaling>
          <c:orientation val="minMax"/>
        </c:scaling>
        <c:delete val="0"/>
        <c:axPos val="b"/>
        <c:majorTickMark val="out"/>
        <c:minorTickMark val="none"/>
        <c:tickLblPos val="nextTo"/>
        <c:crossAx val="136495104"/>
        <c:crosses val="autoZero"/>
        <c:auto val="1"/>
        <c:lblAlgn val="ctr"/>
        <c:lblOffset val="100"/>
        <c:noMultiLvlLbl val="0"/>
      </c:catAx>
      <c:valAx>
        <c:axId val="136495104"/>
        <c:scaling>
          <c:orientation val="minMax"/>
        </c:scaling>
        <c:delete val="0"/>
        <c:axPos val="l"/>
        <c:majorGridlines/>
        <c:numFmt formatCode="General" sourceLinked="1"/>
        <c:majorTickMark val="out"/>
        <c:minorTickMark val="none"/>
        <c:tickLblPos val="nextTo"/>
        <c:crossAx val="13690316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93B15C5F-6C4D-4680-B25F-82AB30460121}" type="datetimeFigureOut">
              <a:rPr kumimoji="1" lang="ja-JP" altLang="en-US" smtClean="0"/>
              <a:t>2014/12/11</a:t>
            </a:fld>
            <a:endParaRPr kumimoji="1" lang="ja-JP" altLang="en-US"/>
          </a:p>
        </p:txBody>
      </p:sp>
      <p:sp>
        <p:nvSpPr>
          <p:cNvPr id="4" name="フッター プレースホルダー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02952438-46C6-477B-BC13-6F1ECF822BAF}" type="slidenum">
              <a:rPr kumimoji="1" lang="ja-JP" altLang="en-US" smtClean="0"/>
              <a:t>‹#›</a:t>
            </a:fld>
            <a:endParaRPr kumimoji="1" lang="ja-JP" altLang="en-US"/>
          </a:p>
        </p:txBody>
      </p:sp>
    </p:spTree>
    <p:extLst>
      <p:ext uri="{BB962C8B-B14F-4D97-AF65-F5344CB8AC3E}">
        <p14:creationId xmlns:p14="http://schemas.microsoft.com/office/powerpoint/2010/main" val="68444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CE58FEC9-BE46-4EF9-8DF0-E0AC69015504}" type="datetimeFigureOut">
              <a:rPr kumimoji="1" lang="ja-JP" altLang="en-US" smtClean="0"/>
              <a:t>2014/12/11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89A5C5F7-77B8-4605-95F9-469030A1C951}" type="slidenum">
              <a:rPr kumimoji="1" lang="ja-JP" altLang="en-US" smtClean="0"/>
              <a:t>‹#›</a:t>
            </a:fld>
            <a:endParaRPr kumimoji="1" lang="ja-JP" altLang="en-US"/>
          </a:p>
        </p:txBody>
      </p:sp>
    </p:spTree>
    <p:extLst>
      <p:ext uri="{BB962C8B-B14F-4D97-AF65-F5344CB8AC3E}">
        <p14:creationId xmlns:p14="http://schemas.microsoft.com/office/powerpoint/2010/main" val="2200124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1</a:t>
            </a:fld>
            <a:endParaRPr kumimoji="1" lang="ja-JP" altLang="en-US"/>
          </a:p>
        </p:txBody>
      </p:sp>
    </p:spTree>
    <p:extLst>
      <p:ext uri="{BB962C8B-B14F-4D97-AF65-F5344CB8AC3E}">
        <p14:creationId xmlns:p14="http://schemas.microsoft.com/office/powerpoint/2010/main" val="332257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10</a:t>
            </a:fld>
            <a:endParaRPr kumimoji="1" 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11</a:t>
            </a:fld>
            <a:endParaRPr kumimoji="1" 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12</a:t>
            </a:fld>
            <a:endParaRPr kumimoji="1" 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13</a:t>
            </a:fld>
            <a:endParaRPr kumimoji="1" 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15</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16</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17</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18</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19</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20</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2</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21</a:t>
            </a:fld>
            <a:endParaRPr kumimoji="1" 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22</a:t>
            </a:fld>
            <a:endParaRPr kumimoji="1" 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23</a:t>
            </a:fld>
            <a:endParaRPr kumimoji="1" 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いつ起こってどれくらいの規模だったか？</a:t>
            </a:r>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24</a:t>
            </a:fld>
            <a:endParaRPr kumimoji="1" lang="ja-JP" altLang="en-US"/>
          </a:p>
        </p:txBody>
      </p:sp>
    </p:spTree>
    <p:extLst>
      <p:ext uri="{BB962C8B-B14F-4D97-AF65-F5344CB8AC3E}">
        <p14:creationId xmlns:p14="http://schemas.microsoft.com/office/powerpoint/2010/main" val="409823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25</a:t>
            </a:fld>
            <a:endParaRPr kumimoji="1" lang="ja-JP" altLang="en-US"/>
          </a:p>
        </p:txBody>
      </p:sp>
    </p:spTree>
    <p:extLst>
      <p:ext uri="{BB962C8B-B14F-4D97-AF65-F5344CB8AC3E}">
        <p14:creationId xmlns:p14="http://schemas.microsoft.com/office/powerpoint/2010/main" val="3153524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26</a:t>
            </a:fld>
            <a:endParaRPr kumimoji="1" lang="ja-JP" altLang="en-US"/>
          </a:p>
        </p:txBody>
      </p:sp>
    </p:spTree>
    <p:extLst>
      <p:ext uri="{BB962C8B-B14F-4D97-AF65-F5344CB8AC3E}">
        <p14:creationId xmlns:p14="http://schemas.microsoft.com/office/powerpoint/2010/main" val="315352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defTabSz="905439">
              <a:defRPr/>
            </a:pPr>
            <a:r>
              <a:rPr lang="ja-JP" altLang="en-US" dirty="0" smtClean="0"/>
              <a:t>心身の相関を重視し、身体感覚や身体の動きにはたらきかける、マインドフルネスを活用したヨーガが効果的だと報告されている。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FF4F76B4-F277-4251-AD0B-8B66744EC1C5}" type="slidenum">
              <a:rPr kumimoji="1" lang="ja-JP" altLang="en-US" smtClean="0"/>
              <a:pPr/>
              <a:t>28</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これは女性が多かったことも影響しているのかもしれません。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29</a:t>
            </a:fld>
            <a:endParaRPr kumimoji="1" lang="ja-JP" altLang="en-US"/>
          </a:p>
        </p:txBody>
      </p:sp>
    </p:spTree>
    <p:extLst>
      <p:ext uri="{BB962C8B-B14F-4D97-AF65-F5344CB8AC3E}">
        <p14:creationId xmlns:p14="http://schemas.microsoft.com/office/powerpoint/2010/main" val="942710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これは女性が多かったことも影響しているのかもしれません。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30</a:t>
            </a:fld>
            <a:endParaRPr kumimoji="1" lang="ja-JP" altLang="en-US"/>
          </a:p>
        </p:txBody>
      </p:sp>
    </p:spTree>
    <p:extLst>
      <p:ext uri="{BB962C8B-B14F-4D97-AF65-F5344CB8AC3E}">
        <p14:creationId xmlns:p14="http://schemas.microsoft.com/office/powerpoint/2010/main" val="942710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これは女性が多かったことも影響しているのかもしれません。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31</a:t>
            </a:fld>
            <a:endParaRPr kumimoji="1" lang="ja-JP" altLang="en-US"/>
          </a:p>
        </p:txBody>
      </p:sp>
    </p:spTree>
    <p:extLst>
      <p:ext uri="{BB962C8B-B14F-4D97-AF65-F5344CB8AC3E}">
        <p14:creationId xmlns:p14="http://schemas.microsoft.com/office/powerpoint/2010/main" val="94271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693FD4-8F83-4EF7-AC3F-0DC0388986B0}" type="slidenum">
              <a:rPr lang="en-US" altLang="ja-JP" smtClean="0"/>
              <a:pPr/>
              <a:t>3</a:t>
            </a:fld>
            <a:endParaRPr kumimoji="1" lang="ja-JP" altLang="en-US"/>
          </a:p>
        </p:txBody>
      </p:sp>
    </p:spTree>
    <p:extLst>
      <p:ext uri="{BB962C8B-B14F-4D97-AF65-F5344CB8AC3E}">
        <p14:creationId xmlns:p14="http://schemas.microsoft.com/office/powerpoint/2010/main" val="743931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これは女性が多かったことも影響しているのかもしれません。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9A5C5F7-77B8-4605-95F9-469030A1C951}" type="slidenum">
              <a:rPr kumimoji="1" lang="ja-JP" altLang="en-US" smtClean="0"/>
              <a:t>32</a:t>
            </a:fld>
            <a:endParaRPr kumimoji="1" lang="ja-JP" altLang="en-US"/>
          </a:p>
        </p:txBody>
      </p:sp>
    </p:spTree>
    <p:extLst>
      <p:ext uri="{BB962C8B-B14F-4D97-AF65-F5344CB8AC3E}">
        <p14:creationId xmlns:p14="http://schemas.microsoft.com/office/powerpoint/2010/main" val="94271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4</a:t>
            </a:fld>
            <a:endParaRPr kumimoji="1" 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5</a:t>
            </a:fld>
            <a:endParaRPr kumimoji="1" 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6</a:t>
            </a:fld>
            <a:endParaRPr kumimoji="1" 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7</a:t>
            </a:fld>
            <a:endParaRPr kumimoji="1" 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8</a:t>
            </a:fld>
            <a:endParaRPr kumimoji="1" 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dirty="0"/>
          </a:p>
        </p:txBody>
      </p:sp>
      <p:sp>
        <p:nvSpPr>
          <p:cNvPr id="4" name="Slide Number Placeholder 3"/>
          <p:cNvSpPr>
            <a:spLocks noGrp="1"/>
          </p:cNvSpPr>
          <p:nvPr>
            <p:ph type="sldNum" sz="quarter" idx="10"/>
          </p:nvPr>
        </p:nvSpPr>
        <p:spPr/>
        <p:txBody>
          <a:bodyPr/>
          <a:lstStyle/>
          <a:p>
            <a:fld id="{75693FD4-8F83-4EF7-AC3F-0DC0388986B0}" type="slidenum">
              <a:rPr kumimoji="1" lang="en-US" altLang="ja-JP" smtClean="0"/>
              <a:pPr/>
              <a:t>9</a:t>
            </a:fld>
            <a:endParaRPr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背景のみ">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2014/12/11</a:t>
            </a:fld>
            <a:endParaRPr kumimoji="0" lang="ja-JP"/>
          </a:p>
        </p:txBody>
      </p:sp>
      <p:sp>
        <p:nvSpPr>
          <p:cNvPr id="4" name="Footer Placeholder 4"/>
          <p:cNvSpPr>
            <a:spLocks noGrp="1"/>
          </p:cNvSpPr>
          <p:nvPr>
            <p:ph type="ftr" sz="quarter" idx="11"/>
          </p:nvPr>
        </p:nvSpPr>
        <p:spPr>
          <a:xfrm>
            <a:off x="3352800" y="6356350"/>
            <a:ext cx="2895600" cy="365125"/>
          </a:xfrm>
        </p:spPr>
        <p:txBody>
          <a:bodyPr/>
          <a:lstStyle/>
          <a:p>
            <a:endParaRPr kumimoji="0" lang="ja-JP"/>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ja-JP"/>
          </a:p>
        </p:txBody>
      </p:sp>
    </p:spTree>
    <p:extLst>
      <p:ext uri="{BB962C8B-B14F-4D97-AF65-F5344CB8AC3E}">
        <p14:creationId xmlns:p14="http://schemas.microsoft.com/office/powerpoint/2010/main" val="3250826287"/>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B8EC300-4BE3-49E8-A8C5-77F8911494AD}" type="datetimeFigureOut">
              <a:rPr kumimoji="1" lang="ja-JP" altLang="en-US" smtClean="0"/>
              <a:t>2014/12/11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4748DC-0721-4167-9F4A-78E2AAEA399B}"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B8EC300-4BE3-49E8-A8C5-77F8911494AD}" type="datetimeFigureOut">
              <a:rPr kumimoji="1" lang="ja-JP" altLang="en-US" smtClean="0"/>
              <a:t>2014/12/11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34748DC-0721-4167-9F4A-78E2AAEA399B}"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drdansiegel.com/books/the_mindful_brain/" TargetMode="External"/><Relationship Id="rId7" Type="http://schemas.openxmlformats.org/officeDocument/2006/relationships/hyperlink" Target="http://drdansiegel.com/books/the_mindful_therapis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drdansiegel.com/books/the_developing_mind/"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166887"/>
            <a:ext cx="8136904" cy="1470025"/>
          </a:xfrm>
        </p:spPr>
        <p:txBody>
          <a:bodyPr>
            <a:noAutofit/>
          </a:bodyPr>
          <a:lstStyle/>
          <a:p>
            <a:r>
              <a:rPr kumimoji="1" lang="ja-JP" altLang="en-US" sz="3200" dirty="0" smtClean="0"/>
              <a:t>マインドフルネス的観点からのトラウマケア</a:t>
            </a:r>
            <a:endParaRPr kumimoji="1" lang="ja-JP" altLang="en-US" sz="3200" dirty="0"/>
          </a:p>
        </p:txBody>
      </p:sp>
      <p:sp>
        <p:nvSpPr>
          <p:cNvPr id="3" name="サブタイトル 2"/>
          <p:cNvSpPr>
            <a:spLocks noGrp="1"/>
          </p:cNvSpPr>
          <p:nvPr>
            <p:ph type="subTitle" idx="1"/>
          </p:nvPr>
        </p:nvSpPr>
        <p:spPr>
          <a:xfrm>
            <a:off x="683568" y="3548608"/>
            <a:ext cx="7776864" cy="1752600"/>
          </a:xfrm>
        </p:spPr>
        <p:txBody>
          <a:bodyPr>
            <a:noAutofit/>
          </a:bodyPr>
          <a:lstStyle/>
          <a:p>
            <a:pPr fontAlgn="ctr"/>
            <a:r>
              <a:rPr lang="ja-JP" altLang="ja-JP" sz="1400" dirty="0" smtClean="0">
                <a:solidFill>
                  <a:schemeClr val="tx1"/>
                </a:solidFill>
              </a:rPr>
              <a:t>林　紀行</a:t>
            </a:r>
            <a:r>
              <a:rPr lang="ja-JP" altLang="en-US" sz="1400" baseline="30000" dirty="0" smtClean="0">
                <a:solidFill>
                  <a:schemeClr val="tx1"/>
                </a:solidFill>
              </a:rPr>
              <a:t>*</a:t>
            </a:r>
            <a:r>
              <a:rPr lang="en-US" altLang="ja-JP" sz="1400" baseline="30000" dirty="0" smtClean="0">
                <a:solidFill>
                  <a:schemeClr val="tx1"/>
                </a:solidFill>
              </a:rPr>
              <a:t>1,5</a:t>
            </a:r>
            <a:r>
              <a:rPr lang="ja-JP" altLang="en-US" sz="1400" dirty="0" err="1" smtClean="0">
                <a:solidFill>
                  <a:schemeClr val="tx1"/>
                </a:solidFill>
              </a:rPr>
              <a:t>、</a:t>
            </a:r>
            <a:r>
              <a:rPr lang="ja-JP" altLang="ja-JP" sz="1400" dirty="0" smtClean="0">
                <a:solidFill>
                  <a:schemeClr val="tx1"/>
                </a:solidFill>
              </a:rPr>
              <a:t>前田　和久</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八木　絵香</a:t>
            </a:r>
            <a:r>
              <a:rPr lang="ja-JP" altLang="en-US" sz="1400" baseline="30000" dirty="0">
                <a:solidFill>
                  <a:schemeClr val="tx1"/>
                </a:solidFill>
              </a:rPr>
              <a:t>*</a:t>
            </a:r>
            <a:r>
              <a:rPr lang="en-US" altLang="ja-JP" sz="1400" baseline="30000" dirty="0">
                <a:solidFill>
                  <a:schemeClr val="tx1"/>
                </a:solidFill>
              </a:rPr>
              <a:t>2 </a:t>
            </a:r>
            <a:r>
              <a:rPr lang="ja-JP" altLang="en-US" sz="1400" dirty="0" err="1" smtClean="0">
                <a:solidFill>
                  <a:schemeClr val="tx1"/>
                </a:solidFill>
              </a:rPr>
              <a:t>、</a:t>
            </a:r>
            <a:r>
              <a:rPr lang="ja-JP" altLang="ja-JP" sz="1400" dirty="0" smtClean="0">
                <a:solidFill>
                  <a:schemeClr val="tx1"/>
                </a:solidFill>
              </a:rPr>
              <a:t>平井　啓</a:t>
            </a:r>
            <a:r>
              <a:rPr lang="ja-JP" altLang="en-US" sz="1400" baseline="30000" dirty="0">
                <a:solidFill>
                  <a:schemeClr val="tx1"/>
                </a:solidFill>
              </a:rPr>
              <a:t>*</a:t>
            </a:r>
            <a:r>
              <a:rPr lang="en-US" altLang="ja-JP" sz="1400" baseline="30000" dirty="0">
                <a:solidFill>
                  <a:schemeClr val="tx1"/>
                </a:solidFill>
              </a:rPr>
              <a:t>2 </a:t>
            </a:r>
            <a:r>
              <a:rPr lang="ja-JP" altLang="en-US" sz="1400" dirty="0" err="1" smtClean="0">
                <a:solidFill>
                  <a:schemeClr val="tx1"/>
                </a:solidFill>
              </a:rPr>
              <a:t>、</a:t>
            </a:r>
            <a:r>
              <a:rPr lang="ja-JP" altLang="ja-JP" sz="1400" dirty="0" smtClean="0">
                <a:solidFill>
                  <a:schemeClr val="tx1"/>
                </a:solidFill>
              </a:rPr>
              <a:t>谷向　仁</a:t>
            </a:r>
            <a:r>
              <a:rPr lang="ja-JP" altLang="en-US" sz="1400" baseline="30000" dirty="0" smtClean="0">
                <a:solidFill>
                  <a:schemeClr val="tx1"/>
                </a:solidFill>
              </a:rPr>
              <a:t>*</a:t>
            </a:r>
            <a:r>
              <a:rPr lang="en-US" altLang="ja-JP" sz="1400" baseline="30000" dirty="0" smtClean="0">
                <a:solidFill>
                  <a:schemeClr val="tx1"/>
                </a:solidFill>
              </a:rPr>
              <a:t>3,5 </a:t>
            </a:r>
            <a:r>
              <a:rPr lang="ja-JP" altLang="en-US" sz="1400" dirty="0" err="1" smtClean="0">
                <a:solidFill>
                  <a:schemeClr val="tx1"/>
                </a:solidFill>
              </a:rPr>
              <a:t>、</a:t>
            </a:r>
            <a:r>
              <a:rPr lang="ja-JP" altLang="ja-JP" sz="1400" dirty="0" smtClean="0">
                <a:solidFill>
                  <a:schemeClr val="tx1"/>
                </a:solidFill>
              </a:rPr>
              <a:t>伊藤　和憲</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川口　裕子</a:t>
            </a:r>
            <a:r>
              <a:rPr lang="ja-JP" altLang="en-US" sz="1400" baseline="30000" dirty="0">
                <a:solidFill>
                  <a:schemeClr val="tx1"/>
                </a:solidFill>
              </a:rPr>
              <a:t>*</a:t>
            </a:r>
            <a:r>
              <a:rPr lang="en-US" altLang="ja-JP" sz="1400" baseline="30000" dirty="0">
                <a:solidFill>
                  <a:schemeClr val="tx1"/>
                </a:solidFill>
              </a:rPr>
              <a:t>4 </a:t>
            </a:r>
            <a:endParaRPr lang="en-US" altLang="ja-JP" sz="1400" dirty="0">
              <a:solidFill>
                <a:schemeClr val="tx1"/>
              </a:solidFill>
            </a:endParaRPr>
          </a:p>
          <a:p>
            <a:pPr fontAlgn="ctr"/>
            <a:r>
              <a:rPr lang="ja-JP" altLang="ja-JP" sz="1400" dirty="0" smtClean="0">
                <a:solidFill>
                  <a:schemeClr val="tx1"/>
                </a:solidFill>
              </a:rPr>
              <a:t>渡辺　眞実</a:t>
            </a:r>
            <a:r>
              <a:rPr lang="ja-JP" altLang="en-US" sz="1400" baseline="30000" dirty="0" smtClean="0">
                <a:solidFill>
                  <a:schemeClr val="tx1"/>
                </a:solidFill>
              </a:rPr>
              <a:t>*</a:t>
            </a:r>
            <a:r>
              <a:rPr lang="en-US" altLang="ja-JP" sz="1400" baseline="30000" dirty="0" smtClean="0">
                <a:solidFill>
                  <a:schemeClr val="tx1"/>
                </a:solidFill>
              </a:rPr>
              <a:t>5 </a:t>
            </a:r>
            <a:r>
              <a:rPr lang="ja-JP" altLang="en-US" sz="1400" dirty="0" err="1" smtClean="0">
                <a:solidFill>
                  <a:schemeClr val="tx1"/>
                </a:solidFill>
              </a:rPr>
              <a:t>、</a:t>
            </a:r>
            <a:r>
              <a:rPr lang="ja-JP" altLang="ja-JP" sz="1400" dirty="0" smtClean="0">
                <a:solidFill>
                  <a:schemeClr val="tx1"/>
                </a:solidFill>
              </a:rPr>
              <a:t>福田　文彦</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石崎　直人</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上島　悦子</a:t>
            </a:r>
            <a:r>
              <a:rPr lang="ja-JP" altLang="en-US" sz="1400" baseline="30000" dirty="0" smtClean="0">
                <a:solidFill>
                  <a:schemeClr val="tx1"/>
                </a:solidFill>
              </a:rPr>
              <a:t>*</a:t>
            </a:r>
            <a:r>
              <a:rPr lang="en-US" altLang="ja-JP" sz="1400" baseline="30000" dirty="0">
                <a:solidFill>
                  <a:schemeClr val="tx1"/>
                </a:solidFill>
              </a:rPr>
              <a:t>6</a:t>
            </a:r>
            <a:r>
              <a:rPr lang="ja-JP" altLang="en-US" sz="1400" dirty="0" err="1" smtClean="0">
                <a:solidFill>
                  <a:schemeClr val="tx1"/>
                </a:solidFill>
              </a:rPr>
              <a:t>、</a:t>
            </a:r>
            <a:r>
              <a:rPr lang="ja-JP" altLang="ja-JP" sz="1400" dirty="0" smtClean="0">
                <a:solidFill>
                  <a:schemeClr val="tx1"/>
                </a:solidFill>
              </a:rPr>
              <a:t>阪上　未紀</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松本　めぐみ</a:t>
            </a:r>
            <a:r>
              <a:rPr lang="ja-JP" altLang="en-US" sz="1400" baseline="30000" dirty="0">
                <a:solidFill>
                  <a:schemeClr val="tx1"/>
                </a:solidFill>
              </a:rPr>
              <a:t>*</a:t>
            </a:r>
            <a:r>
              <a:rPr lang="en-US" altLang="ja-JP" sz="1400" baseline="30000" dirty="0">
                <a:solidFill>
                  <a:schemeClr val="tx1"/>
                </a:solidFill>
              </a:rPr>
              <a:t>1 </a:t>
            </a:r>
            <a:endParaRPr lang="en-US" altLang="ja-JP" sz="1400" dirty="0" smtClean="0">
              <a:solidFill>
                <a:schemeClr val="tx1"/>
              </a:solidFill>
            </a:endParaRPr>
          </a:p>
          <a:p>
            <a:pPr fontAlgn="ctr"/>
            <a:r>
              <a:rPr lang="ja-JP" altLang="ja-JP" sz="1400" dirty="0" smtClean="0">
                <a:solidFill>
                  <a:schemeClr val="tx1"/>
                </a:solidFill>
              </a:rPr>
              <a:t>足立　由香</a:t>
            </a:r>
            <a:r>
              <a:rPr lang="ja-JP" altLang="en-US" sz="1400" baseline="30000" dirty="0" smtClean="0">
                <a:solidFill>
                  <a:schemeClr val="tx1"/>
                </a:solidFill>
              </a:rPr>
              <a:t>*</a:t>
            </a:r>
            <a:r>
              <a:rPr lang="en-US" altLang="ja-JP" sz="1400" baseline="30000" dirty="0" smtClean="0">
                <a:solidFill>
                  <a:schemeClr val="tx1"/>
                </a:solidFill>
              </a:rPr>
              <a:t>7</a:t>
            </a:r>
            <a:r>
              <a:rPr lang="ja-JP" altLang="en-US" sz="1400" dirty="0" err="1" smtClean="0">
                <a:solidFill>
                  <a:schemeClr val="tx1"/>
                </a:solidFill>
              </a:rPr>
              <a:t>、</a:t>
            </a:r>
            <a:r>
              <a:rPr lang="ja-JP" altLang="ja-JP" sz="1400" dirty="0" smtClean="0">
                <a:solidFill>
                  <a:schemeClr val="tx1"/>
                </a:solidFill>
              </a:rPr>
              <a:t>谷口</a:t>
            </a:r>
            <a:r>
              <a:rPr lang="ja-JP" altLang="ja-JP" sz="1400" dirty="0">
                <a:solidFill>
                  <a:schemeClr val="tx1"/>
                </a:solidFill>
              </a:rPr>
              <a:t>　敏</a:t>
            </a:r>
            <a:r>
              <a:rPr lang="ja-JP" altLang="ja-JP" sz="1400" dirty="0" smtClean="0">
                <a:solidFill>
                  <a:schemeClr val="tx1"/>
                </a:solidFill>
              </a:rPr>
              <a:t>淳</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宇留</a:t>
            </a:r>
            <a:r>
              <a:rPr lang="ja-JP" altLang="ja-JP" sz="1400" dirty="0">
                <a:solidFill>
                  <a:schemeClr val="tx1"/>
                </a:solidFill>
              </a:rPr>
              <a:t>島　</a:t>
            </a:r>
            <a:r>
              <a:rPr lang="ja-JP" altLang="ja-JP" sz="1400" dirty="0" smtClean="0">
                <a:solidFill>
                  <a:schemeClr val="tx1"/>
                </a:solidFill>
              </a:rPr>
              <a:t>隼人</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a:solidFill>
                  <a:schemeClr val="tx1"/>
                </a:solidFill>
              </a:rPr>
              <a:t>坂本　</a:t>
            </a:r>
            <a:r>
              <a:rPr lang="ja-JP" altLang="ja-JP" sz="1400" dirty="0" smtClean="0">
                <a:solidFill>
                  <a:schemeClr val="tx1"/>
                </a:solidFill>
              </a:rPr>
              <a:t>淑子</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ja-JP" sz="1400" dirty="0" smtClean="0">
                <a:solidFill>
                  <a:schemeClr val="tx1"/>
                </a:solidFill>
              </a:rPr>
              <a:t>岩田</a:t>
            </a:r>
            <a:r>
              <a:rPr lang="ja-JP" altLang="ja-JP" sz="1400" dirty="0">
                <a:solidFill>
                  <a:schemeClr val="tx1"/>
                </a:solidFill>
              </a:rPr>
              <a:t>　昌</a:t>
            </a:r>
            <a:r>
              <a:rPr lang="ja-JP" altLang="ja-JP" sz="1400" dirty="0" smtClean="0">
                <a:solidFill>
                  <a:schemeClr val="tx1"/>
                </a:solidFill>
              </a:rPr>
              <a:t>美</a:t>
            </a:r>
            <a:r>
              <a:rPr lang="ja-JP" altLang="en-US" sz="1400" baseline="30000" dirty="0">
                <a:solidFill>
                  <a:schemeClr val="tx1"/>
                </a:solidFill>
              </a:rPr>
              <a:t>*</a:t>
            </a:r>
            <a:r>
              <a:rPr lang="en-US" altLang="ja-JP" sz="1400" baseline="30000" dirty="0">
                <a:solidFill>
                  <a:schemeClr val="tx1"/>
                </a:solidFill>
              </a:rPr>
              <a:t>1 </a:t>
            </a:r>
            <a:r>
              <a:rPr lang="ja-JP" altLang="en-US" sz="1400" dirty="0" err="1" smtClean="0">
                <a:solidFill>
                  <a:schemeClr val="tx1"/>
                </a:solidFill>
              </a:rPr>
              <a:t>、</a:t>
            </a:r>
            <a:r>
              <a:rPr lang="ja-JP" altLang="en-US" sz="1400" dirty="0" smtClean="0">
                <a:solidFill>
                  <a:schemeClr val="tx1"/>
                </a:solidFill>
              </a:rPr>
              <a:t>木村　慧心</a:t>
            </a:r>
            <a:r>
              <a:rPr lang="ja-JP" altLang="en-US" sz="1400" baseline="30000" dirty="0" smtClean="0">
                <a:solidFill>
                  <a:schemeClr val="tx1"/>
                </a:solidFill>
              </a:rPr>
              <a:t>*</a:t>
            </a:r>
            <a:r>
              <a:rPr lang="en-US" altLang="ja-JP" sz="1400" baseline="30000" dirty="0" smtClean="0">
                <a:solidFill>
                  <a:schemeClr val="tx1"/>
                </a:solidFill>
              </a:rPr>
              <a:t>8 </a:t>
            </a:r>
            <a:r>
              <a:rPr lang="ja-JP" altLang="en-US" sz="1400" dirty="0" err="1" smtClean="0">
                <a:solidFill>
                  <a:schemeClr val="tx1"/>
                </a:solidFill>
              </a:rPr>
              <a:t>、</a:t>
            </a:r>
            <a:r>
              <a:rPr lang="ja-JP" altLang="en-US" sz="1400" dirty="0" smtClean="0">
                <a:solidFill>
                  <a:schemeClr val="tx1"/>
                </a:solidFill>
              </a:rPr>
              <a:t>伊藤　壽記</a:t>
            </a:r>
            <a:r>
              <a:rPr lang="ja-JP" altLang="en-US" sz="1400" baseline="30000" dirty="0">
                <a:solidFill>
                  <a:schemeClr val="tx1"/>
                </a:solidFill>
              </a:rPr>
              <a:t>*</a:t>
            </a:r>
            <a:r>
              <a:rPr lang="en-US" altLang="ja-JP" sz="1400" baseline="30000" dirty="0">
                <a:solidFill>
                  <a:schemeClr val="tx1"/>
                </a:solidFill>
              </a:rPr>
              <a:t>1</a:t>
            </a:r>
            <a:endParaRPr lang="ja-JP" altLang="ja-JP" sz="1400" dirty="0" smtClean="0">
              <a:solidFill>
                <a:schemeClr val="tx1"/>
              </a:solidFill>
            </a:endParaRPr>
          </a:p>
          <a:p>
            <a:endParaRPr lang="en-US" altLang="ja-JP" sz="1400" baseline="30000" dirty="0" smtClean="0">
              <a:solidFill>
                <a:schemeClr val="tx1"/>
              </a:solidFill>
            </a:endParaRPr>
          </a:p>
          <a:p>
            <a:r>
              <a:rPr lang="ja-JP" altLang="en-US" sz="1400" baseline="30000" dirty="0" smtClean="0">
                <a:solidFill>
                  <a:schemeClr val="tx1"/>
                </a:solidFill>
              </a:rPr>
              <a:t>*</a:t>
            </a:r>
            <a:r>
              <a:rPr lang="en-US" altLang="ja-JP" sz="1400" baseline="30000" dirty="0" smtClean="0">
                <a:solidFill>
                  <a:schemeClr val="tx1"/>
                </a:solidFill>
              </a:rPr>
              <a:t>1</a:t>
            </a:r>
            <a:r>
              <a:rPr lang="ja-JP" altLang="en-US" sz="1400" baseline="30000" dirty="0" smtClean="0">
                <a:solidFill>
                  <a:schemeClr val="tx1"/>
                </a:solidFill>
              </a:rPr>
              <a:t> </a:t>
            </a:r>
            <a:r>
              <a:rPr kumimoji="1" lang="ja-JP" altLang="en-US" sz="1400" dirty="0" smtClean="0">
                <a:solidFill>
                  <a:schemeClr val="tx1"/>
                </a:solidFill>
              </a:rPr>
              <a:t>大阪大学大学院医学系研究科 </a:t>
            </a:r>
            <a:r>
              <a:rPr lang="ja-JP" altLang="en-US" sz="1400" dirty="0" smtClean="0">
                <a:solidFill>
                  <a:schemeClr val="tx1"/>
                </a:solidFill>
              </a:rPr>
              <a:t>生体</a:t>
            </a:r>
            <a:r>
              <a:rPr lang="ja-JP" altLang="en-US" sz="1400" dirty="0">
                <a:solidFill>
                  <a:schemeClr val="tx1"/>
                </a:solidFill>
              </a:rPr>
              <a:t>機能補完医学寄附</a:t>
            </a:r>
            <a:r>
              <a:rPr lang="ja-JP" altLang="en-US" sz="1400" dirty="0" smtClean="0">
                <a:solidFill>
                  <a:schemeClr val="tx1"/>
                </a:solidFill>
              </a:rPr>
              <a:t>講座</a:t>
            </a:r>
            <a:endParaRPr lang="en-US" altLang="ja-JP" sz="1400" dirty="0" smtClean="0">
              <a:solidFill>
                <a:schemeClr val="tx1"/>
              </a:solidFill>
            </a:endParaRPr>
          </a:p>
          <a:p>
            <a:r>
              <a:rPr lang="ja-JP" altLang="en-US" sz="1400" baseline="30000" dirty="0" smtClean="0">
                <a:solidFill>
                  <a:schemeClr val="tx1"/>
                </a:solidFill>
              </a:rPr>
              <a:t>*</a:t>
            </a:r>
            <a:r>
              <a:rPr lang="en-US" altLang="ja-JP" sz="1400" baseline="30000" dirty="0">
                <a:solidFill>
                  <a:schemeClr val="tx1"/>
                </a:solidFill>
              </a:rPr>
              <a:t>2</a:t>
            </a:r>
            <a:r>
              <a:rPr lang="ja-JP" altLang="en-US" sz="1400" baseline="30000" dirty="0" smtClean="0">
                <a:solidFill>
                  <a:schemeClr val="tx1"/>
                </a:solidFill>
              </a:rPr>
              <a:t> </a:t>
            </a:r>
            <a:r>
              <a:rPr lang="ja-JP" altLang="ja-JP" sz="1400" dirty="0" smtClean="0">
                <a:solidFill>
                  <a:schemeClr val="tx1"/>
                </a:solidFill>
              </a:rPr>
              <a:t>大阪大学</a:t>
            </a:r>
            <a:r>
              <a:rPr lang="ja-JP" altLang="en-US" sz="1400" dirty="0" smtClean="0">
                <a:solidFill>
                  <a:schemeClr val="tx1"/>
                </a:solidFill>
              </a:rPr>
              <a:t> </a:t>
            </a:r>
            <a:r>
              <a:rPr lang="ja-JP" altLang="ja-JP" sz="1400" dirty="0" smtClean="0">
                <a:solidFill>
                  <a:schemeClr val="tx1"/>
                </a:solidFill>
              </a:rPr>
              <a:t>コミュニケーションデザインセンター</a:t>
            </a:r>
            <a:endParaRPr lang="en-US" altLang="ja-JP" sz="1400" dirty="0" smtClean="0">
              <a:solidFill>
                <a:schemeClr val="tx1"/>
              </a:solidFill>
            </a:endParaRPr>
          </a:p>
          <a:p>
            <a:pPr fontAlgn="ctr"/>
            <a:r>
              <a:rPr lang="ja-JP" altLang="en-US" sz="1400" baseline="30000" dirty="0" smtClean="0">
                <a:solidFill>
                  <a:schemeClr val="tx1"/>
                </a:solidFill>
              </a:rPr>
              <a:t>*</a:t>
            </a:r>
            <a:r>
              <a:rPr lang="en-US" altLang="ja-JP" sz="1400" baseline="30000" dirty="0" smtClean="0">
                <a:solidFill>
                  <a:schemeClr val="tx1"/>
                </a:solidFill>
              </a:rPr>
              <a:t>3</a:t>
            </a:r>
            <a:r>
              <a:rPr lang="ja-JP" altLang="en-US" sz="1400" baseline="30000" dirty="0" smtClean="0">
                <a:solidFill>
                  <a:schemeClr val="tx1"/>
                </a:solidFill>
              </a:rPr>
              <a:t> </a:t>
            </a:r>
            <a:r>
              <a:rPr lang="ja-JP" altLang="ja-JP" sz="1400" dirty="0" smtClean="0">
                <a:solidFill>
                  <a:schemeClr val="tx1"/>
                </a:solidFill>
              </a:rPr>
              <a:t>大阪</a:t>
            </a:r>
            <a:r>
              <a:rPr lang="ja-JP" altLang="ja-JP" sz="1400" dirty="0">
                <a:solidFill>
                  <a:schemeClr val="tx1"/>
                </a:solidFill>
              </a:rPr>
              <a:t>大学医学部付属</a:t>
            </a:r>
            <a:r>
              <a:rPr lang="ja-JP" altLang="ja-JP" sz="1400" dirty="0" smtClean="0">
                <a:solidFill>
                  <a:schemeClr val="tx1"/>
                </a:solidFill>
              </a:rPr>
              <a:t>病院</a:t>
            </a:r>
            <a:r>
              <a:rPr lang="ja-JP" altLang="en-US" sz="1400" dirty="0" smtClean="0">
                <a:solidFill>
                  <a:schemeClr val="tx1"/>
                </a:solidFill>
              </a:rPr>
              <a:t> </a:t>
            </a:r>
            <a:r>
              <a:rPr lang="ja-JP" altLang="ja-JP" sz="1400" dirty="0" smtClean="0">
                <a:solidFill>
                  <a:schemeClr val="tx1"/>
                </a:solidFill>
              </a:rPr>
              <a:t>オンコロジ</a:t>
            </a:r>
            <a:r>
              <a:rPr lang="ja-JP" altLang="ja-JP" sz="1400" dirty="0">
                <a:solidFill>
                  <a:schemeClr val="tx1"/>
                </a:solidFill>
              </a:rPr>
              <a:t>－センタ</a:t>
            </a:r>
            <a:r>
              <a:rPr lang="ja-JP" altLang="ja-JP" sz="1400" dirty="0" smtClean="0">
                <a:solidFill>
                  <a:schemeClr val="tx1"/>
                </a:solidFill>
              </a:rPr>
              <a:t>－</a:t>
            </a:r>
            <a:endParaRPr lang="en-US" altLang="ja-JP" sz="1400" dirty="0" smtClean="0">
              <a:solidFill>
                <a:schemeClr val="tx1"/>
              </a:solidFill>
            </a:endParaRPr>
          </a:p>
          <a:p>
            <a:pPr fontAlgn="ctr"/>
            <a:r>
              <a:rPr lang="ja-JP" altLang="en-US" sz="1400" baseline="30000" dirty="0" smtClean="0">
                <a:solidFill>
                  <a:schemeClr val="tx1"/>
                </a:solidFill>
              </a:rPr>
              <a:t>*</a:t>
            </a:r>
            <a:r>
              <a:rPr lang="en-US" altLang="ja-JP" sz="1400" baseline="30000" dirty="0" smtClean="0">
                <a:solidFill>
                  <a:schemeClr val="tx1"/>
                </a:solidFill>
              </a:rPr>
              <a:t>4</a:t>
            </a:r>
            <a:r>
              <a:rPr lang="ja-JP" altLang="en-US" sz="1400" baseline="30000" dirty="0" smtClean="0">
                <a:solidFill>
                  <a:schemeClr val="tx1"/>
                </a:solidFill>
              </a:rPr>
              <a:t> </a:t>
            </a:r>
            <a:r>
              <a:rPr lang="ja-JP" altLang="ja-JP" sz="1400" dirty="0" smtClean="0">
                <a:solidFill>
                  <a:schemeClr val="tx1"/>
                </a:solidFill>
              </a:rPr>
              <a:t>大阪</a:t>
            </a:r>
            <a:r>
              <a:rPr lang="ja-JP" altLang="ja-JP" sz="1400" dirty="0">
                <a:solidFill>
                  <a:schemeClr val="tx1"/>
                </a:solidFill>
              </a:rPr>
              <a:t>大学医学部付属</a:t>
            </a:r>
            <a:r>
              <a:rPr lang="ja-JP" altLang="ja-JP" sz="1400" dirty="0" smtClean="0">
                <a:solidFill>
                  <a:schemeClr val="tx1"/>
                </a:solidFill>
              </a:rPr>
              <a:t>病院</a:t>
            </a:r>
            <a:r>
              <a:rPr lang="ja-JP" altLang="en-US" sz="1400" dirty="0" smtClean="0">
                <a:solidFill>
                  <a:schemeClr val="tx1"/>
                </a:solidFill>
              </a:rPr>
              <a:t> </a:t>
            </a:r>
            <a:r>
              <a:rPr lang="ja-JP" altLang="ja-JP" sz="1400" dirty="0" smtClean="0">
                <a:solidFill>
                  <a:schemeClr val="tx1"/>
                </a:solidFill>
              </a:rPr>
              <a:t>神経科</a:t>
            </a:r>
            <a:r>
              <a:rPr lang="ja-JP" altLang="ja-JP" sz="1400" dirty="0">
                <a:solidFill>
                  <a:schemeClr val="tx1"/>
                </a:solidFill>
              </a:rPr>
              <a:t>・</a:t>
            </a:r>
            <a:r>
              <a:rPr lang="ja-JP" altLang="ja-JP" sz="1400" dirty="0" smtClean="0">
                <a:solidFill>
                  <a:schemeClr val="tx1"/>
                </a:solidFill>
              </a:rPr>
              <a:t>精神科</a:t>
            </a:r>
            <a:endParaRPr lang="en-US" altLang="ja-JP" sz="1400" dirty="0" smtClean="0">
              <a:solidFill>
                <a:schemeClr val="tx1"/>
              </a:solidFill>
            </a:endParaRPr>
          </a:p>
          <a:p>
            <a:pPr fontAlgn="ctr"/>
            <a:r>
              <a:rPr lang="ja-JP" altLang="en-US" sz="1400" baseline="30000" dirty="0" smtClean="0">
                <a:solidFill>
                  <a:schemeClr val="tx1"/>
                </a:solidFill>
              </a:rPr>
              <a:t>*</a:t>
            </a:r>
            <a:r>
              <a:rPr lang="en-US" altLang="ja-JP" sz="1400" baseline="30000" dirty="0" smtClean="0">
                <a:solidFill>
                  <a:schemeClr val="tx1"/>
                </a:solidFill>
              </a:rPr>
              <a:t>5</a:t>
            </a:r>
            <a:r>
              <a:rPr lang="ja-JP" altLang="en-US" sz="1400" baseline="30000" dirty="0" smtClean="0">
                <a:solidFill>
                  <a:schemeClr val="tx1"/>
                </a:solidFill>
              </a:rPr>
              <a:t> </a:t>
            </a:r>
            <a:r>
              <a:rPr lang="ja-JP" altLang="ja-JP" sz="1400" dirty="0" smtClean="0">
                <a:solidFill>
                  <a:schemeClr val="tx1"/>
                </a:solidFill>
              </a:rPr>
              <a:t>大阪</a:t>
            </a:r>
            <a:r>
              <a:rPr lang="ja-JP" altLang="ja-JP" sz="1400" dirty="0">
                <a:solidFill>
                  <a:schemeClr val="tx1"/>
                </a:solidFill>
              </a:rPr>
              <a:t>大学大学院医学系</a:t>
            </a:r>
            <a:r>
              <a:rPr lang="ja-JP" altLang="ja-JP" sz="1400" dirty="0" smtClean="0">
                <a:solidFill>
                  <a:schemeClr val="tx1"/>
                </a:solidFill>
              </a:rPr>
              <a:t>研究科</a:t>
            </a:r>
            <a:r>
              <a:rPr lang="ja-JP" altLang="en-US" sz="1400" dirty="0" smtClean="0">
                <a:solidFill>
                  <a:schemeClr val="tx1"/>
                </a:solidFill>
              </a:rPr>
              <a:t> </a:t>
            </a:r>
            <a:r>
              <a:rPr lang="ja-JP" altLang="ja-JP" sz="1400" dirty="0" smtClean="0">
                <a:solidFill>
                  <a:schemeClr val="tx1"/>
                </a:solidFill>
              </a:rPr>
              <a:t>情報</a:t>
            </a:r>
            <a:r>
              <a:rPr lang="ja-JP" altLang="ja-JP" sz="1400" dirty="0">
                <a:solidFill>
                  <a:schemeClr val="tx1"/>
                </a:solidFill>
              </a:rPr>
              <a:t>統合医学講座（精神医学</a:t>
            </a:r>
            <a:r>
              <a:rPr lang="ja-JP" altLang="ja-JP" sz="1400" dirty="0" smtClean="0">
                <a:solidFill>
                  <a:schemeClr val="tx1"/>
                </a:solidFill>
              </a:rPr>
              <a:t>）</a:t>
            </a:r>
            <a:endParaRPr lang="en-US" altLang="ja-JP" sz="1400" dirty="0" smtClean="0">
              <a:solidFill>
                <a:schemeClr val="tx1"/>
              </a:solidFill>
            </a:endParaRPr>
          </a:p>
          <a:p>
            <a:pPr fontAlgn="ctr"/>
            <a:r>
              <a:rPr lang="ja-JP" altLang="en-US" sz="1400" baseline="30000" dirty="0" smtClean="0">
                <a:solidFill>
                  <a:schemeClr val="tx1"/>
                </a:solidFill>
              </a:rPr>
              <a:t>*</a:t>
            </a:r>
            <a:r>
              <a:rPr lang="en-US" altLang="ja-JP" sz="1400" baseline="30000" dirty="0" smtClean="0">
                <a:solidFill>
                  <a:schemeClr val="tx1"/>
                </a:solidFill>
              </a:rPr>
              <a:t>6</a:t>
            </a:r>
            <a:r>
              <a:rPr lang="ja-JP" altLang="en-US" sz="1400" baseline="30000" dirty="0" smtClean="0">
                <a:solidFill>
                  <a:schemeClr val="tx1"/>
                </a:solidFill>
              </a:rPr>
              <a:t> </a:t>
            </a:r>
            <a:r>
              <a:rPr lang="ja-JP" altLang="ja-JP" sz="1400" dirty="0" smtClean="0">
                <a:solidFill>
                  <a:schemeClr val="tx1"/>
                </a:solidFill>
              </a:rPr>
              <a:t>大阪</a:t>
            </a:r>
            <a:r>
              <a:rPr lang="ja-JP" altLang="ja-JP" sz="1400" dirty="0">
                <a:solidFill>
                  <a:schemeClr val="tx1"/>
                </a:solidFill>
              </a:rPr>
              <a:t>大学大学院薬学研究科付属実践薬学教育研究</a:t>
            </a:r>
            <a:r>
              <a:rPr lang="ja-JP" altLang="ja-JP" sz="1400" dirty="0" smtClean="0">
                <a:solidFill>
                  <a:schemeClr val="tx1"/>
                </a:solidFill>
              </a:rPr>
              <a:t>センター</a:t>
            </a:r>
            <a:r>
              <a:rPr lang="ja-JP" altLang="en-US" sz="1400" dirty="0" smtClean="0">
                <a:solidFill>
                  <a:schemeClr val="tx1"/>
                </a:solidFill>
              </a:rPr>
              <a:t> </a:t>
            </a:r>
            <a:r>
              <a:rPr lang="ja-JP" altLang="ja-JP" sz="1400" dirty="0" smtClean="0">
                <a:solidFill>
                  <a:schemeClr val="tx1"/>
                </a:solidFill>
              </a:rPr>
              <a:t>病院</a:t>
            </a:r>
            <a:r>
              <a:rPr lang="ja-JP" altLang="ja-JP" sz="1400" dirty="0">
                <a:solidFill>
                  <a:schemeClr val="tx1"/>
                </a:solidFill>
              </a:rPr>
              <a:t>薬学教育</a:t>
            </a:r>
            <a:r>
              <a:rPr lang="ja-JP" altLang="ja-JP" sz="1400" dirty="0" smtClean="0">
                <a:solidFill>
                  <a:schemeClr val="tx1"/>
                </a:solidFill>
              </a:rPr>
              <a:t>研究部</a:t>
            </a:r>
            <a:endParaRPr lang="en-US" altLang="ja-JP" sz="1400" dirty="0" smtClean="0">
              <a:solidFill>
                <a:schemeClr val="tx1"/>
              </a:solidFill>
            </a:endParaRPr>
          </a:p>
          <a:p>
            <a:pPr fontAlgn="ctr"/>
            <a:r>
              <a:rPr lang="ja-JP" altLang="en-US" sz="1400" baseline="30000" dirty="0" smtClean="0">
                <a:solidFill>
                  <a:schemeClr val="tx1"/>
                </a:solidFill>
              </a:rPr>
              <a:t>*</a:t>
            </a:r>
            <a:r>
              <a:rPr lang="en-US" altLang="ja-JP" sz="1400" baseline="30000" dirty="0">
                <a:solidFill>
                  <a:schemeClr val="tx1"/>
                </a:solidFill>
              </a:rPr>
              <a:t>7</a:t>
            </a:r>
            <a:r>
              <a:rPr lang="ja-JP" altLang="en-US" sz="1400" baseline="30000" dirty="0" smtClean="0">
                <a:solidFill>
                  <a:schemeClr val="tx1"/>
                </a:solidFill>
              </a:rPr>
              <a:t> </a:t>
            </a:r>
            <a:r>
              <a:rPr lang="ja-JP" altLang="ja-JP" sz="1400" dirty="0" smtClean="0">
                <a:solidFill>
                  <a:schemeClr val="tx1"/>
                </a:solidFill>
              </a:rPr>
              <a:t>大阪</a:t>
            </a:r>
            <a:r>
              <a:rPr lang="ja-JP" altLang="ja-JP" sz="1400" dirty="0">
                <a:solidFill>
                  <a:schemeClr val="tx1"/>
                </a:solidFill>
              </a:rPr>
              <a:t>大学医学部付属</a:t>
            </a:r>
            <a:r>
              <a:rPr lang="ja-JP" altLang="ja-JP" sz="1400" dirty="0" smtClean="0">
                <a:solidFill>
                  <a:schemeClr val="tx1"/>
                </a:solidFill>
              </a:rPr>
              <a:t>病院</a:t>
            </a:r>
            <a:r>
              <a:rPr lang="ja-JP" altLang="en-US" sz="1400" dirty="0">
                <a:solidFill>
                  <a:schemeClr val="tx1"/>
                </a:solidFill>
              </a:rPr>
              <a:t> </a:t>
            </a:r>
            <a:r>
              <a:rPr lang="ja-JP" altLang="ja-JP" sz="1400" dirty="0" smtClean="0">
                <a:solidFill>
                  <a:schemeClr val="tx1"/>
                </a:solidFill>
              </a:rPr>
              <a:t>集中治療部</a:t>
            </a:r>
            <a:endParaRPr lang="en-US" altLang="ja-JP" sz="1400" dirty="0" smtClean="0">
              <a:solidFill>
                <a:schemeClr val="tx1"/>
              </a:solidFill>
            </a:endParaRPr>
          </a:p>
          <a:p>
            <a:pPr fontAlgn="ctr"/>
            <a:r>
              <a:rPr lang="ja-JP" altLang="en-US" sz="1400" baseline="30000" dirty="0">
                <a:solidFill>
                  <a:schemeClr val="tx1"/>
                </a:solidFill>
              </a:rPr>
              <a:t>*</a:t>
            </a:r>
            <a:r>
              <a:rPr lang="en-US" altLang="ja-JP" sz="1400" baseline="30000" dirty="0">
                <a:solidFill>
                  <a:schemeClr val="tx1"/>
                </a:solidFill>
              </a:rPr>
              <a:t>8 </a:t>
            </a:r>
            <a:r>
              <a:rPr lang="ja-JP" altLang="en-US" sz="1400" dirty="0" smtClean="0">
                <a:solidFill>
                  <a:schemeClr val="tx1"/>
                </a:solidFill>
              </a:rPr>
              <a:t>日本ヨーガ療法学会</a:t>
            </a:r>
            <a:endParaRPr lang="ja-JP" altLang="ja-JP" sz="1400" dirty="0">
              <a:solidFill>
                <a:schemeClr val="tx1"/>
              </a:solidFill>
            </a:endParaRPr>
          </a:p>
        </p:txBody>
      </p:sp>
    </p:spTree>
    <p:extLst>
      <p:ext uri="{BB962C8B-B14F-4D97-AF65-F5344CB8AC3E}">
        <p14:creationId xmlns:p14="http://schemas.microsoft.com/office/powerpoint/2010/main" val="311325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2363450"/>
            <a:ext cx="7597080" cy="3808750"/>
          </a:xfrm>
          <a:prstGeom prst="rect">
            <a:avLst/>
          </a:prstGeom>
          <a:noFill/>
        </p:spPr>
        <p:txBody>
          <a:bodyPr wrap="square" rtlCol="0">
            <a:normAutofit fontScale="85000" lnSpcReduction="20000"/>
          </a:bodyPr>
          <a:lstStyle/>
          <a:p>
            <a:r>
              <a:rPr lang="ja-JP" altLang="ja-JP" sz="3200" dirty="0">
                <a:solidFill>
                  <a:schemeClr val="bg1"/>
                </a:solidFill>
                <a:effectLst>
                  <a:outerShdw blurRad="38100" dist="38100" dir="2700000" algn="tl">
                    <a:srgbClr val="000000">
                      <a:alpha val="43137"/>
                    </a:srgbClr>
                  </a:outerShdw>
                </a:effectLst>
              </a:rPr>
              <a:t>なお</a:t>
            </a:r>
            <a:r>
              <a:rPr lang="ja-JP" altLang="ja-JP" sz="3200" dirty="0" smtClean="0">
                <a:solidFill>
                  <a:schemeClr val="bg1"/>
                </a:solidFill>
                <a:effectLst>
                  <a:outerShdw blurRad="38100" dist="38100" dir="2700000" algn="tl">
                    <a:srgbClr val="000000">
                      <a:alpha val="43137"/>
                    </a:srgbClr>
                  </a:outerShdw>
                </a:effectLst>
              </a:rPr>
              <a:t>、</a:t>
            </a:r>
            <a:r>
              <a:rPr lang="ja-JP" altLang="en-US" sz="4800" dirty="0" smtClean="0">
                <a:solidFill>
                  <a:schemeClr val="bg1"/>
                </a:solidFill>
                <a:effectLst>
                  <a:outerShdw blurRad="38100" dist="38100" dir="2700000" algn="tl">
                    <a:srgbClr val="000000">
                      <a:alpha val="43137"/>
                    </a:srgbClr>
                  </a:outerShdw>
                </a:effectLst>
              </a:rPr>
              <a:t>「</a:t>
            </a:r>
            <a:r>
              <a:rPr lang="ja-JP" altLang="ja-JP" sz="4800" dirty="0" smtClean="0">
                <a:solidFill>
                  <a:schemeClr val="bg1"/>
                </a:solidFill>
                <a:effectLst>
                  <a:outerShdw blurRad="38100" dist="38100" dir="2700000" algn="tl">
                    <a:srgbClr val="000000">
                      <a:alpha val="43137"/>
                    </a:srgbClr>
                  </a:outerShdw>
                </a:effectLst>
              </a:rPr>
              <a:t>観る</a:t>
            </a:r>
            <a:r>
              <a:rPr lang="ja-JP" altLang="en-US" sz="4800" dirty="0">
                <a:solidFill>
                  <a:schemeClr val="bg1"/>
                </a:solidFill>
                <a:effectLst>
                  <a:outerShdw blurRad="38100" dist="38100" dir="2700000" algn="tl">
                    <a:srgbClr val="000000">
                      <a:alpha val="43137"/>
                    </a:srgbClr>
                  </a:outerShdw>
                </a:effectLst>
              </a:rPr>
              <a:t>」</a:t>
            </a:r>
            <a:r>
              <a:rPr lang="ja-JP" altLang="ja-JP" sz="3200" dirty="0" smtClean="0">
                <a:solidFill>
                  <a:schemeClr val="bg1"/>
                </a:solidFill>
                <a:effectLst>
                  <a:outerShdw blurRad="38100" dist="38100" dir="2700000" algn="tl">
                    <a:srgbClr val="000000">
                      <a:alpha val="43137"/>
                    </a:srgbClr>
                  </a:outerShdw>
                </a:effectLst>
              </a:rPr>
              <a:t>は、</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見る</a:t>
            </a:r>
            <a:r>
              <a:rPr lang="ja-JP" altLang="ja-JP" sz="3200" dirty="0">
                <a:solidFill>
                  <a:schemeClr val="bg1"/>
                </a:solidFill>
                <a:effectLst>
                  <a:outerShdw blurRad="38100" dist="38100" dir="2700000" algn="tl">
                    <a:srgbClr val="000000">
                      <a:alpha val="43137"/>
                    </a:srgbClr>
                  </a:outerShdw>
                </a:effectLst>
              </a:rPr>
              <a:t>、</a:t>
            </a:r>
            <a:r>
              <a:rPr lang="ja-JP" altLang="ja-JP" sz="4800" dirty="0">
                <a:solidFill>
                  <a:schemeClr val="bg1"/>
                </a:solidFill>
                <a:effectLst>
                  <a:outerShdw blurRad="38100" dist="38100" dir="2700000" algn="tl">
                    <a:srgbClr val="000000">
                      <a:alpha val="43137"/>
                    </a:srgbClr>
                  </a:outerShdw>
                </a:effectLst>
              </a:rPr>
              <a:t>聞く</a:t>
            </a:r>
            <a:r>
              <a:rPr lang="ja-JP" altLang="ja-JP" sz="3200" dirty="0">
                <a:solidFill>
                  <a:schemeClr val="bg1"/>
                </a:solidFill>
                <a:effectLst>
                  <a:outerShdw blurRad="38100" dist="38100" dir="2700000" algn="tl">
                    <a:srgbClr val="000000">
                      <a:alpha val="43137"/>
                    </a:srgbClr>
                  </a:outerShdw>
                </a:effectLst>
              </a:rPr>
              <a:t>、</a:t>
            </a:r>
            <a:r>
              <a:rPr lang="ja-JP" altLang="ja-JP" sz="4800" dirty="0">
                <a:solidFill>
                  <a:schemeClr val="bg1"/>
                </a:solidFill>
                <a:effectLst>
                  <a:outerShdw blurRad="38100" dist="38100" dir="2700000" algn="tl">
                    <a:srgbClr val="000000">
                      <a:alpha val="43137"/>
                    </a:srgbClr>
                  </a:outerShdw>
                </a:effectLst>
              </a:rPr>
              <a:t>嗅ぐ</a:t>
            </a:r>
            <a:r>
              <a:rPr lang="ja-JP" altLang="ja-JP" sz="3200" dirty="0">
                <a:solidFill>
                  <a:schemeClr val="bg1"/>
                </a:solidFill>
                <a:effectLst>
                  <a:outerShdw blurRad="38100" dist="38100" dir="2700000" algn="tl">
                    <a:srgbClr val="000000">
                      <a:alpha val="43137"/>
                    </a:srgbClr>
                  </a:outerShdw>
                </a:effectLst>
              </a:rPr>
              <a:t>、</a:t>
            </a:r>
            <a:r>
              <a:rPr lang="ja-JP" altLang="ja-JP" sz="4800" dirty="0">
                <a:solidFill>
                  <a:schemeClr val="bg1"/>
                </a:solidFill>
                <a:effectLst>
                  <a:outerShdw blurRad="38100" dist="38100" dir="2700000" algn="tl">
                    <a:srgbClr val="000000">
                      <a:alpha val="43137"/>
                    </a:srgbClr>
                  </a:outerShdw>
                </a:effectLst>
              </a:rPr>
              <a:t>味わう</a:t>
            </a:r>
            <a:r>
              <a:rPr lang="ja-JP" altLang="ja-JP" sz="3200" dirty="0">
                <a:solidFill>
                  <a:schemeClr val="bg1"/>
                </a:solidFill>
                <a:effectLst>
                  <a:outerShdw blurRad="38100" dist="38100" dir="2700000" algn="tl">
                    <a:srgbClr val="000000">
                      <a:alpha val="43137"/>
                    </a:srgbClr>
                  </a:outerShdw>
                </a:effectLst>
              </a:rPr>
              <a:t>、</a:t>
            </a:r>
            <a:r>
              <a:rPr lang="ja-JP" altLang="ja-JP" sz="4800" dirty="0">
                <a:solidFill>
                  <a:schemeClr val="bg1"/>
                </a:solidFill>
                <a:effectLst>
                  <a:outerShdw blurRad="38100" dist="38100" dir="2700000" algn="tl">
                    <a:srgbClr val="000000">
                      <a:alpha val="43137"/>
                    </a:srgbClr>
                  </a:outerShdw>
                </a:effectLst>
              </a:rPr>
              <a:t>触れる</a:t>
            </a:r>
            <a:r>
              <a:rPr lang="ja-JP" altLang="ja-JP" sz="3200" dirty="0" smtClean="0">
                <a:solidFill>
                  <a:schemeClr val="bg1"/>
                </a:solidFill>
                <a:effectLst>
                  <a:outerShdw blurRad="38100" dist="38100" dir="2700000" algn="tl">
                    <a:srgbClr val="000000">
                      <a:alpha val="43137"/>
                    </a:srgbClr>
                  </a:outerShdw>
                </a:effectLst>
              </a:rPr>
              <a:t>、</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ja-JP" sz="3200" dirty="0" smtClean="0">
                <a:solidFill>
                  <a:schemeClr val="bg1"/>
                </a:solidFill>
                <a:effectLst>
                  <a:outerShdw blurRad="38100" dist="38100" dir="2700000" algn="tl">
                    <a:srgbClr val="000000">
                      <a:alpha val="43137"/>
                    </a:srgbClr>
                  </a:outerShdw>
                </a:effectLst>
              </a:rPr>
              <a:t>さらに</a:t>
            </a:r>
            <a:r>
              <a:rPr lang="ja-JP" altLang="ja-JP" sz="3200" dirty="0">
                <a:solidFill>
                  <a:schemeClr val="bg1"/>
                </a:solidFill>
                <a:effectLst>
                  <a:outerShdw blurRad="38100" dist="38100" dir="2700000" algn="tl">
                    <a:srgbClr val="000000">
                      <a:alpha val="43137"/>
                    </a:srgbClr>
                  </a:outerShdw>
                </a:effectLst>
              </a:rPr>
              <a:t>それらに</a:t>
            </a:r>
            <a:r>
              <a:rPr lang="ja-JP" altLang="ja-JP" sz="3200" dirty="0" smtClean="0">
                <a:solidFill>
                  <a:schemeClr val="bg1"/>
                </a:solidFill>
                <a:effectLst>
                  <a:outerShdw blurRad="38100" dist="38100" dir="2700000" algn="tl">
                    <a:srgbClr val="000000">
                      <a:alpha val="43137"/>
                    </a:srgbClr>
                  </a:outerShdw>
                </a:effectLst>
              </a:rPr>
              <a:t>よって生じる</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心</a:t>
            </a:r>
            <a:r>
              <a:rPr lang="ja-JP" altLang="ja-JP" sz="4800" dirty="0">
                <a:solidFill>
                  <a:schemeClr val="bg1"/>
                </a:solidFill>
                <a:effectLst>
                  <a:outerShdw blurRad="38100" dist="38100" dir="2700000" algn="tl">
                    <a:srgbClr val="000000">
                      <a:alpha val="43137"/>
                    </a:srgbClr>
                  </a:outerShdw>
                </a:effectLst>
              </a:rPr>
              <a:t>の働き</a:t>
            </a:r>
            <a:r>
              <a:rPr lang="ja-JP" altLang="ja-JP" sz="3200" dirty="0">
                <a:solidFill>
                  <a:schemeClr val="bg1"/>
                </a:solidFill>
                <a:effectLst>
                  <a:outerShdw blurRad="38100" dist="38100" dir="2700000" algn="tl">
                    <a:srgbClr val="000000">
                      <a:alpha val="43137"/>
                    </a:srgbClr>
                  </a:outerShdw>
                </a:effectLst>
              </a:rPr>
              <a:t>をも</a:t>
            </a:r>
            <a:r>
              <a:rPr lang="ja-JP" altLang="ja-JP" sz="5200" dirty="0">
                <a:solidFill>
                  <a:schemeClr val="bg1"/>
                </a:solidFill>
                <a:effectLst>
                  <a:outerShdw blurRad="38100" dist="38100" dir="2700000" algn="tl">
                    <a:srgbClr val="000000">
                      <a:alpha val="43137"/>
                    </a:srgbClr>
                  </a:outerShdw>
                </a:effectLst>
              </a:rPr>
              <a:t>観る</a:t>
            </a:r>
            <a:r>
              <a:rPr lang="ja-JP" altLang="ja-JP" sz="3200" dirty="0" smtClean="0">
                <a:solidFill>
                  <a:schemeClr val="bg1"/>
                </a:solidFill>
                <a:effectLst>
                  <a:outerShdw blurRad="38100" dist="38100" dir="2700000" algn="tl">
                    <a:srgbClr val="000000">
                      <a:alpha val="43137"/>
                    </a:srgbClr>
                  </a:outerShdw>
                </a:effectLst>
              </a:rPr>
              <a:t>、</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ja-JP" sz="3200" dirty="0" smtClean="0">
                <a:solidFill>
                  <a:schemeClr val="bg1"/>
                </a:solidFill>
                <a:effectLst>
                  <a:outerShdw blurRad="38100" dist="38100" dir="2700000" algn="tl">
                    <a:srgbClr val="000000">
                      <a:alpha val="43137"/>
                    </a:srgbClr>
                  </a:outerShdw>
                </a:effectLst>
              </a:rPr>
              <a:t>と</a:t>
            </a:r>
            <a:r>
              <a:rPr lang="ja-JP" altLang="ja-JP" sz="3200" dirty="0">
                <a:solidFill>
                  <a:schemeClr val="bg1"/>
                </a:solidFill>
                <a:effectLst>
                  <a:outerShdw blurRad="38100" dist="38100" dir="2700000" algn="tl">
                    <a:srgbClr val="000000">
                      <a:alpha val="43137"/>
                    </a:srgbClr>
                  </a:outerShdw>
                </a:effectLst>
              </a:rPr>
              <a:t>いう意味である</a:t>
            </a:r>
            <a:endParaRPr kumimoji="1" lang="ja-JP" sz="3200" dirty="0">
              <a:solidFill>
                <a:schemeClr val="bg1"/>
              </a:solidFill>
              <a:effectLst>
                <a:outerShdw blurRad="38100" dist="38100" dir="2700000" algn="tl">
                  <a:srgbClr val="000000">
                    <a:alpha val="43137"/>
                  </a:srgbClr>
                </a:outerShdw>
              </a:effectLst>
            </a:endParaRPr>
          </a:p>
        </p:txBody>
      </p:sp>
      <p:sp>
        <p:nvSpPr>
          <p:cNvPr id="3" name="正方形/長方形 2"/>
          <p:cNvSpPr/>
          <p:nvPr/>
        </p:nvSpPr>
        <p:spPr>
          <a:xfrm>
            <a:off x="611560" y="1052736"/>
            <a:ext cx="6125458" cy="769441"/>
          </a:xfrm>
          <a:prstGeom prst="rect">
            <a:avLst/>
          </a:prstGeom>
        </p:spPr>
        <p:txBody>
          <a:bodyPr wrap="square">
            <a:spAutoFit/>
          </a:bodyPr>
          <a:lstStyle/>
          <a:p>
            <a:r>
              <a:rPr lang="ja-JP" altLang="ja-JP" sz="4400" dirty="0">
                <a:solidFill>
                  <a:schemeClr val="bg1"/>
                </a:solidFill>
                <a:effectLst>
                  <a:outerShdw blurRad="38100" dist="38100" dir="2700000" algn="tl">
                    <a:srgbClr val="000000">
                      <a:alpha val="43137"/>
                    </a:srgbClr>
                  </a:outerShdw>
                </a:effectLst>
              </a:rPr>
              <a:t>マインドフルネスとは</a:t>
            </a:r>
            <a:endParaRPr lang="ja-JP" altLang="en-US" sz="1050" dirty="0">
              <a:solidFill>
                <a:schemeClr val="bg1"/>
              </a:solidFill>
              <a:effectLst>
                <a:outerShdw blurRad="38100" dist="38100" dir="2700000" algn="tl">
                  <a:srgbClr val="000000">
                    <a:alpha val="43137"/>
                  </a:srgbClr>
                </a:outerShdw>
              </a:effectLst>
            </a:endParaRPr>
          </a:p>
        </p:txBody>
      </p:sp>
      <p:sp>
        <p:nvSpPr>
          <p:cNvPr id="2" name="正方形/長方形 1"/>
          <p:cNvSpPr/>
          <p:nvPr/>
        </p:nvSpPr>
        <p:spPr>
          <a:xfrm>
            <a:off x="5382320" y="6093296"/>
            <a:ext cx="3244799" cy="400110"/>
          </a:xfrm>
          <a:prstGeom prst="rect">
            <a:avLst/>
          </a:prstGeom>
        </p:spPr>
        <p:txBody>
          <a:bodyPr wrap="none">
            <a:spAutoFit/>
          </a:bodyPr>
          <a:lstStyle/>
          <a:p>
            <a:r>
              <a:rPr lang="ja-JP" altLang="en-US" sz="2000" dirty="0" smtClean="0">
                <a:solidFill>
                  <a:schemeClr val="bg1"/>
                </a:solidFill>
                <a:effectLst>
                  <a:outerShdw blurRad="38100" dist="38100" dir="2700000" algn="tl">
                    <a:srgbClr val="000000">
                      <a:alpha val="43137"/>
                    </a:srgbClr>
                  </a:outerShdw>
                </a:effectLst>
              </a:rPr>
              <a:t>（</a:t>
            </a:r>
            <a:r>
              <a:rPr lang="ja-JP" altLang="ja-JP" sz="2000" dirty="0" smtClean="0">
                <a:solidFill>
                  <a:schemeClr val="bg1"/>
                </a:solidFill>
                <a:effectLst>
                  <a:outerShdw blurRad="38100" dist="38100" dir="2700000" algn="tl">
                    <a:srgbClr val="000000">
                      <a:alpha val="43137"/>
                    </a:srgbClr>
                  </a:outerShdw>
                </a:effectLst>
              </a:rPr>
              <a:t>日本</a:t>
            </a:r>
            <a:r>
              <a:rPr lang="ja-JP" altLang="ja-JP" sz="2000" dirty="0">
                <a:solidFill>
                  <a:schemeClr val="bg1"/>
                </a:solidFill>
                <a:effectLst>
                  <a:outerShdw blurRad="38100" dist="38100" dir="2700000" algn="tl">
                    <a:srgbClr val="000000">
                      <a:alpha val="43137"/>
                    </a:srgbClr>
                  </a:outerShdw>
                </a:effectLst>
              </a:rPr>
              <a:t>マインドフルネス</a:t>
            </a:r>
            <a:r>
              <a:rPr lang="ja-JP" altLang="ja-JP" sz="2000" dirty="0" smtClean="0">
                <a:solidFill>
                  <a:schemeClr val="bg1"/>
                </a:solidFill>
                <a:effectLst>
                  <a:outerShdw blurRad="38100" dist="38100" dir="2700000" algn="tl">
                    <a:srgbClr val="000000">
                      <a:alpha val="43137"/>
                    </a:srgbClr>
                  </a:outerShdw>
                </a:effectLst>
              </a:rPr>
              <a:t>学会</a:t>
            </a:r>
            <a:r>
              <a:rPr lang="ja-JP" altLang="en-US" sz="2000" dirty="0" smtClean="0">
                <a:solidFill>
                  <a:schemeClr val="bg1"/>
                </a:solidFill>
                <a:effectLst>
                  <a:outerShdw blurRad="38100" dist="38100" dir="2700000" algn="tl">
                    <a:srgbClr val="000000">
                      <a:alpha val="43137"/>
                    </a:srgbClr>
                  </a:outerShdw>
                </a:effectLst>
              </a:rPr>
              <a:t>）</a:t>
            </a:r>
            <a:endParaRPr lang="ja-JP" alt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986547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2363450"/>
            <a:ext cx="7597080" cy="3808750"/>
          </a:xfrm>
          <a:prstGeom prst="rect">
            <a:avLst/>
          </a:prstGeom>
          <a:noFill/>
        </p:spPr>
        <p:txBody>
          <a:bodyPr wrap="square" rtlCol="0">
            <a:normAutofit/>
          </a:bodyPr>
          <a:lstStyle/>
          <a:p>
            <a:r>
              <a:rPr kumimoji="1" lang="ja-JP" altLang="en-US" sz="3200" dirty="0" smtClean="0">
                <a:solidFill>
                  <a:schemeClr val="bg1"/>
                </a:solidFill>
                <a:effectLst>
                  <a:outerShdw blurRad="38100" dist="38100" dir="2700000" algn="tl">
                    <a:srgbClr val="000000">
                      <a:alpha val="43137"/>
                    </a:srgbClr>
                  </a:outerShdw>
                </a:effectLst>
              </a:rPr>
              <a:t>思考や感情をもとらわれずにあるがままに感じるということ</a:t>
            </a:r>
            <a:endParaRPr kumimoji="1" lang="en-US" altLang="ja-JP" sz="3200" dirty="0" smtClean="0">
              <a:solidFill>
                <a:schemeClr val="bg1"/>
              </a:solidFill>
              <a:effectLst>
                <a:outerShdw blurRad="38100" dist="38100" dir="2700000" algn="tl">
                  <a:srgbClr val="000000">
                    <a:alpha val="43137"/>
                  </a:srgbClr>
                </a:outerShdw>
              </a:effectLst>
            </a:endParaRPr>
          </a:p>
          <a:p>
            <a:r>
              <a:rPr kumimoji="1" lang="ja-JP" altLang="en-US" sz="3200" dirty="0" smtClean="0">
                <a:solidFill>
                  <a:schemeClr val="bg1"/>
                </a:solidFill>
                <a:effectLst>
                  <a:outerShdw blurRad="38100" dist="38100" dir="2700000" algn="tl">
                    <a:srgbClr val="000000">
                      <a:alpha val="43137"/>
                    </a:srgbClr>
                  </a:outerShdw>
                </a:effectLst>
              </a:rPr>
              <a:t>そこには感覚が伴っており、同時にそちらにも意識を向けること</a:t>
            </a:r>
            <a:endParaRPr kumimoji="1"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en-US" sz="4000" dirty="0" smtClean="0">
                <a:solidFill>
                  <a:schemeClr val="bg1"/>
                </a:solidFill>
                <a:effectLst>
                  <a:outerShdw blurRad="38100" dist="38100" dir="2700000" algn="tl">
                    <a:srgbClr val="000000">
                      <a:alpha val="43137"/>
                    </a:srgbClr>
                  </a:outerShdw>
                </a:effectLst>
              </a:rPr>
              <a:t>→心の働きも今ここで展開する感覚の一つと気づく</a:t>
            </a:r>
            <a:endParaRPr lang="en-US" altLang="ja-JP" sz="4000" dirty="0" smtClean="0">
              <a:solidFill>
                <a:schemeClr val="bg1"/>
              </a:solidFill>
              <a:effectLst>
                <a:outerShdw blurRad="38100" dist="38100" dir="2700000" algn="tl">
                  <a:srgbClr val="000000">
                    <a:alpha val="43137"/>
                  </a:srgbClr>
                </a:outerShdw>
              </a:effectLst>
            </a:endParaRPr>
          </a:p>
        </p:txBody>
      </p:sp>
      <p:sp>
        <p:nvSpPr>
          <p:cNvPr id="3" name="正方形/長方形 2"/>
          <p:cNvSpPr/>
          <p:nvPr/>
        </p:nvSpPr>
        <p:spPr>
          <a:xfrm>
            <a:off x="611560" y="1052736"/>
            <a:ext cx="6125458" cy="769441"/>
          </a:xfrm>
          <a:prstGeom prst="rect">
            <a:avLst/>
          </a:prstGeom>
        </p:spPr>
        <p:txBody>
          <a:bodyPr wrap="square">
            <a:spAutoFit/>
          </a:bodyPr>
          <a:lstStyle/>
          <a:p>
            <a:r>
              <a:rPr lang="ja-JP" altLang="en-US" sz="4400" dirty="0" smtClean="0">
                <a:solidFill>
                  <a:schemeClr val="bg1"/>
                </a:solidFill>
                <a:effectLst>
                  <a:outerShdw blurRad="38100" dist="38100" dir="2700000" algn="tl">
                    <a:srgbClr val="000000">
                      <a:alpha val="43137"/>
                    </a:srgbClr>
                  </a:outerShdw>
                </a:effectLst>
              </a:rPr>
              <a:t>心の働きをも観る</a:t>
            </a:r>
            <a:r>
              <a:rPr lang="ja-JP" altLang="ja-JP" sz="4400" dirty="0" smtClean="0">
                <a:solidFill>
                  <a:schemeClr val="bg1"/>
                </a:solidFill>
                <a:effectLst>
                  <a:outerShdw blurRad="38100" dist="38100" dir="2700000" algn="tl">
                    <a:srgbClr val="000000">
                      <a:alpha val="43137"/>
                    </a:srgbClr>
                  </a:outerShdw>
                </a:effectLst>
              </a:rPr>
              <a:t>とは</a:t>
            </a:r>
            <a:endParaRPr lang="ja-JP" altLang="en-US" sz="10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855513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127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3212975"/>
            <a:ext cx="7704856" cy="2902699"/>
          </a:xfrm>
          <a:prstGeom prst="rect">
            <a:avLst/>
          </a:prstGeom>
          <a:noFill/>
        </p:spPr>
        <p:txBody>
          <a:bodyPr wrap="square" rtlCol="0">
            <a:normAutofit fontScale="85000" lnSpcReduction="20000"/>
          </a:bodyPr>
          <a:lstStyle/>
          <a:p>
            <a:r>
              <a:rPr lang="ja-JP" altLang="en-US" sz="3200" dirty="0" smtClean="0">
                <a:solidFill>
                  <a:schemeClr val="bg1"/>
                </a:solidFill>
                <a:effectLst>
                  <a:outerShdw blurRad="38100" dist="38100" dir="2700000" algn="tl">
                    <a:srgbClr val="000000">
                      <a:alpha val="43137"/>
                    </a:srgbClr>
                  </a:outerShdw>
                </a:effectLst>
              </a:rPr>
              <a:t>思考や感情の背景に気づき、妄想や反芻が生じにくくなる</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smtClean="0">
              <a:solidFill>
                <a:schemeClr val="bg1"/>
              </a:solidFill>
              <a:effectLst>
                <a:outerShdw blurRad="38100" dist="38100" dir="2700000" algn="tl">
                  <a:srgbClr val="000000">
                    <a:alpha val="43137"/>
                  </a:srgbClr>
                </a:outerShdw>
              </a:effectLst>
            </a:endParaRPr>
          </a:p>
          <a:p>
            <a:r>
              <a:rPr lang="ja-JP" altLang="en-US" sz="3200" dirty="0" smtClean="0">
                <a:solidFill>
                  <a:schemeClr val="bg1"/>
                </a:solidFill>
                <a:effectLst>
                  <a:outerShdw blurRad="38100" dist="38100" dir="2700000" algn="tl">
                    <a:srgbClr val="000000">
                      <a:alpha val="43137"/>
                    </a:srgbClr>
                  </a:outerShdw>
                </a:effectLst>
              </a:rPr>
              <a:t>感情を情動レベルで気づき、適切な感情レベルで留まり</a:t>
            </a:r>
            <a:r>
              <a:rPr lang="ja-JP" altLang="en-US" sz="3200" dirty="0">
                <a:solidFill>
                  <a:schemeClr val="bg1"/>
                </a:solidFill>
                <a:effectLst>
                  <a:outerShdw blurRad="38100" dist="38100" dir="2700000" algn="tl">
                    <a:srgbClr val="000000">
                      <a:alpha val="43137"/>
                    </a:srgbClr>
                  </a:outerShdw>
                </a:effectLst>
              </a:rPr>
              <a:t>、</a:t>
            </a:r>
            <a:r>
              <a:rPr lang="ja-JP" altLang="en-US" sz="3200" dirty="0" smtClean="0">
                <a:solidFill>
                  <a:schemeClr val="bg1"/>
                </a:solidFill>
                <a:effectLst>
                  <a:outerShdw blurRad="38100" dist="38100" dir="2700000" algn="tl">
                    <a:srgbClr val="000000">
                      <a:alpha val="43137"/>
                    </a:srgbClr>
                  </a:outerShdw>
                </a:effectLst>
              </a:rPr>
              <a:t>トラウマの想起や二次感情が起こりにくくなる</a:t>
            </a:r>
            <a:endParaRPr lang="en-US" altLang="ja-JP" sz="3200" dirty="0" smtClean="0">
              <a:solidFill>
                <a:schemeClr val="bg1"/>
              </a:solidFill>
              <a:effectLst>
                <a:outerShdw blurRad="38100" dist="38100" dir="2700000" algn="tl">
                  <a:srgbClr val="000000">
                    <a:alpha val="43137"/>
                  </a:srgbClr>
                </a:outerShdw>
              </a:effectLst>
            </a:endParaRPr>
          </a:p>
          <a:p>
            <a:endParaRPr lang="en-US" altLang="ja-JP" sz="3200" dirty="0">
              <a:solidFill>
                <a:schemeClr val="bg1"/>
              </a:solidFill>
              <a:effectLst>
                <a:outerShdw blurRad="38100" dist="38100" dir="2700000" algn="tl">
                  <a:srgbClr val="000000">
                    <a:alpha val="43137"/>
                  </a:srgbClr>
                </a:outerShdw>
              </a:effectLst>
            </a:endParaRPr>
          </a:p>
          <a:p>
            <a:r>
              <a:rPr lang="ja-JP" altLang="en-US" sz="3200" dirty="0" smtClean="0">
                <a:solidFill>
                  <a:schemeClr val="bg1"/>
                </a:solidFill>
                <a:effectLst>
                  <a:outerShdw blurRad="38100" dist="38100" dir="2700000" algn="tl">
                    <a:srgbClr val="000000">
                      <a:alpha val="43137"/>
                    </a:srgbClr>
                  </a:outerShdw>
                </a:effectLst>
              </a:rPr>
              <a:t>今ここの感覚に戻ってくると同時に、思考や感情と距離を取ることができる（脱中心化）</a:t>
            </a:r>
            <a:endParaRPr lang="en-US" altLang="ja-JP" sz="3200" dirty="0">
              <a:solidFill>
                <a:schemeClr val="bg1"/>
              </a:solidFill>
              <a:effectLst>
                <a:outerShdw blurRad="38100" dist="38100" dir="2700000" algn="tl">
                  <a:srgbClr val="000000">
                    <a:alpha val="43137"/>
                  </a:srgbClr>
                </a:outerShdw>
              </a:effectLst>
            </a:endParaRPr>
          </a:p>
        </p:txBody>
      </p:sp>
      <p:sp>
        <p:nvSpPr>
          <p:cNvPr id="3" name="正方形/長方形 2"/>
          <p:cNvSpPr/>
          <p:nvPr/>
        </p:nvSpPr>
        <p:spPr>
          <a:xfrm>
            <a:off x="611560" y="1052736"/>
            <a:ext cx="7272808" cy="1446550"/>
          </a:xfrm>
          <a:prstGeom prst="rect">
            <a:avLst/>
          </a:prstGeom>
        </p:spPr>
        <p:txBody>
          <a:bodyPr wrap="square">
            <a:spAutoFit/>
          </a:bodyPr>
          <a:lstStyle/>
          <a:p>
            <a:r>
              <a:rPr lang="ja-JP" altLang="en-US" sz="4400" dirty="0" smtClean="0">
                <a:solidFill>
                  <a:schemeClr val="bg1"/>
                </a:solidFill>
                <a:effectLst>
                  <a:outerShdw blurRad="38100" dist="38100" dir="2700000" algn="tl">
                    <a:srgbClr val="000000">
                      <a:alpha val="43137"/>
                    </a:srgbClr>
                  </a:outerShdw>
                </a:effectLst>
              </a:rPr>
              <a:t>感覚レベルで思考や感情を観ることができるようになると</a:t>
            </a:r>
            <a:endParaRPr lang="ja-JP" altLang="en-US" sz="10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732710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cdn-ak.f.st-hatena.com/images/fotolife/s/saneyuki_s/20140103/201401032343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1"/>
            <a:ext cx="8712968" cy="531613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843808" y="5506511"/>
            <a:ext cx="3769130" cy="646331"/>
          </a:xfrm>
          <a:prstGeom prst="rect">
            <a:avLst/>
          </a:prstGeom>
          <a:solidFill>
            <a:schemeClr val="accent2"/>
          </a:solidFill>
        </p:spPr>
        <p:txBody>
          <a:bodyPr wrap="square">
            <a:spAutoFit/>
          </a:bodyPr>
          <a:lstStyle/>
          <a:p>
            <a:r>
              <a:rPr lang="ja-JP" altLang="en-US" sz="3600" dirty="0" smtClean="0">
                <a:solidFill>
                  <a:schemeClr val="bg1"/>
                </a:solidFill>
                <a:effectLst>
                  <a:outerShdw blurRad="38100" dist="38100" dir="2700000" algn="tl">
                    <a:srgbClr val="000000">
                      <a:alpha val="43137"/>
                    </a:srgbClr>
                  </a:outerShdw>
                </a:effectLst>
              </a:rPr>
              <a:t>　考えをも感じろ</a:t>
            </a:r>
            <a:endParaRPr lang="ja-JP" altLang="en-US" sz="3600" dirty="0"/>
          </a:p>
        </p:txBody>
      </p:sp>
    </p:spTree>
    <p:extLst>
      <p:ext uri="{BB962C8B-B14F-4D97-AF65-F5344CB8AC3E}">
        <p14:creationId xmlns:p14="http://schemas.microsoft.com/office/powerpoint/2010/main" val="1644934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90603"/>
            <a:ext cx="8229600" cy="2382497"/>
          </a:xfrm>
        </p:spPr>
        <p:txBody>
          <a:bodyPr>
            <a:normAutofit/>
          </a:bodyPr>
          <a:lstStyle/>
          <a:p>
            <a:pPr marL="0" indent="0">
              <a:buNone/>
            </a:pPr>
            <a:r>
              <a:rPr lang="ja-JP" altLang="en-US" sz="2800" dirty="0" smtClean="0"/>
              <a:t>　</a:t>
            </a:r>
            <a:r>
              <a:rPr lang="en-US" altLang="ja-JP" sz="2800" b="1" i="1" dirty="0" smtClean="0">
                <a:solidFill>
                  <a:srgbClr val="0000FF"/>
                </a:solidFill>
                <a:latin typeface="Times New Roman"/>
                <a:cs typeface="Times New Roman"/>
              </a:rPr>
              <a:t>Resonance: </a:t>
            </a:r>
            <a:r>
              <a:rPr lang="ja-JP" altLang="en-US" sz="2800" dirty="0" smtClean="0">
                <a:solidFill>
                  <a:schemeClr val="tx1"/>
                </a:solidFill>
              </a:rPr>
              <a:t>マインドフルネスは、</a:t>
            </a:r>
            <a:r>
              <a:rPr lang="ja-JP" altLang="ja-JP" sz="2800" dirty="0" smtClean="0">
                <a:solidFill>
                  <a:schemeClr val="tx1"/>
                </a:solidFill>
              </a:rPr>
              <a:t>身体</a:t>
            </a:r>
            <a:r>
              <a:rPr lang="ja-JP" altLang="ja-JP" sz="2800" dirty="0">
                <a:solidFill>
                  <a:schemeClr val="tx1"/>
                </a:solidFill>
              </a:rPr>
              <a:t>感覚や感情反応に抗わず，意識を移ろいゆく心身の変化に集中させるため，共鳴回路の神経伝達を強化し</a:t>
            </a:r>
            <a:r>
              <a:rPr lang="ja-JP" altLang="ja-JP" sz="2800" dirty="0" smtClean="0">
                <a:solidFill>
                  <a:schemeClr val="tx1"/>
                </a:solidFill>
              </a:rPr>
              <a:t>，</a:t>
            </a:r>
            <a:r>
              <a:rPr lang="ja-JP" altLang="en-US" sz="2800" dirty="0" smtClean="0">
                <a:solidFill>
                  <a:schemeClr val="tx1"/>
                </a:solidFill>
              </a:rPr>
              <a:t>自己の気づきを深める。同時に</a:t>
            </a:r>
            <a:r>
              <a:rPr lang="ja-JP" altLang="ja-JP" sz="2800" dirty="0" smtClean="0">
                <a:solidFill>
                  <a:schemeClr val="tx1"/>
                </a:solidFill>
              </a:rPr>
              <a:t>他者</a:t>
            </a:r>
            <a:r>
              <a:rPr lang="ja-JP" altLang="ja-JP" sz="2800" dirty="0">
                <a:solidFill>
                  <a:schemeClr val="tx1"/>
                </a:solidFill>
              </a:rPr>
              <a:t>の思い，意図，感情への感受性</a:t>
            </a:r>
            <a:r>
              <a:rPr lang="ja-JP" altLang="ja-JP" sz="2800" dirty="0" smtClean="0">
                <a:solidFill>
                  <a:schemeClr val="tx1"/>
                </a:solidFill>
              </a:rPr>
              <a:t>を</a:t>
            </a:r>
            <a:r>
              <a:rPr lang="ja-JP" altLang="en-US" sz="2800" dirty="0" smtClean="0">
                <a:solidFill>
                  <a:schemeClr val="tx1"/>
                </a:solidFill>
              </a:rPr>
              <a:t>高め</a:t>
            </a:r>
            <a:r>
              <a:rPr lang="ja-JP" altLang="ja-JP" sz="2800" dirty="0" smtClean="0">
                <a:solidFill>
                  <a:schemeClr val="tx1"/>
                </a:solidFill>
              </a:rPr>
              <a:t>，</a:t>
            </a:r>
            <a:r>
              <a:rPr lang="ja-JP" altLang="ja-JP" sz="2800" dirty="0">
                <a:solidFill>
                  <a:schemeClr val="tx1"/>
                </a:solidFill>
              </a:rPr>
              <a:t>共感関係の涵養を果たすことが</a:t>
            </a:r>
            <a:r>
              <a:rPr lang="ja-JP" altLang="ja-JP" sz="2800" dirty="0" smtClean="0">
                <a:solidFill>
                  <a:schemeClr val="tx1"/>
                </a:solidFill>
              </a:rPr>
              <a:t>できる</a:t>
            </a:r>
            <a:r>
              <a:rPr lang="ja-JP" altLang="en-US" sz="2800" dirty="0" smtClean="0">
                <a:solidFill>
                  <a:schemeClr val="tx1"/>
                </a:solidFill>
              </a:rPr>
              <a:t>。</a:t>
            </a:r>
            <a:endParaRPr kumimoji="1" lang="ja-JP" altLang="en-US" sz="2800" dirty="0">
              <a:solidFill>
                <a:schemeClr val="tx1"/>
              </a:solidFill>
            </a:endParaRPr>
          </a:p>
        </p:txBody>
      </p:sp>
      <p:pic>
        <p:nvPicPr>
          <p:cNvPr id="4" name="Picture 5" descr="DDS_Home_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31" y="3609117"/>
            <a:ext cx="2696849" cy="179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418979" y="5512951"/>
            <a:ext cx="4570531" cy="101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ts val="1660"/>
              </a:lnSpc>
              <a:spcBef>
                <a:spcPct val="50000"/>
              </a:spcBef>
              <a:defRPr/>
            </a:pPr>
            <a:r>
              <a:rPr lang="en-US" altLang="ja-JP" b="1" kern="1200" dirty="0" smtClean="0">
                <a:latin typeface="Times New Roman" charset="0"/>
              </a:rPr>
              <a:t>Daniel Siegel, MD</a:t>
            </a:r>
          </a:p>
          <a:p>
            <a:pPr eaLnBrk="1" hangingPunct="1">
              <a:lnSpc>
                <a:spcPts val="1660"/>
              </a:lnSpc>
              <a:spcBef>
                <a:spcPct val="50000"/>
              </a:spcBef>
              <a:defRPr/>
            </a:pPr>
            <a:r>
              <a:rPr lang="en-US" altLang="ja-JP" kern="1200" dirty="0" smtClean="0">
                <a:latin typeface="Times New Roman" charset="0"/>
              </a:rPr>
              <a:t>Clinical Professor, Neuroscience Department, </a:t>
            </a:r>
          </a:p>
          <a:p>
            <a:pPr eaLnBrk="1" hangingPunct="1">
              <a:lnSpc>
                <a:spcPts val="1660"/>
              </a:lnSpc>
              <a:spcBef>
                <a:spcPct val="50000"/>
              </a:spcBef>
              <a:defRPr/>
            </a:pPr>
            <a:r>
              <a:rPr lang="en-US" altLang="ja-JP" kern="1200" dirty="0" smtClean="0">
                <a:latin typeface="Times New Roman" charset="0"/>
              </a:rPr>
              <a:t>University of California, Los Angeles (UCLA)</a:t>
            </a:r>
          </a:p>
        </p:txBody>
      </p:sp>
      <p:pic>
        <p:nvPicPr>
          <p:cNvPr id="6" name="Picture 10" descr="cover_MINDFUL_BR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287" y="3723978"/>
            <a:ext cx="1257959" cy="169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DevelopingMind2ndEdThum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8573" y="3473100"/>
            <a:ext cx="1327714" cy="179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over_MINDFUL_THERAPI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4636" y="4750068"/>
            <a:ext cx="1374107" cy="18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269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27384"/>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572000" y="1628800"/>
            <a:ext cx="3962530" cy="4893647"/>
          </a:xfrm>
          <a:prstGeom prst="rect">
            <a:avLst/>
          </a:prstGeom>
        </p:spPr>
        <p:txBody>
          <a:bodyPr wrap="square">
            <a:spAutoFit/>
          </a:bodyPr>
          <a:lstStyle/>
          <a:p>
            <a:r>
              <a:rPr lang="ja-JP" altLang="en-US" sz="2400" dirty="0">
                <a:solidFill>
                  <a:schemeClr val="bg1"/>
                </a:solidFill>
                <a:effectLst>
                  <a:outerShdw blurRad="38100" dist="38100" dir="2700000" algn="tl">
                    <a:srgbClr val="000000">
                      <a:alpha val="43137"/>
                    </a:srgbClr>
                  </a:outerShdw>
                </a:effectLst>
              </a:rPr>
              <a:t>レーズンエクササイズと呼ばれる食べる瞑想に始まり、</a:t>
            </a:r>
            <a:r>
              <a:rPr lang="ja-JP" altLang="ja-JP" sz="2400" dirty="0">
                <a:solidFill>
                  <a:schemeClr val="bg1"/>
                </a:solidFill>
                <a:effectLst>
                  <a:outerShdw blurRad="38100" dist="38100" dir="2700000" algn="tl">
                    <a:srgbClr val="000000">
                      <a:alpha val="43137"/>
                    </a:srgbClr>
                  </a:outerShdw>
                </a:effectLst>
              </a:rPr>
              <a:t>ボディースキャンと呼ばれる順を追った全身感覚への注意・集中、</a:t>
            </a:r>
            <a:r>
              <a:rPr lang="ja-JP" altLang="en-US" sz="2400" dirty="0">
                <a:solidFill>
                  <a:schemeClr val="bg1"/>
                </a:solidFill>
                <a:effectLst>
                  <a:outerShdw blurRad="38100" dist="38100" dir="2700000" algn="tl">
                    <a:srgbClr val="000000">
                      <a:alpha val="43137"/>
                    </a:srgbClr>
                  </a:outerShdw>
                </a:effectLst>
              </a:rPr>
              <a:t>そして</a:t>
            </a:r>
            <a:r>
              <a:rPr lang="ja-JP" altLang="ja-JP" sz="2400" dirty="0">
                <a:solidFill>
                  <a:schemeClr val="bg1"/>
                </a:solidFill>
                <a:effectLst>
                  <a:outerShdw blurRad="38100" dist="38100" dir="2700000" algn="tl">
                    <a:srgbClr val="000000">
                      <a:alpha val="43137"/>
                    </a:srgbClr>
                  </a:outerShdw>
                </a:effectLst>
              </a:rPr>
              <a:t>注意・集中を伴った</a:t>
            </a:r>
            <a:r>
              <a:rPr lang="ja-JP" altLang="ja-JP" sz="2400" dirty="0" smtClean="0">
                <a:solidFill>
                  <a:schemeClr val="bg1"/>
                </a:solidFill>
                <a:effectLst>
                  <a:outerShdw blurRad="38100" dist="38100" dir="2700000" algn="tl">
                    <a:srgbClr val="000000">
                      <a:alpha val="43137"/>
                    </a:srgbClr>
                  </a:outerShdw>
                </a:effectLst>
              </a:rPr>
              <a:t>ヨーガの</a:t>
            </a:r>
            <a:r>
              <a:rPr lang="ja-JP" altLang="en-US" sz="2400" dirty="0" smtClean="0">
                <a:solidFill>
                  <a:schemeClr val="bg1"/>
                </a:solidFill>
                <a:effectLst>
                  <a:outerShdw blurRad="38100" dist="38100" dir="2700000" algn="tl">
                    <a:srgbClr val="000000">
                      <a:alpha val="43137"/>
                    </a:srgbClr>
                  </a:outerShdw>
                </a:effectLst>
              </a:rPr>
              <a:t>アーサナ（</a:t>
            </a:r>
            <a:r>
              <a:rPr lang="ja-JP" altLang="ja-JP" sz="2400" dirty="0" smtClean="0">
                <a:solidFill>
                  <a:schemeClr val="bg1"/>
                </a:solidFill>
                <a:effectLst>
                  <a:outerShdw blurRad="38100" dist="38100" dir="2700000" algn="tl">
                    <a:srgbClr val="000000">
                      <a:alpha val="43137"/>
                    </a:srgbClr>
                  </a:outerShdw>
                </a:effectLst>
              </a:rPr>
              <a:t>ポーズ</a:t>
            </a:r>
            <a:r>
              <a:rPr lang="ja-JP" altLang="en-US" sz="2400" dirty="0" smtClean="0">
                <a:solidFill>
                  <a:schemeClr val="bg1"/>
                </a:solidFill>
                <a:effectLst>
                  <a:outerShdw blurRad="38100" dist="38100" dir="2700000" algn="tl">
                    <a:srgbClr val="000000">
                      <a:alpha val="43137"/>
                    </a:srgbClr>
                  </a:outerShdw>
                </a:effectLst>
              </a:rPr>
              <a:t>）</a:t>
            </a:r>
            <a:r>
              <a:rPr lang="ja-JP" altLang="ja-JP" sz="2400" dirty="0" smtClean="0">
                <a:solidFill>
                  <a:schemeClr val="bg1"/>
                </a:solidFill>
                <a:effectLst>
                  <a:outerShdw blurRad="38100" dist="38100" dir="2700000" algn="tl">
                    <a:srgbClr val="000000">
                      <a:alpha val="43137"/>
                    </a:srgbClr>
                  </a:outerShdw>
                </a:effectLst>
              </a:rPr>
              <a:t>や</a:t>
            </a:r>
            <a:r>
              <a:rPr lang="ja-JP" altLang="ja-JP" sz="2400" dirty="0">
                <a:solidFill>
                  <a:schemeClr val="bg1"/>
                </a:solidFill>
                <a:effectLst>
                  <a:outerShdw blurRad="38100" dist="38100" dir="2700000" algn="tl">
                    <a:srgbClr val="000000">
                      <a:alpha val="43137"/>
                    </a:srgbClr>
                  </a:outerShdw>
                </a:effectLst>
              </a:rPr>
              <a:t>呼吸法、</a:t>
            </a:r>
            <a:r>
              <a:rPr lang="ja-JP" altLang="en-US" sz="2400" dirty="0">
                <a:solidFill>
                  <a:schemeClr val="bg1"/>
                </a:solidFill>
                <a:effectLst>
                  <a:outerShdw blurRad="38100" dist="38100" dir="2700000" algn="tl">
                    <a:srgbClr val="000000">
                      <a:alpha val="43137"/>
                    </a:srgbClr>
                  </a:outerShdw>
                </a:effectLst>
              </a:rPr>
              <a:t>さらに</a:t>
            </a:r>
            <a:r>
              <a:rPr lang="ja-JP" altLang="ja-JP" sz="2400" dirty="0">
                <a:solidFill>
                  <a:schemeClr val="bg1"/>
                </a:solidFill>
                <a:effectLst>
                  <a:outerShdw blurRad="38100" dist="38100" dir="2700000" algn="tl">
                    <a:srgbClr val="000000">
                      <a:alpha val="43137"/>
                    </a:srgbClr>
                  </a:outerShdw>
                </a:effectLst>
              </a:rPr>
              <a:t>「ただここにあることへの注意・集中」として</a:t>
            </a:r>
            <a:r>
              <a:rPr lang="ja-JP" altLang="ja-JP" sz="2400" dirty="0" smtClean="0">
                <a:solidFill>
                  <a:schemeClr val="bg1"/>
                </a:solidFill>
                <a:effectLst>
                  <a:outerShdw blurRad="38100" dist="38100" dir="2700000" algn="tl">
                    <a:srgbClr val="000000">
                      <a:alpha val="43137"/>
                    </a:srgbClr>
                  </a:outerShdw>
                </a:effectLst>
              </a:rPr>
              <a:t>の</a:t>
            </a:r>
            <a:r>
              <a:rPr lang="ja-JP" altLang="en-US" sz="2400" dirty="0" smtClean="0">
                <a:solidFill>
                  <a:schemeClr val="bg1"/>
                </a:solidFill>
                <a:effectLst>
                  <a:outerShdw blurRad="38100" dist="38100" dir="2700000" algn="tl">
                    <a:srgbClr val="000000">
                      <a:alpha val="43137"/>
                    </a:srgbClr>
                  </a:outerShdw>
                </a:effectLst>
              </a:rPr>
              <a:t>静坐</a:t>
            </a:r>
            <a:r>
              <a:rPr lang="ja-JP" altLang="ja-JP" sz="2400" dirty="0" smtClean="0">
                <a:solidFill>
                  <a:schemeClr val="bg1"/>
                </a:solidFill>
                <a:effectLst>
                  <a:outerShdw blurRad="38100" dist="38100" dir="2700000" algn="tl">
                    <a:srgbClr val="000000">
                      <a:alpha val="43137"/>
                    </a:srgbClr>
                  </a:outerShdw>
                </a:effectLst>
              </a:rPr>
              <a:t>瞑想法</a:t>
            </a:r>
            <a:r>
              <a:rPr lang="ja-JP" altLang="ja-JP" sz="2400" dirty="0">
                <a:solidFill>
                  <a:schemeClr val="bg1"/>
                </a:solidFill>
                <a:effectLst>
                  <a:outerShdw blurRad="38100" dist="38100" dir="2700000" algn="tl">
                    <a:srgbClr val="000000">
                      <a:alpha val="43137"/>
                    </a:srgbClr>
                  </a:outerShdw>
                </a:effectLst>
              </a:rPr>
              <a:t>を</a:t>
            </a:r>
            <a:r>
              <a:rPr lang="en-US" altLang="ja-JP" sz="2400" dirty="0">
                <a:solidFill>
                  <a:schemeClr val="bg1"/>
                </a:solidFill>
                <a:effectLst>
                  <a:outerShdw blurRad="38100" dist="38100" dir="2700000" algn="tl">
                    <a:srgbClr val="000000">
                      <a:alpha val="43137"/>
                    </a:srgbClr>
                  </a:outerShdw>
                </a:effectLst>
              </a:rPr>
              <a:t>8</a:t>
            </a:r>
            <a:r>
              <a:rPr lang="ja-JP" altLang="en-US" sz="2400" dirty="0">
                <a:solidFill>
                  <a:schemeClr val="bg1"/>
                </a:solidFill>
                <a:effectLst>
                  <a:outerShdw blurRad="38100" dist="38100" dir="2700000" algn="tl">
                    <a:srgbClr val="000000">
                      <a:alpha val="43137"/>
                    </a:srgbClr>
                  </a:outerShdw>
                </a:effectLst>
              </a:rPr>
              <a:t>週間の間、</a:t>
            </a:r>
            <a:r>
              <a:rPr lang="ja-JP" altLang="en-US" sz="2400" dirty="0" smtClean="0">
                <a:solidFill>
                  <a:schemeClr val="bg1"/>
                </a:solidFill>
                <a:effectLst>
                  <a:outerShdw blurRad="38100" dist="38100" dir="2700000" algn="tl">
                    <a:srgbClr val="000000">
                      <a:alpha val="43137"/>
                    </a:srgbClr>
                  </a:outerShdw>
                </a:effectLst>
              </a:rPr>
              <a:t>毎日</a:t>
            </a:r>
            <a:r>
              <a:rPr lang="ja-JP" altLang="en-US" sz="2400" dirty="0">
                <a:solidFill>
                  <a:schemeClr val="bg1"/>
                </a:solidFill>
                <a:effectLst>
                  <a:outerShdw blurRad="38100" dist="38100" dir="2700000" algn="tl">
                    <a:srgbClr val="000000">
                      <a:alpha val="43137"/>
                    </a:srgbClr>
                  </a:outerShdw>
                </a:effectLst>
              </a:rPr>
              <a:t>４５分</a:t>
            </a:r>
            <a:r>
              <a:rPr lang="ja-JP" altLang="en-US" sz="2400" dirty="0" smtClean="0">
                <a:solidFill>
                  <a:schemeClr val="bg1"/>
                </a:solidFill>
                <a:effectLst>
                  <a:outerShdw blurRad="38100" dist="38100" dir="2700000" algn="tl">
                    <a:srgbClr val="000000">
                      <a:alpha val="43137"/>
                    </a:srgbClr>
                  </a:outerShdw>
                </a:effectLst>
              </a:rPr>
              <a:t>（</a:t>
            </a:r>
            <a:r>
              <a:rPr lang="ja-JP" altLang="en-US" sz="2400" dirty="0">
                <a:solidFill>
                  <a:schemeClr val="bg1"/>
                </a:solidFill>
                <a:effectLst>
                  <a:outerShdw blurRad="38100" dist="38100" dir="2700000" algn="tl">
                    <a:srgbClr val="000000">
                      <a:alpha val="43137"/>
                    </a:srgbClr>
                  </a:outerShdw>
                </a:effectLst>
              </a:rPr>
              <a:t>来院は週一回、その他の日は家での</a:t>
            </a:r>
            <a:r>
              <a:rPr lang="ja-JP" altLang="en-US" sz="2400" dirty="0" smtClean="0">
                <a:solidFill>
                  <a:schemeClr val="bg1"/>
                </a:solidFill>
                <a:effectLst>
                  <a:outerShdw blurRad="38100" dist="38100" dir="2700000" algn="tl">
                    <a:srgbClr val="000000">
                      <a:alpha val="43137"/>
                    </a:srgbClr>
                  </a:outerShdw>
                </a:effectLst>
              </a:rPr>
              <a:t>ホームワーク）を少なくとも週６回行う</a:t>
            </a:r>
            <a:endParaRPr lang="en-US" altLang="ja-JP" sz="2400" dirty="0">
              <a:solidFill>
                <a:schemeClr val="bg1"/>
              </a:solidFill>
              <a:effectLst>
                <a:outerShdw blurRad="38100" dist="38100" dir="2700000" algn="tl">
                  <a:srgbClr val="000000">
                    <a:alpha val="43137"/>
                  </a:srgbClr>
                </a:outerShdw>
              </a:effectLst>
            </a:endParaRPr>
          </a:p>
        </p:txBody>
      </p:sp>
      <p:pic>
        <p:nvPicPr>
          <p:cNvPr id="2050" name="Picture 2" descr="http://ecx.images-amazon.com/images/I/41-oul1WN%2BL._SS500_.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8409" y="1795568"/>
            <a:ext cx="2859931" cy="415371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548680"/>
            <a:ext cx="8712968" cy="707886"/>
          </a:xfrm>
          <a:prstGeom prst="rect">
            <a:avLst/>
          </a:prstGeom>
        </p:spPr>
        <p:txBody>
          <a:bodyPr wrap="square">
            <a:spAutoFit/>
          </a:bodyPr>
          <a:lstStyle/>
          <a:p>
            <a:r>
              <a:rPr lang="en-US" altLang="ja-JP" sz="4000" dirty="0" smtClean="0">
                <a:solidFill>
                  <a:schemeClr val="bg1"/>
                </a:solidFill>
                <a:effectLst>
                  <a:outerShdw blurRad="38100" dist="38100" dir="2700000" algn="tl">
                    <a:srgbClr val="000000">
                      <a:alpha val="43137"/>
                    </a:srgbClr>
                  </a:outerShdw>
                </a:effectLst>
              </a:rPr>
              <a:t>MBSR</a:t>
            </a:r>
            <a:r>
              <a:rPr lang="ja-JP" altLang="en-US" sz="4000" dirty="0" smtClean="0">
                <a:solidFill>
                  <a:schemeClr val="bg1"/>
                </a:solidFill>
                <a:effectLst>
                  <a:outerShdw blurRad="38100" dist="38100" dir="2700000" algn="tl">
                    <a:srgbClr val="000000">
                      <a:alpha val="43137"/>
                    </a:srgbClr>
                  </a:outerShdw>
                </a:effectLst>
              </a:rPr>
              <a:t>（マインドフルネスストレス低減法）</a:t>
            </a:r>
            <a:endParaRPr lang="ja-JP" altLang="en-US" sz="1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082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27384"/>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572000" y="1628800"/>
            <a:ext cx="3962530" cy="4524315"/>
          </a:xfrm>
          <a:prstGeom prst="rect">
            <a:avLst/>
          </a:prstGeom>
        </p:spPr>
        <p:txBody>
          <a:bodyPr wrap="square">
            <a:spAutoFit/>
          </a:bodyPr>
          <a:lstStyle/>
          <a:p>
            <a:r>
              <a:rPr lang="ja-JP" altLang="en-US" sz="2400" dirty="0">
                <a:solidFill>
                  <a:schemeClr val="bg1"/>
                </a:solidFill>
                <a:effectLst>
                  <a:outerShdw blurRad="38100" dist="38100" dir="2700000" algn="tl">
                    <a:srgbClr val="000000">
                      <a:alpha val="43137"/>
                    </a:srgbClr>
                  </a:outerShdw>
                </a:effectLst>
              </a:rPr>
              <a:t>コツ</a:t>
            </a:r>
            <a:r>
              <a:rPr lang="ja-JP" altLang="en-US" sz="2400" dirty="0" smtClean="0">
                <a:solidFill>
                  <a:schemeClr val="bg1"/>
                </a:solidFill>
                <a:effectLst>
                  <a:outerShdw blurRad="38100" dist="38100" dir="2700000" algn="tl">
                    <a:srgbClr val="000000">
                      <a:alpha val="43137"/>
                    </a:srgbClr>
                  </a:outerShdw>
                </a:effectLst>
              </a:rPr>
              <a:t>は</a:t>
            </a:r>
            <a:endParaRPr lang="ja-JP" altLang="en-US" sz="2400" dirty="0">
              <a:solidFill>
                <a:schemeClr val="bg1"/>
              </a:solidFill>
              <a:effectLst>
                <a:outerShdw blurRad="38100" dist="38100" dir="2700000" algn="tl">
                  <a:srgbClr val="000000">
                    <a:alpha val="43137"/>
                  </a:srgbClr>
                </a:outerShdw>
              </a:effectLst>
            </a:endParaRPr>
          </a:p>
          <a:p>
            <a:r>
              <a:rPr lang="ja-JP" altLang="en-US" sz="2400" dirty="0">
                <a:solidFill>
                  <a:schemeClr val="bg1"/>
                </a:solidFill>
                <a:effectLst>
                  <a:outerShdw blurRad="38100" dist="38100" dir="2700000" algn="tl">
                    <a:srgbClr val="000000">
                      <a:alpha val="43137"/>
                    </a:srgbClr>
                  </a:outerShdw>
                </a:effectLst>
              </a:rPr>
              <a:t>①自分で評価を下さない</a:t>
            </a:r>
            <a:r>
              <a:rPr lang="ja-JP" altLang="en-US" sz="2400" dirty="0" smtClean="0">
                <a:solidFill>
                  <a:schemeClr val="bg1"/>
                </a:solidFill>
                <a:effectLst>
                  <a:outerShdw blurRad="38100" dist="38100" dir="2700000" algn="tl">
                    <a:srgbClr val="000000">
                      <a:alpha val="43137"/>
                    </a:srgbClr>
                  </a:outerShdw>
                </a:effectLst>
              </a:rPr>
              <a:t>こと②</a:t>
            </a:r>
            <a:r>
              <a:rPr lang="ja-JP" altLang="en-US" sz="2400" dirty="0">
                <a:solidFill>
                  <a:schemeClr val="bg1"/>
                </a:solidFill>
                <a:effectLst>
                  <a:outerShdw blurRad="38100" dist="38100" dir="2700000" algn="tl">
                    <a:srgbClr val="000000">
                      <a:alpha val="43137"/>
                    </a:srgbClr>
                  </a:outerShdw>
                </a:effectLst>
              </a:rPr>
              <a:t>忍耐強い</a:t>
            </a:r>
            <a:r>
              <a:rPr lang="ja-JP" altLang="en-US" sz="2400" dirty="0" smtClean="0">
                <a:solidFill>
                  <a:schemeClr val="bg1"/>
                </a:solidFill>
                <a:effectLst>
                  <a:outerShdw blurRad="38100" dist="38100" dir="2700000" algn="tl">
                    <a:srgbClr val="000000">
                      <a:alpha val="43137"/>
                    </a:srgbClr>
                  </a:outerShdw>
                </a:effectLst>
              </a:rPr>
              <a:t>こと</a:t>
            </a:r>
            <a:endParaRPr lang="ja-JP" altLang="en-US" sz="2400" dirty="0">
              <a:solidFill>
                <a:schemeClr val="bg1"/>
              </a:solidFill>
              <a:effectLst>
                <a:outerShdw blurRad="38100" dist="38100" dir="2700000" algn="tl">
                  <a:srgbClr val="000000">
                    <a:alpha val="43137"/>
                  </a:srgbClr>
                </a:outerShdw>
              </a:effectLst>
            </a:endParaRPr>
          </a:p>
          <a:p>
            <a:r>
              <a:rPr lang="ja-JP" altLang="en-US" sz="2400" dirty="0">
                <a:solidFill>
                  <a:schemeClr val="bg1"/>
                </a:solidFill>
                <a:effectLst>
                  <a:outerShdw blurRad="38100" dist="38100" dir="2700000" algn="tl">
                    <a:srgbClr val="000000">
                      <a:alpha val="43137"/>
                    </a:srgbClr>
                  </a:outerShdw>
                </a:effectLst>
              </a:rPr>
              <a:t>③初心を忘れない</a:t>
            </a:r>
            <a:r>
              <a:rPr lang="ja-JP" altLang="en-US" sz="2400" dirty="0" smtClean="0">
                <a:solidFill>
                  <a:schemeClr val="bg1"/>
                </a:solidFill>
                <a:effectLst>
                  <a:outerShdw blurRad="38100" dist="38100" dir="2700000" algn="tl">
                    <a:srgbClr val="000000">
                      <a:alpha val="43137"/>
                    </a:srgbClr>
                  </a:outerShdw>
                </a:effectLst>
              </a:rPr>
              <a:t>こと</a:t>
            </a:r>
            <a:endParaRPr lang="en-US" altLang="ja-JP" sz="2400" dirty="0" smtClean="0">
              <a:solidFill>
                <a:schemeClr val="bg1"/>
              </a:solidFill>
              <a:effectLst>
                <a:outerShdw blurRad="38100" dist="38100" dir="2700000" algn="tl">
                  <a:srgbClr val="000000">
                    <a:alpha val="43137"/>
                  </a:srgbClr>
                </a:outerShdw>
              </a:effectLst>
            </a:endParaRPr>
          </a:p>
          <a:p>
            <a:r>
              <a:rPr lang="ja-JP" altLang="en-US" sz="2400" dirty="0" smtClean="0">
                <a:solidFill>
                  <a:schemeClr val="bg1"/>
                </a:solidFill>
                <a:effectLst>
                  <a:outerShdw blurRad="38100" dist="38100" dir="2700000" algn="tl">
                    <a:srgbClr val="000000">
                      <a:alpha val="43137"/>
                    </a:srgbClr>
                  </a:outerShdw>
                </a:effectLst>
              </a:rPr>
              <a:t>④</a:t>
            </a:r>
            <a:r>
              <a:rPr lang="ja-JP" altLang="en-US" sz="2400" dirty="0">
                <a:solidFill>
                  <a:schemeClr val="bg1"/>
                </a:solidFill>
                <a:effectLst>
                  <a:outerShdw blurRad="38100" dist="38100" dir="2700000" algn="tl">
                    <a:srgbClr val="000000">
                      <a:alpha val="43137"/>
                    </a:srgbClr>
                  </a:outerShdw>
                </a:effectLst>
              </a:rPr>
              <a:t>自分を信じる</a:t>
            </a:r>
            <a:r>
              <a:rPr lang="ja-JP" altLang="en-US" sz="2400" dirty="0" smtClean="0">
                <a:solidFill>
                  <a:schemeClr val="bg1"/>
                </a:solidFill>
                <a:effectLst>
                  <a:outerShdw blurRad="38100" dist="38100" dir="2700000" algn="tl">
                    <a:srgbClr val="000000">
                      <a:alpha val="43137"/>
                    </a:srgbClr>
                  </a:outerShdw>
                </a:effectLst>
              </a:rPr>
              <a:t>こと</a:t>
            </a:r>
            <a:endParaRPr lang="en-US" altLang="ja-JP" sz="2400" dirty="0" smtClean="0">
              <a:solidFill>
                <a:schemeClr val="bg1"/>
              </a:solidFill>
              <a:effectLst>
                <a:outerShdw blurRad="38100" dist="38100" dir="2700000" algn="tl">
                  <a:srgbClr val="000000">
                    <a:alpha val="43137"/>
                  </a:srgbClr>
                </a:outerShdw>
              </a:effectLst>
            </a:endParaRPr>
          </a:p>
          <a:p>
            <a:r>
              <a:rPr lang="ja-JP" altLang="en-US" sz="2400" dirty="0" smtClean="0">
                <a:solidFill>
                  <a:schemeClr val="bg1"/>
                </a:solidFill>
                <a:effectLst>
                  <a:outerShdw blurRad="38100" dist="38100" dir="2700000" algn="tl">
                    <a:srgbClr val="000000">
                      <a:alpha val="43137"/>
                    </a:srgbClr>
                  </a:outerShdw>
                </a:effectLst>
              </a:rPr>
              <a:t>⑤</a:t>
            </a:r>
            <a:r>
              <a:rPr lang="ja-JP" altLang="en-US" sz="2400" dirty="0">
                <a:solidFill>
                  <a:schemeClr val="bg1"/>
                </a:solidFill>
                <a:effectLst>
                  <a:outerShdw blurRad="38100" dist="38100" dir="2700000" algn="tl">
                    <a:srgbClr val="000000">
                      <a:alpha val="43137"/>
                    </a:srgbClr>
                  </a:outerShdw>
                </a:effectLst>
              </a:rPr>
              <a:t>むやみに努力しない</a:t>
            </a:r>
            <a:r>
              <a:rPr lang="ja-JP" altLang="en-US" sz="2400" dirty="0" smtClean="0">
                <a:solidFill>
                  <a:schemeClr val="bg1"/>
                </a:solidFill>
                <a:effectLst>
                  <a:outerShdw blurRad="38100" dist="38100" dir="2700000" algn="tl">
                    <a:srgbClr val="000000">
                      <a:alpha val="43137"/>
                    </a:srgbClr>
                  </a:outerShdw>
                </a:effectLst>
              </a:rPr>
              <a:t>こと</a:t>
            </a:r>
            <a:endParaRPr lang="ja-JP" altLang="en-US" sz="2400" dirty="0">
              <a:solidFill>
                <a:schemeClr val="bg1"/>
              </a:solidFill>
              <a:effectLst>
                <a:outerShdw blurRad="38100" dist="38100" dir="2700000" algn="tl">
                  <a:srgbClr val="000000">
                    <a:alpha val="43137"/>
                  </a:srgbClr>
                </a:outerShdw>
              </a:effectLst>
            </a:endParaRPr>
          </a:p>
          <a:p>
            <a:r>
              <a:rPr lang="ja-JP" altLang="en-US" sz="2400" dirty="0">
                <a:solidFill>
                  <a:schemeClr val="bg1"/>
                </a:solidFill>
                <a:effectLst>
                  <a:outerShdw blurRad="38100" dist="38100" dir="2700000" algn="tl">
                    <a:srgbClr val="000000">
                      <a:alpha val="43137"/>
                    </a:srgbClr>
                  </a:outerShdw>
                </a:effectLst>
              </a:rPr>
              <a:t>⑥受け入れる</a:t>
            </a:r>
            <a:r>
              <a:rPr lang="ja-JP" altLang="en-US" sz="2400" dirty="0" smtClean="0">
                <a:solidFill>
                  <a:schemeClr val="bg1"/>
                </a:solidFill>
                <a:effectLst>
                  <a:outerShdw blurRad="38100" dist="38100" dir="2700000" algn="tl">
                    <a:srgbClr val="000000">
                      <a:alpha val="43137"/>
                    </a:srgbClr>
                  </a:outerShdw>
                </a:effectLst>
              </a:rPr>
              <a:t>こと</a:t>
            </a:r>
            <a:endParaRPr lang="en-US" altLang="ja-JP" sz="2400" dirty="0" smtClean="0">
              <a:solidFill>
                <a:schemeClr val="bg1"/>
              </a:solidFill>
              <a:effectLst>
                <a:outerShdw blurRad="38100" dist="38100" dir="2700000" algn="tl">
                  <a:srgbClr val="000000">
                    <a:alpha val="43137"/>
                  </a:srgbClr>
                </a:outerShdw>
              </a:effectLst>
            </a:endParaRPr>
          </a:p>
          <a:p>
            <a:r>
              <a:rPr lang="ja-JP" altLang="en-US" sz="2400" dirty="0" smtClean="0">
                <a:solidFill>
                  <a:schemeClr val="bg1"/>
                </a:solidFill>
                <a:effectLst>
                  <a:outerShdw blurRad="38100" dist="38100" dir="2700000" algn="tl">
                    <a:srgbClr val="000000">
                      <a:alpha val="43137"/>
                    </a:srgbClr>
                  </a:outerShdw>
                </a:effectLst>
              </a:rPr>
              <a:t>⑦</a:t>
            </a:r>
            <a:r>
              <a:rPr lang="ja-JP" altLang="en-US" sz="2400" dirty="0">
                <a:solidFill>
                  <a:schemeClr val="bg1"/>
                </a:solidFill>
                <a:effectLst>
                  <a:outerShdw blurRad="38100" dist="38100" dir="2700000" algn="tl">
                    <a:srgbClr val="000000">
                      <a:alpha val="43137"/>
                    </a:srgbClr>
                  </a:outerShdw>
                </a:effectLst>
              </a:rPr>
              <a:t>とらわれない</a:t>
            </a:r>
            <a:r>
              <a:rPr lang="ja-JP" altLang="en-US" sz="2400" dirty="0" smtClean="0">
                <a:solidFill>
                  <a:schemeClr val="bg1"/>
                </a:solidFill>
                <a:effectLst>
                  <a:outerShdw blurRad="38100" dist="38100" dir="2700000" algn="tl">
                    <a:srgbClr val="000000">
                      <a:alpha val="43137"/>
                    </a:srgbClr>
                  </a:outerShdw>
                </a:effectLst>
              </a:rPr>
              <a:t>こと</a:t>
            </a:r>
            <a:endParaRPr lang="en-US" altLang="ja-JP" sz="2400" dirty="0" smtClean="0">
              <a:solidFill>
                <a:schemeClr val="bg1"/>
              </a:solidFill>
              <a:effectLst>
                <a:outerShdw blurRad="38100" dist="38100" dir="2700000" algn="tl">
                  <a:srgbClr val="000000">
                    <a:alpha val="43137"/>
                  </a:srgbClr>
                </a:outerShdw>
              </a:effectLst>
            </a:endParaRPr>
          </a:p>
          <a:p>
            <a:endParaRPr lang="en-US" altLang="ja-JP" sz="2400" dirty="0">
              <a:solidFill>
                <a:schemeClr val="bg1"/>
              </a:solidFill>
              <a:effectLst>
                <a:outerShdw blurRad="38100" dist="38100" dir="2700000" algn="tl">
                  <a:srgbClr val="000000">
                    <a:alpha val="43137"/>
                  </a:srgbClr>
                </a:outerShdw>
              </a:effectLst>
            </a:endParaRPr>
          </a:p>
          <a:p>
            <a:r>
              <a:rPr lang="ja-JP" altLang="en-US" sz="2400" dirty="0" smtClean="0">
                <a:solidFill>
                  <a:schemeClr val="bg1"/>
                </a:solidFill>
                <a:effectLst>
                  <a:outerShdw blurRad="38100" dist="38100" dir="2700000" algn="tl">
                    <a:srgbClr val="000000">
                      <a:alpha val="43137"/>
                    </a:srgbClr>
                  </a:outerShdw>
                </a:effectLst>
              </a:rPr>
              <a:t>（</a:t>
            </a:r>
            <a:r>
              <a:rPr lang="en-US" altLang="ja-JP" sz="2400" dirty="0">
                <a:solidFill>
                  <a:schemeClr val="bg1"/>
                </a:solidFill>
                <a:effectLst>
                  <a:outerShdw blurRad="38100" dist="38100" dir="2700000" algn="tl">
                    <a:srgbClr val="000000">
                      <a:alpha val="43137"/>
                    </a:srgbClr>
                  </a:outerShdw>
                </a:effectLst>
              </a:rPr>
              <a:t>J.</a:t>
            </a:r>
            <a:r>
              <a:rPr lang="ja-JP" altLang="en-US" sz="2400" dirty="0">
                <a:solidFill>
                  <a:schemeClr val="bg1"/>
                </a:solidFill>
                <a:effectLst>
                  <a:outerShdw blurRad="38100" dist="38100" dir="2700000" algn="tl">
                    <a:srgbClr val="000000">
                      <a:alpha val="43137"/>
                    </a:srgbClr>
                  </a:outerShdw>
                </a:effectLst>
              </a:rPr>
              <a:t>カバットジン著、春木豊翻訳　マインドフルネスストレス低減法）</a:t>
            </a:r>
          </a:p>
        </p:txBody>
      </p:sp>
      <p:pic>
        <p:nvPicPr>
          <p:cNvPr id="2050" name="Picture 2" descr="http://ecx.images-amazon.com/images/I/41-oul1WN%2BL._SS500_.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8409" y="1795568"/>
            <a:ext cx="2859931" cy="415371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548680"/>
            <a:ext cx="8712968" cy="707886"/>
          </a:xfrm>
          <a:prstGeom prst="rect">
            <a:avLst/>
          </a:prstGeom>
        </p:spPr>
        <p:txBody>
          <a:bodyPr wrap="square">
            <a:spAutoFit/>
          </a:bodyPr>
          <a:lstStyle/>
          <a:p>
            <a:r>
              <a:rPr lang="en-US" altLang="ja-JP" sz="4000" dirty="0" smtClean="0">
                <a:solidFill>
                  <a:schemeClr val="bg1"/>
                </a:solidFill>
                <a:effectLst>
                  <a:outerShdw blurRad="38100" dist="38100" dir="2700000" algn="tl">
                    <a:srgbClr val="000000">
                      <a:alpha val="43137"/>
                    </a:srgbClr>
                  </a:outerShdw>
                </a:effectLst>
              </a:rPr>
              <a:t>MBSR</a:t>
            </a:r>
            <a:r>
              <a:rPr lang="ja-JP" altLang="en-US" sz="4000" dirty="0" smtClean="0">
                <a:solidFill>
                  <a:schemeClr val="bg1"/>
                </a:solidFill>
                <a:effectLst>
                  <a:outerShdw blurRad="38100" dist="38100" dir="2700000" algn="tl">
                    <a:srgbClr val="000000">
                      <a:alpha val="43137"/>
                    </a:srgbClr>
                  </a:outerShdw>
                </a:effectLst>
              </a:rPr>
              <a:t>（マインドフルネスストレス低減法）</a:t>
            </a:r>
            <a:endParaRPr lang="ja-JP" altLang="en-US" sz="1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572000" y="1773391"/>
            <a:ext cx="3962530" cy="4031873"/>
          </a:xfrm>
          <a:prstGeom prst="rect">
            <a:avLst/>
          </a:prstGeom>
        </p:spPr>
        <p:txBody>
          <a:bodyPr wrap="square">
            <a:spAutoFit/>
          </a:bodyPr>
          <a:lstStyle/>
          <a:p>
            <a:r>
              <a:rPr lang="ja-JP" altLang="en-US" sz="3200" dirty="0" smtClean="0">
                <a:solidFill>
                  <a:schemeClr val="bg1"/>
                </a:solidFill>
                <a:effectLst>
                  <a:outerShdw blurRad="38100" dist="38100" dir="2700000" algn="tl">
                    <a:srgbClr val="000000">
                      <a:alpha val="43137"/>
                    </a:srgbClr>
                  </a:outerShdw>
                </a:effectLst>
              </a:rPr>
              <a:t>Ｊ．カバットジンによって</a:t>
            </a:r>
            <a:r>
              <a:rPr lang="ja-JP" altLang="ja-JP" sz="3200" dirty="0" smtClean="0">
                <a:solidFill>
                  <a:schemeClr val="bg1"/>
                </a:solidFill>
                <a:effectLst>
                  <a:outerShdw blurRad="38100" dist="38100" dir="2700000" algn="tl">
                    <a:srgbClr val="000000">
                      <a:alpha val="43137"/>
                    </a:srgbClr>
                  </a:outerShdw>
                </a:effectLst>
              </a:rPr>
              <a:t>主</a:t>
            </a:r>
            <a:r>
              <a:rPr lang="ja-JP" altLang="ja-JP" sz="3200" dirty="0">
                <a:solidFill>
                  <a:schemeClr val="bg1"/>
                </a:solidFill>
                <a:effectLst>
                  <a:outerShdw blurRad="38100" dist="38100" dir="2700000" algn="tl">
                    <a:srgbClr val="000000">
                      <a:alpha val="43137"/>
                    </a:srgbClr>
                  </a:outerShdw>
                </a:effectLst>
              </a:rPr>
              <a:t>に一般医療で治療困難な慢性疼痛の患者ら</a:t>
            </a:r>
            <a:r>
              <a:rPr lang="en-US" altLang="ja-JP" sz="3200" dirty="0">
                <a:solidFill>
                  <a:schemeClr val="bg1"/>
                </a:solidFill>
                <a:effectLst>
                  <a:outerShdw blurRad="38100" dist="38100" dir="2700000" algn="tl">
                    <a:srgbClr val="000000">
                      <a:alpha val="43137"/>
                    </a:srgbClr>
                  </a:outerShdw>
                </a:effectLst>
              </a:rPr>
              <a:t>51</a:t>
            </a:r>
            <a:r>
              <a:rPr lang="ja-JP" altLang="ja-JP" sz="3200" dirty="0" smtClean="0">
                <a:solidFill>
                  <a:schemeClr val="bg1"/>
                </a:solidFill>
                <a:effectLst>
                  <a:outerShdw blurRad="38100" dist="38100" dir="2700000" algn="tl">
                    <a:srgbClr val="000000">
                      <a:alpha val="43137"/>
                    </a:srgbClr>
                  </a:outerShdw>
                </a:effectLst>
              </a:rPr>
              <a:t>人</a:t>
            </a:r>
            <a:r>
              <a:rPr lang="ja-JP" altLang="en-US" sz="3200" dirty="0" smtClean="0">
                <a:solidFill>
                  <a:schemeClr val="bg1"/>
                </a:solidFill>
                <a:effectLst>
                  <a:outerShdw blurRad="38100" dist="38100" dir="2700000" algn="tl">
                    <a:srgbClr val="000000">
                      <a:alpha val="43137"/>
                    </a:srgbClr>
                  </a:outerShdw>
                </a:effectLst>
              </a:rPr>
              <a:t>と</a:t>
            </a:r>
            <a:r>
              <a:rPr lang="ja-JP" altLang="ja-JP" sz="3200" dirty="0" smtClean="0">
                <a:solidFill>
                  <a:schemeClr val="bg1"/>
                </a:solidFill>
                <a:effectLst>
                  <a:outerShdw blurRad="38100" dist="38100" dir="2700000" algn="tl">
                    <a:srgbClr val="000000">
                      <a:alpha val="43137"/>
                    </a:srgbClr>
                  </a:outerShdw>
                </a:effectLst>
              </a:rPr>
              <a:t>施行</a:t>
            </a:r>
            <a:r>
              <a:rPr lang="ja-JP" altLang="ja-JP" sz="3200" dirty="0">
                <a:solidFill>
                  <a:schemeClr val="bg1"/>
                </a:solidFill>
                <a:effectLst>
                  <a:outerShdw blurRad="38100" dist="38100" dir="2700000" algn="tl">
                    <a:srgbClr val="000000">
                      <a:alpha val="43137"/>
                    </a:srgbClr>
                  </a:outerShdw>
                </a:effectLst>
              </a:rPr>
              <a:t>した</a:t>
            </a:r>
            <a:r>
              <a:rPr lang="ja-JP" altLang="ja-JP" sz="3200" dirty="0" smtClean="0">
                <a:solidFill>
                  <a:schemeClr val="bg1"/>
                </a:solidFill>
                <a:effectLst>
                  <a:outerShdw blurRad="38100" dist="38100" dir="2700000" algn="tl">
                    <a:srgbClr val="000000">
                      <a:alpha val="43137"/>
                    </a:srgbClr>
                  </a:outerShdw>
                </a:effectLst>
              </a:rPr>
              <a:t>ところ</a:t>
            </a:r>
            <a:r>
              <a:rPr lang="ja-JP" altLang="en-US" sz="3200" dirty="0" smtClean="0">
                <a:solidFill>
                  <a:schemeClr val="bg1"/>
                </a:solidFill>
                <a:effectLst>
                  <a:outerShdw blurRad="38100" dist="38100" dir="2700000" algn="tl">
                    <a:srgbClr val="000000">
                      <a:alpha val="43137"/>
                    </a:srgbClr>
                  </a:outerShdw>
                </a:effectLst>
              </a:rPr>
              <a:t>、約</a:t>
            </a:r>
            <a:r>
              <a:rPr lang="en-US" altLang="ja-JP" sz="3200" dirty="0" smtClean="0">
                <a:solidFill>
                  <a:schemeClr val="bg1"/>
                </a:solidFill>
                <a:effectLst>
                  <a:outerShdw blurRad="38100" dist="38100" dir="2700000" algn="tl">
                    <a:srgbClr val="000000">
                      <a:alpha val="43137"/>
                    </a:srgbClr>
                  </a:outerShdw>
                </a:effectLst>
              </a:rPr>
              <a:t>2/3</a:t>
            </a:r>
            <a:r>
              <a:rPr lang="ja-JP" altLang="ja-JP" sz="3200" dirty="0">
                <a:solidFill>
                  <a:schemeClr val="bg1"/>
                </a:solidFill>
                <a:effectLst>
                  <a:outerShdw blurRad="38100" dist="38100" dir="2700000" algn="tl">
                    <a:srgbClr val="000000">
                      <a:alpha val="43137"/>
                    </a:srgbClr>
                  </a:outerShdw>
                </a:effectLst>
              </a:rPr>
              <a:t>の患者が</a:t>
            </a:r>
            <a:r>
              <a:rPr lang="en-US" altLang="ja-JP" sz="3200" dirty="0">
                <a:solidFill>
                  <a:schemeClr val="bg1"/>
                </a:solidFill>
                <a:effectLst>
                  <a:outerShdw blurRad="38100" dist="38100" dir="2700000" algn="tl">
                    <a:srgbClr val="000000">
                      <a:alpha val="43137"/>
                    </a:srgbClr>
                  </a:outerShdw>
                </a:effectLst>
              </a:rPr>
              <a:t>1/3</a:t>
            </a:r>
            <a:r>
              <a:rPr lang="ja-JP" altLang="ja-JP" sz="3200" dirty="0">
                <a:solidFill>
                  <a:schemeClr val="bg1"/>
                </a:solidFill>
                <a:effectLst>
                  <a:outerShdw blurRad="38100" dist="38100" dir="2700000" algn="tl">
                    <a:srgbClr val="000000">
                      <a:alpha val="43137"/>
                    </a:srgbClr>
                  </a:outerShdw>
                </a:effectLst>
              </a:rPr>
              <a:t>以上の痛みの改善、</a:t>
            </a:r>
            <a:r>
              <a:rPr lang="en-US" altLang="ja-JP" sz="3200" dirty="0">
                <a:solidFill>
                  <a:schemeClr val="bg1"/>
                </a:solidFill>
                <a:effectLst>
                  <a:outerShdw blurRad="38100" dist="38100" dir="2700000" algn="tl">
                    <a:srgbClr val="000000">
                      <a:alpha val="43137"/>
                    </a:srgbClr>
                  </a:outerShdw>
                </a:effectLst>
              </a:rPr>
              <a:t>1/2</a:t>
            </a:r>
            <a:r>
              <a:rPr lang="ja-JP" altLang="ja-JP" sz="3200" dirty="0">
                <a:solidFill>
                  <a:schemeClr val="bg1"/>
                </a:solidFill>
                <a:effectLst>
                  <a:outerShdw blurRad="38100" dist="38100" dir="2700000" algn="tl">
                    <a:srgbClr val="000000">
                      <a:alpha val="43137"/>
                    </a:srgbClr>
                  </a:outerShdw>
                </a:effectLst>
              </a:rPr>
              <a:t>の患者が</a:t>
            </a:r>
            <a:r>
              <a:rPr lang="en-US" altLang="ja-JP" sz="3200" dirty="0">
                <a:solidFill>
                  <a:schemeClr val="bg1"/>
                </a:solidFill>
                <a:effectLst>
                  <a:outerShdw blurRad="38100" dist="38100" dir="2700000" algn="tl">
                    <a:srgbClr val="000000">
                      <a:alpha val="43137"/>
                    </a:srgbClr>
                  </a:outerShdw>
                </a:effectLst>
              </a:rPr>
              <a:t>1/2</a:t>
            </a:r>
            <a:r>
              <a:rPr lang="ja-JP" altLang="ja-JP" sz="3200" dirty="0">
                <a:solidFill>
                  <a:schemeClr val="bg1"/>
                </a:solidFill>
                <a:effectLst>
                  <a:outerShdw blurRad="38100" dist="38100" dir="2700000" algn="tl">
                    <a:srgbClr val="000000">
                      <a:alpha val="43137"/>
                    </a:srgbClr>
                  </a:outerShdw>
                </a:effectLst>
              </a:rPr>
              <a:t>以上の痛みの改善を</a:t>
            </a:r>
            <a:r>
              <a:rPr lang="ja-JP" altLang="ja-JP" sz="3200" dirty="0" smtClean="0">
                <a:solidFill>
                  <a:schemeClr val="bg1"/>
                </a:solidFill>
                <a:effectLst>
                  <a:outerShdw blurRad="38100" dist="38100" dir="2700000" algn="tl">
                    <a:srgbClr val="000000">
                      <a:alpha val="43137"/>
                    </a:srgbClr>
                  </a:outerShdw>
                </a:effectLst>
              </a:rPr>
              <a:t>認め</a:t>
            </a:r>
            <a:r>
              <a:rPr lang="ja-JP" altLang="en-US" sz="3200" dirty="0" smtClean="0">
                <a:solidFill>
                  <a:schemeClr val="bg1"/>
                </a:solidFill>
                <a:effectLst>
                  <a:outerShdw blurRad="38100" dist="38100" dir="2700000" algn="tl">
                    <a:srgbClr val="000000">
                      <a:alpha val="43137"/>
                    </a:srgbClr>
                  </a:outerShdw>
                </a:effectLst>
              </a:rPr>
              <a:t>た。</a:t>
            </a:r>
            <a:endParaRPr lang="en-US" altLang="ja-JP" sz="3200" dirty="0">
              <a:solidFill>
                <a:schemeClr val="bg1"/>
              </a:solidFill>
              <a:effectLst>
                <a:outerShdw blurRad="38100" dist="38100" dir="2700000" algn="tl">
                  <a:srgbClr val="000000">
                    <a:alpha val="43137"/>
                  </a:srgbClr>
                </a:outerShdw>
              </a:effectLst>
            </a:endParaRPr>
          </a:p>
        </p:txBody>
      </p:sp>
      <p:pic>
        <p:nvPicPr>
          <p:cNvPr id="2050" name="Picture 2" descr="http://ecx.images-amazon.com/images/I/41-oul1WN%2BL._SS500_.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8409" y="1795568"/>
            <a:ext cx="2859931" cy="415371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548680"/>
            <a:ext cx="8712968" cy="707886"/>
          </a:xfrm>
          <a:prstGeom prst="rect">
            <a:avLst/>
          </a:prstGeom>
        </p:spPr>
        <p:txBody>
          <a:bodyPr wrap="square">
            <a:spAutoFit/>
          </a:bodyPr>
          <a:lstStyle/>
          <a:p>
            <a:r>
              <a:rPr lang="en-US" altLang="ja-JP" sz="4000" dirty="0" smtClean="0">
                <a:solidFill>
                  <a:schemeClr val="bg1"/>
                </a:solidFill>
                <a:effectLst>
                  <a:outerShdw blurRad="38100" dist="38100" dir="2700000" algn="tl">
                    <a:srgbClr val="000000">
                      <a:alpha val="43137"/>
                    </a:srgbClr>
                  </a:outerShdw>
                </a:effectLst>
              </a:rPr>
              <a:t>MBSR</a:t>
            </a:r>
            <a:r>
              <a:rPr lang="ja-JP" altLang="en-US" sz="4000" dirty="0" smtClean="0">
                <a:solidFill>
                  <a:schemeClr val="bg1"/>
                </a:solidFill>
                <a:effectLst>
                  <a:outerShdw blurRad="38100" dist="38100" dir="2700000" algn="tl">
                    <a:srgbClr val="000000">
                      <a:alpha val="43137"/>
                    </a:srgbClr>
                  </a:outerShdw>
                </a:effectLst>
              </a:rPr>
              <a:t>（マインドフルネスストレス低減法）</a:t>
            </a:r>
            <a:endParaRPr lang="ja-JP" altLang="en-US" sz="1000" dirty="0">
              <a:solidFill>
                <a:schemeClr val="bg1"/>
              </a:solidFill>
              <a:effectLst>
                <a:outerShdw blurRad="38100" dist="38100" dir="2700000" algn="tl">
                  <a:srgbClr val="000000">
                    <a:alpha val="43137"/>
                  </a:srgbClr>
                </a:outerShdw>
              </a:effectLst>
            </a:endParaRPr>
          </a:p>
        </p:txBody>
      </p:sp>
      <p:sp>
        <p:nvSpPr>
          <p:cNvPr id="8" name="正方形/長方形 7"/>
          <p:cNvSpPr/>
          <p:nvPr/>
        </p:nvSpPr>
        <p:spPr>
          <a:xfrm>
            <a:off x="910252" y="5982500"/>
            <a:ext cx="8054236" cy="830997"/>
          </a:xfrm>
          <a:prstGeom prst="rect">
            <a:avLst/>
          </a:prstGeom>
        </p:spPr>
        <p:txBody>
          <a:bodyPr wrap="square">
            <a:spAutoFit/>
          </a:bodyPr>
          <a:lstStyle/>
          <a:p>
            <a:r>
              <a:rPr lang="en-US" altLang="ja-JP" sz="1600" dirty="0" err="1">
                <a:solidFill>
                  <a:schemeClr val="bg1"/>
                </a:solidFill>
              </a:rPr>
              <a:t>Kabat-Zinn</a:t>
            </a:r>
            <a:r>
              <a:rPr lang="en-US" altLang="ja-JP" sz="1600" dirty="0">
                <a:solidFill>
                  <a:schemeClr val="bg1"/>
                </a:solidFill>
              </a:rPr>
              <a:t> </a:t>
            </a:r>
            <a:r>
              <a:rPr lang="en-US" altLang="ja-JP" sz="1600" dirty="0" smtClean="0">
                <a:solidFill>
                  <a:schemeClr val="bg1"/>
                </a:solidFill>
              </a:rPr>
              <a:t>J. An </a:t>
            </a:r>
            <a:r>
              <a:rPr lang="en-US" altLang="ja-JP" sz="1600" dirty="0">
                <a:solidFill>
                  <a:schemeClr val="bg1"/>
                </a:solidFill>
              </a:rPr>
              <a:t>outpatient program in behavioral medicine for chronic pain patients based on the practice of mindfulness meditation: theoretical considerations and preliminary results</a:t>
            </a:r>
            <a:r>
              <a:rPr lang="en-US" altLang="ja-JP" sz="1600" dirty="0" smtClean="0">
                <a:solidFill>
                  <a:schemeClr val="bg1"/>
                </a:solidFill>
              </a:rPr>
              <a:t>. </a:t>
            </a:r>
            <a:r>
              <a:rPr lang="en-US" altLang="ja-JP" sz="1600" dirty="0">
                <a:solidFill>
                  <a:schemeClr val="bg1"/>
                </a:solidFill>
              </a:rPr>
              <a:t>Gen </a:t>
            </a:r>
            <a:r>
              <a:rPr lang="en-US" altLang="ja-JP" sz="1600" dirty="0" err="1">
                <a:solidFill>
                  <a:schemeClr val="bg1"/>
                </a:solidFill>
              </a:rPr>
              <a:t>Hosp</a:t>
            </a:r>
            <a:r>
              <a:rPr lang="en-US" altLang="ja-JP" sz="1600" dirty="0">
                <a:solidFill>
                  <a:schemeClr val="bg1"/>
                </a:solidFill>
              </a:rPr>
              <a:t> Psychiatry. 1982 Apr;4(1):33-47</a:t>
            </a:r>
            <a:r>
              <a:rPr lang="en-US" altLang="ja-JP" sz="1600" dirty="0" smtClean="0">
                <a:solidFill>
                  <a:schemeClr val="bg1"/>
                </a:solidFill>
              </a:rPr>
              <a:t>.</a:t>
            </a:r>
            <a:endParaRPr lang="en-US" altLang="ja-JP" sz="1600" dirty="0">
              <a:solidFill>
                <a:schemeClr val="bg1"/>
              </a:solidFill>
            </a:endParaRPr>
          </a:p>
        </p:txBody>
      </p:sp>
    </p:spTree>
    <p:extLst>
      <p:ext uri="{BB962C8B-B14F-4D97-AF65-F5344CB8AC3E}">
        <p14:creationId xmlns:p14="http://schemas.microsoft.com/office/powerpoint/2010/main" val="426403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569910" y="1692091"/>
            <a:ext cx="3962530" cy="4401205"/>
          </a:xfrm>
          <a:prstGeom prst="rect">
            <a:avLst/>
          </a:prstGeom>
        </p:spPr>
        <p:txBody>
          <a:bodyPr wrap="square">
            <a:spAutoFit/>
          </a:bodyPr>
          <a:lstStyle/>
          <a:p>
            <a:r>
              <a:rPr lang="ja-JP" altLang="en-US" sz="2800" dirty="0" smtClean="0">
                <a:solidFill>
                  <a:schemeClr val="bg1"/>
                </a:solidFill>
                <a:effectLst>
                  <a:outerShdw blurRad="38100" dist="38100" dir="2700000" algn="tl">
                    <a:srgbClr val="000000">
                      <a:alpha val="43137"/>
                    </a:srgbClr>
                  </a:outerShdw>
                </a:effectLst>
              </a:rPr>
              <a:t>同様の結果が不安障害患者のストレス軽減でも確認され、３年後の追跡調査ではほとんど全員が日常生活の中で呼吸に注意を集中する習慣を保ち、</a:t>
            </a:r>
            <a:r>
              <a:rPr lang="ja-JP" altLang="en-US" sz="2800" dirty="0">
                <a:solidFill>
                  <a:schemeClr val="bg1"/>
                </a:solidFill>
                <a:effectLst>
                  <a:outerShdw blurRad="38100" dist="38100" dir="2700000" algn="tl">
                    <a:srgbClr val="000000">
                      <a:alpha val="43137"/>
                    </a:srgbClr>
                  </a:outerShdw>
                </a:effectLst>
              </a:rPr>
              <a:t> </a:t>
            </a:r>
            <a:r>
              <a:rPr lang="ja-JP" altLang="en-US" sz="2800" dirty="0" smtClean="0">
                <a:solidFill>
                  <a:schemeClr val="bg1"/>
                </a:solidFill>
                <a:effectLst>
                  <a:outerShdw blurRad="38100" dist="38100" dir="2700000" algn="tl">
                    <a:srgbClr val="000000">
                      <a:alpha val="43137"/>
                    </a:srgbClr>
                  </a:outerShdw>
                </a:effectLst>
              </a:rPr>
              <a:t>４２％が週に最低三回、一回につき最低１５分以上正式な瞑想トレーニングを行なっていた。</a:t>
            </a:r>
            <a:endParaRPr lang="en-US" altLang="ja-JP" sz="2800" dirty="0">
              <a:solidFill>
                <a:schemeClr val="bg1"/>
              </a:solidFill>
              <a:effectLst>
                <a:outerShdw blurRad="38100" dist="38100" dir="2700000" algn="tl">
                  <a:srgbClr val="000000">
                    <a:alpha val="43137"/>
                  </a:srgbClr>
                </a:outerShdw>
              </a:effectLst>
            </a:endParaRPr>
          </a:p>
        </p:txBody>
      </p:sp>
      <p:pic>
        <p:nvPicPr>
          <p:cNvPr id="2050" name="Picture 2" descr="http://ecx.images-amazon.com/images/I/41-oul1WN%2BL._SS500_.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8409" y="1795568"/>
            <a:ext cx="2859931" cy="415371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548680"/>
            <a:ext cx="8712968" cy="707886"/>
          </a:xfrm>
          <a:prstGeom prst="rect">
            <a:avLst/>
          </a:prstGeom>
        </p:spPr>
        <p:txBody>
          <a:bodyPr wrap="square">
            <a:spAutoFit/>
          </a:bodyPr>
          <a:lstStyle/>
          <a:p>
            <a:r>
              <a:rPr lang="en-US" altLang="ja-JP" sz="4000" dirty="0" smtClean="0">
                <a:solidFill>
                  <a:schemeClr val="bg1"/>
                </a:solidFill>
                <a:effectLst>
                  <a:outerShdw blurRad="38100" dist="38100" dir="2700000" algn="tl">
                    <a:srgbClr val="000000">
                      <a:alpha val="43137"/>
                    </a:srgbClr>
                  </a:outerShdw>
                </a:effectLst>
              </a:rPr>
              <a:t>MBSR</a:t>
            </a:r>
            <a:r>
              <a:rPr lang="ja-JP" altLang="en-US" sz="4000" dirty="0" smtClean="0">
                <a:solidFill>
                  <a:schemeClr val="bg1"/>
                </a:solidFill>
                <a:effectLst>
                  <a:outerShdw blurRad="38100" dist="38100" dir="2700000" algn="tl">
                    <a:srgbClr val="000000">
                      <a:alpha val="43137"/>
                    </a:srgbClr>
                  </a:outerShdw>
                </a:effectLst>
              </a:rPr>
              <a:t>（マインドフルネスストレス低減法）</a:t>
            </a:r>
            <a:endParaRPr lang="ja-JP" altLang="en-US" sz="1000" dirty="0">
              <a:solidFill>
                <a:schemeClr val="bg1"/>
              </a:solidFill>
              <a:effectLst>
                <a:outerShdw blurRad="38100" dist="38100" dir="2700000" algn="tl">
                  <a:srgbClr val="000000">
                    <a:alpha val="43137"/>
                  </a:srgbClr>
                </a:outerShdw>
              </a:effectLst>
            </a:endParaRPr>
          </a:p>
        </p:txBody>
      </p:sp>
      <p:sp>
        <p:nvSpPr>
          <p:cNvPr id="8" name="正方形/長方形 7"/>
          <p:cNvSpPr/>
          <p:nvPr/>
        </p:nvSpPr>
        <p:spPr>
          <a:xfrm>
            <a:off x="1056401" y="5973087"/>
            <a:ext cx="7692063" cy="1200329"/>
          </a:xfrm>
          <a:prstGeom prst="rect">
            <a:avLst/>
          </a:prstGeom>
        </p:spPr>
        <p:txBody>
          <a:bodyPr wrap="square">
            <a:spAutoFit/>
          </a:bodyPr>
          <a:lstStyle/>
          <a:p>
            <a:r>
              <a:rPr lang="en-US" altLang="ja-JP" dirty="0">
                <a:solidFill>
                  <a:schemeClr val="bg1"/>
                </a:solidFill>
              </a:rPr>
              <a:t>Miller </a:t>
            </a:r>
            <a:r>
              <a:rPr lang="en-US" altLang="ja-JP" dirty="0" smtClean="0">
                <a:solidFill>
                  <a:schemeClr val="bg1"/>
                </a:solidFill>
              </a:rPr>
              <a:t>JJ, </a:t>
            </a:r>
            <a:r>
              <a:rPr lang="en-US" altLang="ja-JP" dirty="0">
                <a:solidFill>
                  <a:schemeClr val="bg1"/>
                </a:solidFill>
              </a:rPr>
              <a:t>Fletcher K, </a:t>
            </a:r>
            <a:r>
              <a:rPr lang="en-US" altLang="ja-JP" dirty="0" err="1">
                <a:solidFill>
                  <a:schemeClr val="bg1"/>
                </a:solidFill>
              </a:rPr>
              <a:t>Kabat-Zinn</a:t>
            </a:r>
            <a:r>
              <a:rPr lang="en-US" altLang="ja-JP" dirty="0">
                <a:solidFill>
                  <a:schemeClr val="bg1"/>
                </a:solidFill>
              </a:rPr>
              <a:t> J</a:t>
            </a:r>
            <a:r>
              <a:rPr lang="en-US" altLang="ja-JP" dirty="0" smtClean="0">
                <a:solidFill>
                  <a:schemeClr val="bg1"/>
                </a:solidFill>
              </a:rPr>
              <a:t>.</a:t>
            </a:r>
            <a:r>
              <a:rPr lang="ja-JP" altLang="en-US" dirty="0" smtClean="0">
                <a:solidFill>
                  <a:schemeClr val="bg1"/>
                </a:solidFill>
              </a:rPr>
              <a:t> </a:t>
            </a:r>
            <a:r>
              <a:rPr lang="en-US" altLang="ja-JP" dirty="0" smtClean="0">
                <a:solidFill>
                  <a:schemeClr val="bg1"/>
                </a:solidFill>
              </a:rPr>
              <a:t>Three-year </a:t>
            </a:r>
            <a:r>
              <a:rPr lang="en-US" altLang="ja-JP" dirty="0">
                <a:solidFill>
                  <a:schemeClr val="bg1"/>
                </a:solidFill>
              </a:rPr>
              <a:t>follow-up and clinical implications of a mindfulness meditation-based stress reduction intervention in the treatment of anxiety disorders</a:t>
            </a:r>
            <a:r>
              <a:rPr lang="en-US" altLang="ja-JP" dirty="0" smtClean="0">
                <a:solidFill>
                  <a:schemeClr val="bg1"/>
                </a:solidFill>
              </a:rPr>
              <a:t>.</a:t>
            </a:r>
            <a:r>
              <a:rPr lang="ja-JP" altLang="en-US" dirty="0" smtClean="0">
                <a:solidFill>
                  <a:schemeClr val="bg1"/>
                </a:solidFill>
              </a:rPr>
              <a:t> </a:t>
            </a:r>
            <a:r>
              <a:rPr lang="en-US" altLang="ja-JP" dirty="0" smtClean="0">
                <a:solidFill>
                  <a:schemeClr val="bg1"/>
                </a:solidFill>
              </a:rPr>
              <a:t>Gen </a:t>
            </a:r>
            <a:r>
              <a:rPr lang="en-US" altLang="ja-JP" dirty="0" err="1">
                <a:solidFill>
                  <a:schemeClr val="bg1"/>
                </a:solidFill>
              </a:rPr>
              <a:t>Hosp</a:t>
            </a:r>
            <a:r>
              <a:rPr lang="en-US" altLang="ja-JP" dirty="0">
                <a:solidFill>
                  <a:schemeClr val="bg1"/>
                </a:solidFill>
              </a:rPr>
              <a:t> Psychiatry. 1995 May;17(3):192-200.</a:t>
            </a:r>
          </a:p>
          <a:p>
            <a:endParaRPr lang="en-US" altLang="ja-JP" dirty="0">
              <a:solidFill>
                <a:schemeClr val="bg1"/>
              </a:solidFill>
            </a:endParaRPr>
          </a:p>
        </p:txBody>
      </p:sp>
    </p:spTree>
    <p:extLst>
      <p:ext uri="{BB962C8B-B14F-4D97-AF65-F5344CB8AC3E}">
        <p14:creationId xmlns:p14="http://schemas.microsoft.com/office/powerpoint/2010/main" val="374617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52" y="1988839"/>
            <a:ext cx="57150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251520" y="548680"/>
            <a:ext cx="8712968" cy="707886"/>
          </a:xfrm>
          <a:prstGeom prst="rect">
            <a:avLst/>
          </a:prstGeom>
        </p:spPr>
        <p:txBody>
          <a:bodyPr wrap="square">
            <a:spAutoFit/>
          </a:bodyPr>
          <a:lstStyle/>
          <a:p>
            <a:pPr algn="ctr"/>
            <a:r>
              <a:rPr lang="ja-JP" altLang="en-US" sz="4000" dirty="0" smtClean="0">
                <a:solidFill>
                  <a:schemeClr val="bg1"/>
                </a:solidFill>
                <a:effectLst>
                  <a:outerShdw blurRad="38100" dist="38100" dir="2700000" algn="tl">
                    <a:srgbClr val="000000">
                      <a:alpha val="43137"/>
                    </a:srgbClr>
                  </a:outerShdw>
                </a:effectLst>
              </a:rPr>
              <a:t>瞑想が科学的に検証される時代に</a:t>
            </a:r>
            <a:endParaRPr lang="ja-JP" altLang="en-US" sz="1000" dirty="0">
              <a:solidFill>
                <a:schemeClr val="bg1"/>
              </a:solidFill>
              <a:effectLst>
                <a:outerShdw blurRad="38100" dist="38100" dir="2700000" algn="tl">
                  <a:srgbClr val="000000">
                    <a:alpha val="43137"/>
                  </a:srgbClr>
                </a:outerShdw>
              </a:effectLst>
            </a:endParaRPr>
          </a:p>
        </p:txBody>
      </p:sp>
      <p:pic>
        <p:nvPicPr>
          <p:cNvPr id="3074" name="Picture 2" descr="http://www.nikkei-science.com/wp-content/uploads/2014/11/201501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976162"/>
            <a:ext cx="2833769" cy="379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4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1043490" y="1027664"/>
            <a:ext cx="7024744" cy="1143000"/>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spcBef>
                <a:spcPct val="0"/>
              </a:spcBef>
              <a:buNone/>
              <a:defRPr kumimoji="0" lang="ja-JP" sz="4400" kern="1200">
                <a:solidFill>
                  <a:schemeClr val="tx1"/>
                </a:solidFill>
                <a:latin typeface="+mj-lt"/>
                <a:ea typeface="+mj-ea"/>
                <a:cs typeface="+mj-cs"/>
              </a:defRPr>
            </a:lvl1pPr>
          </a:lstStyle>
          <a:p>
            <a:r>
              <a:rPr kumimoji="1" lang="ja-JP" altLang="en-US" dirty="0" smtClean="0">
                <a:solidFill>
                  <a:schemeClr val="bg1"/>
                </a:solidFill>
                <a:effectLst>
                  <a:outerShdw blurRad="38100" dist="38100" dir="2700000" algn="tl">
                    <a:srgbClr val="000000">
                      <a:alpha val="43137"/>
                    </a:srgbClr>
                  </a:outerShdw>
                </a:effectLst>
              </a:rPr>
              <a:t>大阪大学</a:t>
            </a:r>
            <a:endParaRPr kumimoji="1" lang="en-US" altLang="ja-JP" dirty="0" smtClean="0">
              <a:solidFill>
                <a:schemeClr val="bg1"/>
              </a:solidFill>
              <a:effectLst>
                <a:outerShdw blurRad="38100" dist="38100" dir="2700000" algn="tl">
                  <a:srgbClr val="000000">
                    <a:alpha val="43137"/>
                  </a:srgbClr>
                </a:outerShdw>
              </a:effectLst>
            </a:endParaRPr>
          </a:p>
          <a:p>
            <a:r>
              <a:rPr kumimoji="1" lang="ja-JP" altLang="en-US" dirty="0" smtClean="0">
                <a:solidFill>
                  <a:schemeClr val="bg1"/>
                </a:solidFill>
                <a:effectLst>
                  <a:outerShdw blurRad="38100" dist="38100" dir="2700000" algn="tl">
                    <a:srgbClr val="000000">
                      <a:alpha val="43137"/>
                    </a:srgbClr>
                  </a:outerShdw>
                </a:effectLst>
              </a:rPr>
              <a:t>生体機能補完医学寄附講座</a:t>
            </a:r>
            <a:endParaRPr kumimoji="1" lang="en-US" altLang="en-US" dirty="0">
              <a:solidFill>
                <a:schemeClr val="bg1"/>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945931" y="2652358"/>
            <a:ext cx="7122303" cy="299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3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260648"/>
            <a:ext cx="8712968" cy="646331"/>
          </a:xfrm>
          <a:prstGeom prst="rect">
            <a:avLst/>
          </a:prstGeom>
        </p:spPr>
        <p:txBody>
          <a:bodyPr wrap="square">
            <a:spAutoFit/>
          </a:bodyPr>
          <a:lstStyle/>
          <a:p>
            <a:pPr algn="ctr"/>
            <a:r>
              <a:rPr lang="en-US" altLang="ja-JP" sz="3600" dirty="0" smtClean="0">
                <a:solidFill>
                  <a:schemeClr val="bg1"/>
                </a:solidFill>
                <a:effectLst>
                  <a:outerShdw blurRad="38100" dist="38100" dir="2700000" algn="tl">
                    <a:srgbClr val="000000">
                      <a:alpha val="43137"/>
                    </a:srgbClr>
                  </a:outerShdw>
                </a:effectLst>
              </a:rPr>
              <a:t> </a:t>
            </a:r>
            <a:r>
              <a:rPr lang="ja-JP" altLang="en-US" sz="3600" dirty="0">
                <a:solidFill>
                  <a:schemeClr val="bg1"/>
                </a:solidFill>
                <a:effectLst>
                  <a:outerShdw blurRad="38100" dist="38100" dir="2700000" algn="tl">
                    <a:srgbClr val="000000">
                      <a:alpha val="43137"/>
                    </a:srgbClr>
                  </a:outerShdw>
                </a:effectLst>
              </a:rPr>
              <a:t>児童性的</a:t>
            </a:r>
            <a:r>
              <a:rPr lang="ja-JP" altLang="en-US" sz="3600" dirty="0" smtClean="0">
                <a:solidFill>
                  <a:schemeClr val="bg1"/>
                </a:solidFill>
                <a:effectLst>
                  <a:outerShdw blurRad="38100" dist="38100" dir="2700000" algn="tl">
                    <a:srgbClr val="000000">
                      <a:alpha val="43137"/>
                    </a:srgbClr>
                  </a:outerShdw>
                </a:effectLst>
              </a:rPr>
              <a:t>虐待経験者へのＭＢＳＲの効果</a:t>
            </a:r>
            <a:endParaRPr lang="ja-JP" altLang="en-US" sz="900" dirty="0">
              <a:solidFill>
                <a:schemeClr val="bg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1124744"/>
            <a:ext cx="7200800" cy="519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2430016" y="6300609"/>
            <a:ext cx="6318448" cy="584775"/>
          </a:xfrm>
          <a:prstGeom prst="rect">
            <a:avLst/>
          </a:prstGeom>
        </p:spPr>
        <p:txBody>
          <a:bodyPr wrap="square">
            <a:spAutoFit/>
          </a:bodyPr>
          <a:lstStyle/>
          <a:p>
            <a:r>
              <a:rPr lang="en-US" altLang="ja-JP" sz="1600" dirty="0" err="1">
                <a:solidFill>
                  <a:schemeClr val="bg1"/>
                </a:solidFill>
              </a:rPr>
              <a:t>Earley</a:t>
            </a:r>
            <a:r>
              <a:rPr lang="en-US" altLang="ja-JP" sz="1600" dirty="0">
                <a:solidFill>
                  <a:schemeClr val="bg1"/>
                </a:solidFill>
              </a:rPr>
              <a:t> MD et </a:t>
            </a:r>
            <a:r>
              <a:rPr lang="en-US" altLang="ja-JP" sz="1600" dirty="0" smtClean="0">
                <a:solidFill>
                  <a:schemeClr val="bg1"/>
                </a:solidFill>
              </a:rPr>
              <a:t>al. Mindfulness </a:t>
            </a:r>
            <a:r>
              <a:rPr lang="en-US" altLang="ja-JP" sz="1600" dirty="0">
                <a:solidFill>
                  <a:schemeClr val="bg1"/>
                </a:solidFill>
              </a:rPr>
              <a:t>Intervention for Child Abuse Survivors: </a:t>
            </a:r>
            <a:endParaRPr lang="en-US" altLang="ja-JP" sz="1600" dirty="0" smtClean="0">
              <a:solidFill>
                <a:schemeClr val="bg1"/>
              </a:solidFill>
            </a:endParaRPr>
          </a:p>
          <a:p>
            <a:r>
              <a:rPr lang="en-US" altLang="ja-JP" sz="1600" dirty="0" smtClean="0">
                <a:solidFill>
                  <a:schemeClr val="bg1"/>
                </a:solidFill>
              </a:rPr>
              <a:t>A </a:t>
            </a:r>
            <a:r>
              <a:rPr lang="en-US" altLang="ja-JP" sz="1600" dirty="0">
                <a:solidFill>
                  <a:schemeClr val="bg1"/>
                </a:solidFill>
              </a:rPr>
              <a:t>2.5-Year </a:t>
            </a:r>
            <a:r>
              <a:rPr lang="en-US" altLang="ja-JP" sz="1600" dirty="0" smtClean="0">
                <a:solidFill>
                  <a:schemeClr val="bg1"/>
                </a:solidFill>
              </a:rPr>
              <a:t>Follow-Up. </a:t>
            </a:r>
            <a:r>
              <a:rPr lang="en-US" altLang="ja-JP" sz="1600" dirty="0">
                <a:solidFill>
                  <a:schemeClr val="bg1"/>
                </a:solidFill>
              </a:rPr>
              <a:t>J </a:t>
            </a:r>
            <a:r>
              <a:rPr lang="en-US" altLang="ja-JP" sz="1600" dirty="0" err="1">
                <a:solidFill>
                  <a:schemeClr val="bg1"/>
                </a:solidFill>
              </a:rPr>
              <a:t>Clin</a:t>
            </a:r>
            <a:r>
              <a:rPr lang="en-US" altLang="ja-JP" sz="1600" dirty="0">
                <a:solidFill>
                  <a:schemeClr val="bg1"/>
                </a:solidFill>
              </a:rPr>
              <a:t> Psychol. 2014 May 20. </a:t>
            </a:r>
            <a:endParaRPr lang="ja-JP" altLang="en-US" sz="1600" dirty="0">
              <a:solidFill>
                <a:schemeClr val="bg1"/>
              </a:solidFill>
            </a:endParaRPr>
          </a:p>
        </p:txBody>
      </p:sp>
    </p:spTree>
    <p:extLst>
      <p:ext uri="{BB962C8B-B14F-4D97-AF65-F5344CB8AC3E}">
        <p14:creationId xmlns:p14="http://schemas.microsoft.com/office/powerpoint/2010/main" val="291501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611560" y="764704"/>
            <a:ext cx="8208912" cy="1446550"/>
          </a:xfrm>
          <a:prstGeom prst="rect">
            <a:avLst/>
          </a:prstGeom>
        </p:spPr>
        <p:txBody>
          <a:bodyPr wrap="square">
            <a:spAutoFit/>
          </a:bodyPr>
          <a:lstStyle/>
          <a:p>
            <a:r>
              <a:rPr lang="en-US" altLang="ja-JP" sz="4400" dirty="0" smtClean="0">
                <a:solidFill>
                  <a:schemeClr val="bg1"/>
                </a:solidFill>
                <a:effectLst>
                  <a:outerShdw blurRad="38100" dist="38100" dir="2700000" algn="tl">
                    <a:srgbClr val="000000">
                      <a:alpha val="43137"/>
                    </a:srgbClr>
                  </a:outerShdw>
                </a:effectLst>
              </a:rPr>
              <a:t>EMDR</a:t>
            </a:r>
            <a:r>
              <a:rPr lang="ja-JP" altLang="en-US" sz="4400" dirty="0">
                <a:solidFill>
                  <a:schemeClr val="bg1"/>
                </a:solidFill>
                <a:effectLst>
                  <a:outerShdw blurRad="38100" dist="38100" dir="2700000" algn="tl">
                    <a:srgbClr val="000000">
                      <a:alpha val="43137"/>
                    </a:srgbClr>
                  </a:outerShdw>
                </a:effectLst>
              </a:rPr>
              <a:t>（眼球運動に</a:t>
            </a:r>
            <a:r>
              <a:rPr lang="ja-JP" altLang="en-US" sz="4400" dirty="0" smtClean="0">
                <a:solidFill>
                  <a:schemeClr val="bg1"/>
                </a:solidFill>
                <a:effectLst>
                  <a:outerShdw blurRad="38100" dist="38100" dir="2700000" algn="tl">
                    <a:srgbClr val="000000">
                      <a:alpha val="43137"/>
                    </a:srgbClr>
                  </a:outerShdw>
                </a:effectLst>
              </a:rPr>
              <a:t>よる　　　　</a:t>
            </a:r>
            <a:endParaRPr lang="en-US" altLang="ja-JP" sz="4400" dirty="0" smtClean="0">
              <a:solidFill>
                <a:schemeClr val="bg1"/>
              </a:solidFill>
              <a:effectLst>
                <a:outerShdw blurRad="38100" dist="38100" dir="2700000" algn="tl">
                  <a:srgbClr val="000000">
                    <a:alpha val="43137"/>
                  </a:srgbClr>
                </a:outerShdw>
              </a:effectLst>
            </a:endParaRPr>
          </a:p>
          <a:p>
            <a:r>
              <a:rPr lang="ja-JP" altLang="en-US" sz="4400" dirty="0">
                <a:solidFill>
                  <a:schemeClr val="bg1"/>
                </a:solidFill>
                <a:effectLst>
                  <a:outerShdw blurRad="38100" dist="38100" dir="2700000" algn="tl">
                    <a:srgbClr val="000000">
                      <a:alpha val="43137"/>
                    </a:srgbClr>
                  </a:outerShdw>
                </a:effectLst>
              </a:rPr>
              <a:t>　</a:t>
            </a:r>
            <a:r>
              <a:rPr lang="ja-JP" altLang="en-US" sz="4400" dirty="0" smtClean="0">
                <a:solidFill>
                  <a:schemeClr val="bg1"/>
                </a:solidFill>
                <a:effectLst>
                  <a:outerShdw blurRad="38100" dist="38100" dir="2700000" algn="tl">
                    <a:srgbClr val="000000">
                      <a:alpha val="43137"/>
                    </a:srgbClr>
                  </a:outerShdw>
                </a:effectLst>
              </a:rPr>
              <a:t>　　　　　　脱感作</a:t>
            </a:r>
            <a:r>
              <a:rPr lang="ja-JP" altLang="en-US" sz="4400" dirty="0">
                <a:solidFill>
                  <a:schemeClr val="bg1"/>
                </a:solidFill>
                <a:effectLst>
                  <a:outerShdw blurRad="38100" dist="38100" dir="2700000" algn="tl">
                    <a:srgbClr val="000000">
                      <a:alpha val="43137"/>
                    </a:srgbClr>
                  </a:outerShdw>
                </a:effectLst>
              </a:rPr>
              <a:t>及び</a:t>
            </a:r>
            <a:r>
              <a:rPr lang="ja-JP" altLang="en-US" sz="4400" dirty="0" smtClean="0">
                <a:solidFill>
                  <a:schemeClr val="bg1"/>
                </a:solidFill>
                <a:effectLst>
                  <a:outerShdw blurRad="38100" dist="38100" dir="2700000" algn="tl">
                    <a:srgbClr val="000000">
                      <a:alpha val="43137"/>
                    </a:srgbClr>
                  </a:outerShdw>
                </a:effectLst>
              </a:rPr>
              <a:t>再処理）</a:t>
            </a:r>
            <a:endParaRPr lang="ja-JP" altLang="en-US" sz="1050" dirty="0">
              <a:solidFill>
                <a:schemeClr val="bg1"/>
              </a:solidFill>
              <a:effectLst>
                <a:outerShdw blurRad="38100" dist="38100" dir="2700000" algn="tl">
                  <a:srgbClr val="000000">
                    <a:alpha val="43137"/>
                  </a:srgbClr>
                </a:outerShdw>
              </a:effectLst>
            </a:endParaRPr>
          </a:p>
        </p:txBody>
      </p:sp>
      <p:pic>
        <p:nvPicPr>
          <p:cNvPr id="8" name="Picture 2" descr="http://shinri.co.jp/img/12024b%5b1%5d.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195736" y="2574913"/>
            <a:ext cx="4824536" cy="35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8769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267744" y="260648"/>
            <a:ext cx="4608512" cy="769441"/>
          </a:xfrm>
          <a:prstGeom prst="rect">
            <a:avLst/>
          </a:prstGeom>
        </p:spPr>
        <p:txBody>
          <a:bodyPr wrap="square">
            <a:spAutoFit/>
          </a:bodyPr>
          <a:lstStyle/>
          <a:p>
            <a:r>
              <a:rPr lang="en-US" altLang="ja-JP" sz="4400" dirty="0" smtClean="0">
                <a:solidFill>
                  <a:schemeClr val="bg1"/>
                </a:solidFill>
                <a:effectLst>
                  <a:outerShdw blurRad="38100" dist="38100" dir="2700000" algn="tl">
                    <a:srgbClr val="000000">
                      <a:alpha val="43137"/>
                    </a:srgbClr>
                  </a:outerShdw>
                </a:effectLst>
              </a:rPr>
              <a:t>TFT</a:t>
            </a:r>
            <a:r>
              <a:rPr lang="ja-JP" altLang="en-US" sz="4400" dirty="0" smtClean="0">
                <a:solidFill>
                  <a:schemeClr val="bg1"/>
                </a:solidFill>
                <a:effectLst>
                  <a:outerShdw blurRad="38100" dist="38100" dir="2700000" algn="tl">
                    <a:srgbClr val="000000">
                      <a:alpha val="43137"/>
                    </a:srgbClr>
                  </a:outerShdw>
                </a:effectLst>
              </a:rPr>
              <a:t>（思考場療法）</a:t>
            </a:r>
            <a:endParaRPr lang="ja-JP" altLang="en-US" sz="1050" dirty="0">
              <a:solidFill>
                <a:schemeClr val="bg1"/>
              </a:solidFill>
              <a:effectLst>
                <a:outerShdw blurRad="38100" dist="38100" dir="2700000" algn="tl">
                  <a:srgbClr val="000000">
                    <a:alpha val="43137"/>
                  </a:srgbClr>
                </a:outerShdw>
              </a:effectLst>
            </a:endParaRPr>
          </a:p>
        </p:txBody>
      </p:sp>
      <p:pic>
        <p:nvPicPr>
          <p:cNvPr id="4099" name="Picture 3"/>
          <p:cNvPicPr>
            <a:picLocks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765739" y="1490827"/>
            <a:ext cx="5423338" cy="467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45754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483768" y="139279"/>
            <a:ext cx="4608512" cy="769441"/>
          </a:xfrm>
          <a:prstGeom prst="rect">
            <a:avLst/>
          </a:prstGeom>
        </p:spPr>
        <p:txBody>
          <a:bodyPr wrap="square">
            <a:spAutoFit/>
          </a:bodyPr>
          <a:lstStyle/>
          <a:p>
            <a:r>
              <a:rPr lang="en-US" altLang="ja-JP" sz="4400" dirty="0" smtClean="0">
                <a:solidFill>
                  <a:schemeClr val="bg1"/>
                </a:solidFill>
                <a:effectLst>
                  <a:outerShdw blurRad="38100" dist="38100" dir="2700000" algn="tl">
                    <a:srgbClr val="000000">
                      <a:alpha val="43137"/>
                    </a:srgbClr>
                  </a:outerShdw>
                </a:effectLst>
              </a:rPr>
              <a:t>TFT</a:t>
            </a:r>
            <a:r>
              <a:rPr lang="ja-JP" altLang="en-US" sz="4400" dirty="0" smtClean="0">
                <a:solidFill>
                  <a:schemeClr val="bg1"/>
                </a:solidFill>
                <a:effectLst>
                  <a:outerShdw blurRad="38100" dist="38100" dir="2700000" algn="tl">
                    <a:srgbClr val="000000">
                      <a:alpha val="43137"/>
                    </a:srgbClr>
                  </a:outerShdw>
                </a:effectLst>
              </a:rPr>
              <a:t>（思考場療法）</a:t>
            </a:r>
            <a:endParaRPr lang="ja-JP" altLang="en-US" sz="1050" dirty="0">
              <a:solidFill>
                <a:schemeClr val="bg1"/>
              </a:solidFill>
              <a:effectLst>
                <a:outerShdw blurRad="38100" dist="38100" dir="2700000" algn="tl">
                  <a:srgbClr val="000000">
                    <a:alpha val="43137"/>
                  </a:srgbClr>
                </a:outerShdw>
              </a:effectLst>
            </a:endParaRPr>
          </a:p>
        </p:txBody>
      </p:sp>
      <p:grpSp>
        <p:nvGrpSpPr>
          <p:cNvPr id="5" name="グループ化 4"/>
          <p:cNvGrpSpPr/>
          <p:nvPr/>
        </p:nvGrpSpPr>
        <p:grpSpPr>
          <a:xfrm>
            <a:off x="324346" y="1001415"/>
            <a:ext cx="7992069" cy="4947865"/>
            <a:chOff x="738188" y="1712913"/>
            <a:chExt cx="7992069" cy="4947865"/>
          </a:xfrm>
        </p:grpSpPr>
        <p:grpSp>
          <p:nvGrpSpPr>
            <p:cNvPr id="8" name="グループ化 7"/>
            <p:cNvGrpSpPr>
              <a:grpSpLocks/>
            </p:cNvGrpSpPr>
            <p:nvPr/>
          </p:nvGrpSpPr>
          <p:grpSpPr bwMode="auto">
            <a:xfrm>
              <a:off x="738188" y="1712913"/>
              <a:ext cx="7992069" cy="4947865"/>
              <a:chOff x="1313458" y="2554288"/>
              <a:chExt cx="7992742" cy="4947865"/>
            </a:xfrm>
          </p:grpSpPr>
          <p:graphicFrame>
            <p:nvGraphicFramePr>
              <p:cNvPr id="14" name="グラフ 1"/>
              <p:cNvGraphicFramePr>
                <a:graphicFrameLocks/>
              </p:cNvGraphicFramePr>
              <p:nvPr>
                <p:extLst>
                  <p:ext uri="{D42A27DB-BD31-4B8C-83A1-F6EECF244321}">
                    <p14:modId xmlns:p14="http://schemas.microsoft.com/office/powerpoint/2010/main" val="413542643"/>
                  </p:ext>
                </p:extLst>
              </p:nvPr>
            </p:nvGraphicFramePr>
            <p:xfrm>
              <a:off x="1728788" y="2554288"/>
              <a:ext cx="7554912" cy="4910137"/>
            </p:xfrm>
            <a:graphic>
              <a:graphicData uri="http://schemas.openxmlformats.org/presentationml/2006/ole">
                <mc:AlternateContent xmlns:mc="http://schemas.openxmlformats.org/markup-compatibility/2006">
                  <mc:Choice xmlns:v="urn:schemas-microsoft-com:vml" Requires="v">
                    <p:oleObj spid="_x0000_s4111" name="グラフ" r:id="rId6" imgW="7438921" imgH="4819770" progId="Excel.Chart.8">
                      <p:embed/>
                    </p:oleObj>
                  </mc:Choice>
                  <mc:Fallback>
                    <p:oleObj name="グラフ" r:id="rId6" imgW="7438921" imgH="4819770" progId="Excel.Chart.8">
                      <p:embed/>
                      <p:pic>
                        <p:nvPicPr>
                          <p:cNvPr id="0" name=""/>
                          <p:cNvPicPr>
                            <a:picLocks noChangeArrowheads="1"/>
                          </p:cNvPicPr>
                          <p:nvPr/>
                        </p:nvPicPr>
                        <p:blipFill>
                          <a:blip r:embed="rId7"/>
                          <a:srcRect/>
                          <a:stretch>
                            <a:fillRect/>
                          </a:stretch>
                        </p:blipFill>
                        <p:spPr bwMode="auto">
                          <a:xfrm>
                            <a:off x="1728788" y="2554288"/>
                            <a:ext cx="755491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6"/>
              <p:cNvSpPr>
                <a:spLocks noChangeArrowheads="1"/>
              </p:cNvSpPr>
              <p:nvPr/>
            </p:nvSpPr>
            <p:spPr bwMode="auto">
              <a:xfrm>
                <a:off x="3142040" y="3522500"/>
                <a:ext cx="15875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400" tIns="52200" rIns="104400" bIns="52200" anchor="ctr"/>
              <a:lstStyle>
                <a:lvl1pPr eaLnBrk="0" hangingPunct="0">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eaLnBrk="1">
                  <a:spcAft>
                    <a:spcPct val="0"/>
                  </a:spcAft>
                </a:pPr>
                <a:r>
                  <a:rPr kumimoji="0" lang="en-US" altLang="ja-JP" sz="1800">
                    <a:solidFill>
                      <a:schemeClr val="bg1"/>
                    </a:solidFill>
                  </a:rPr>
                  <a:t>＊＊＊</a:t>
                </a:r>
              </a:p>
            </p:txBody>
          </p:sp>
          <p:sp>
            <p:nvSpPr>
              <p:cNvPr id="16" name="Rectangle 7"/>
              <p:cNvSpPr>
                <a:spLocks noChangeArrowheads="1"/>
              </p:cNvSpPr>
              <p:nvPr/>
            </p:nvSpPr>
            <p:spPr bwMode="auto">
              <a:xfrm>
                <a:off x="7232142" y="3041824"/>
                <a:ext cx="1771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eaLnBrk="1">
                  <a:spcAft>
                    <a:spcPct val="0"/>
                  </a:spcAft>
                </a:pPr>
                <a:r>
                  <a:rPr kumimoji="0" lang="en-US" altLang="ja-JP" sz="1400" dirty="0" smtClean="0">
                    <a:solidFill>
                      <a:schemeClr val="tx1"/>
                    </a:solidFill>
                  </a:rPr>
                  <a:t>＊＊＊</a:t>
                </a:r>
                <a:r>
                  <a:rPr kumimoji="0" lang="en-US" altLang="ja-JP" sz="1400" dirty="0">
                    <a:solidFill>
                      <a:schemeClr val="tx1"/>
                    </a:solidFill>
                  </a:rPr>
                  <a:t>　</a:t>
                </a:r>
                <a:r>
                  <a:rPr kumimoji="0" lang="en-US" altLang="ja-JP" sz="1400" dirty="0" smtClean="0">
                    <a:solidFill>
                      <a:schemeClr val="tx1"/>
                    </a:solidFill>
                  </a:rPr>
                  <a:t>P&lt;0.0001 </a:t>
                </a:r>
                <a:r>
                  <a:rPr kumimoji="0" lang="en-US" altLang="ja-JP" sz="1400" dirty="0">
                    <a:solidFill>
                      <a:schemeClr val="tx1"/>
                    </a:solidFill>
                  </a:rPr>
                  <a:t>　</a:t>
                </a:r>
              </a:p>
            </p:txBody>
          </p:sp>
          <p:sp>
            <p:nvSpPr>
              <p:cNvPr id="17" name="Rectangle 9"/>
              <p:cNvSpPr>
                <a:spLocks noChangeArrowheads="1"/>
              </p:cNvSpPr>
              <p:nvPr/>
            </p:nvSpPr>
            <p:spPr bwMode="auto">
              <a:xfrm>
                <a:off x="1313458" y="3397251"/>
                <a:ext cx="584200" cy="27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104400" tIns="52200" rIns="104400" bIns="52200" anchor="ctr"/>
              <a:lstStyle>
                <a:lvl1pPr eaLnBrk="0" hangingPunct="0">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eaLnBrk="1">
                  <a:spcAft>
                    <a:spcPct val="0"/>
                  </a:spcAft>
                </a:pPr>
                <a:r>
                  <a:rPr kumimoji="0" lang="en-US" altLang="ja-JP" sz="1800" dirty="0" smtClean="0">
                    <a:solidFill>
                      <a:schemeClr val="bg1"/>
                    </a:solidFill>
                  </a:rPr>
                  <a:t>SUDs</a:t>
                </a:r>
                <a:r>
                  <a:rPr kumimoji="0" lang="ja-JP" altLang="en-US" sz="1800" dirty="0" smtClean="0">
                    <a:solidFill>
                      <a:schemeClr val="bg1"/>
                    </a:solidFill>
                  </a:rPr>
                  <a:t>（主観的苦痛尺度）</a:t>
                </a:r>
                <a:endParaRPr kumimoji="0" lang="en-US" altLang="ja-JP" sz="1800" dirty="0">
                  <a:solidFill>
                    <a:schemeClr val="bg1"/>
                  </a:solidFill>
                </a:endParaRPr>
              </a:p>
            </p:txBody>
          </p:sp>
          <p:sp>
            <p:nvSpPr>
              <p:cNvPr id="18" name="Text Box 8"/>
              <p:cNvSpPr txBox="1">
                <a:spLocks noChangeArrowheads="1"/>
              </p:cNvSpPr>
              <p:nvPr/>
            </p:nvSpPr>
            <p:spPr bwMode="auto">
              <a:xfrm>
                <a:off x="6929737" y="6932687"/>
                <a:ext cx="2376463" cy="56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eaLnBrk="0" hangingPunct="0">
                  <a:lnSpc>
                    <a:spcPct val="93000"/>
                  </a:lnSpc>
                  <a:spcAft>
                    <a:spcPts val="1425"/>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itchFamily="34" charset="0"/>
                    <a:ea typeface="ＭＳ Ｐゴシック" pitchFamily="50" charset="-128"/>
                  </a:defRPr>
                </a:lvl9pPr>
              </a:lstStyle>
              <a:p>
                <a:pPr eaLnBrk="1" hangingPunct="1">
                  <a:lnSpc>
                    <a:spcPct val="100000"/>
                  </a:lnSpc>
                </a:pPr>
                <a:r>
                  <a:rPr kumimoji="0" lang="en-US" altLang="ja-JP" sz="1400" dirty="0" err="1">
                    <a:solidFill>
                      <a:schemeClr val="tx1"/>
                    </a:solidFill>
                  </a:rPr>
                  <a:t>TFT前とTFT後のpaired-</a:t>
                </a:r>
                <a:r>
                  <a:rPr kumimoji="0" lang="en-US" altLang="ja-JP" sz="1400" i="1" dirty="0" err="1">
                    <a:solidFill>
                      <a:schemeClr val="tx1"/>
                    </a:solidFill>
                  </a:rPr>
                  <a:t>t</a:t>
                </a:r>
                <a:r>
                  <a:rPr kumimoji="0" lang="en-US" altLang="ja-JP" sz="1400" dirty="0" err="1" smtClean="0">
                    <a:solidFill>
                      <a:schemeClr val="tx1"/>
                    </a:solidFill>
                  </a:rPr>
                  <a:t>検定</a:t>
                </a:r>
                <a:r>
                  <a:rPr kumimoji="0" lang="ja-JP" altLang="en-US" sz="1400" dirty="0" smtClean="0">
                    <a:solidFill>
                      <a:schemeClr val="tx1"/>
                    </a:solidFill>
                  </a:rPr>
                  <a:t>エラーバー</a:t>
                </a:r>
                <a:r>
                  <a:rPr kumimoji="0" lang="ja-JP" altLang="en-US" sz="1400" dirty="0">
                    <a:solidFill>
                      <a:schemeClr val="tx1"/>
                    </a:solidFill>
                  </a:rPr>
                  <a:t>は標準偏差</a:t>
                </a:r>
                <a:endParaRPr kumimoji="0" lang="en-US" altLang="ja-JP" sz="1400" dirty="0">
                  <a:solidFill>
                    <a:schemeClr val="tx1"/>
                  </a:solidFill>
                </a:endParaRPr>
              </a:p>
            </p:txBody>
          </p:sp>
          <p:grpSp>
            <p:nvGrpSpPr>
              <p:cNvPr id="19" name="グループ化 10"/>
              <p:cNvGrpSpPr>
                <a:grpSpLocks/>
              </p:cNvGrpSpPr>
              <p:nvPr/>
            </p:nvGrpSpPr>
            <p:grpSpPr bwMode="auto">
              <a:xfrm>
                <a:off x="3323722" y="4063206"/>
                <a:ext cx="1224136" cy="288032"/>
                <a:chOff x="3789560" y="1103312"/>
                <a:chExt cx="1224136" cy="288032"/>
              </a:xfrm>
            </p:grpSpPr>
            <p:cxnSp>
              <p:nvCxnSpPr>
                <p:cNvPr id="24" name="カギ線コネクタ 11"/>
                <p:cNvCxnSpPr>
                  <a:cxnSpLocks noChangeShapeType="1"/>
                </p:cNvCxnSpPr>
                <p:nvPr/>
              </p:nvCxnSpPr>
              <p:spPr bwMode="auto">
                <a:xfrm flipV="1">
                  <a:off x="3789560" y="1103312"/>
                  <a:ext cx="1224136" cy="288032"/>
                </a:xfrm>
                <a:prstGeom prst="bentConnector3">
                  <a:avLst>
                    <a:gd name="adj1" fmla="val 699"/>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5" name="直線コネクタ 12"/>
                <p:cNvCxnSpPr>
                  <a:cxnSpLocks noChangeShapeType="1"/>
                </p:cNvCxnSpPr>
                <p:nvPr/>
              </p:nvCxnSpPr>
              <p:spPr bwMode="auto">
                <a:xfrm flipV="1">
                  <a:off x="5006478" y="1103312"/>
                  <a:ext cx="0" cy="287461"/>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grpSp>
          <p:grpSp>
            <p:nvGrpSpPr>
              <p:cNvPr id="20" name="グループ化 18"/>
              <p:cNvGrpSpPr>
                <a:grpSpLocks/>
              </p:cNvGrpSpPr>
              <p:nvPr/>
            </p:nvGrpSpPr>
            <p:grpSpPr bwMode="auto">
              <a:xfrm>
                <a:off x="6786066" y="3851845"/>
                <a:ext cx="1224136" cy="288032"/>
                <a:chOff x="3789560" y="1103312"/>
                <a:chExt cx="1224136" cy="288032"/>
              </a:xfrm>
            </p:grpSpPr>
            <p:cxnSp>
              <p:nvCxnSpPr>
                <p:cNvPr id="22" name="カギ線コネクタ 19"/>
                <p:cNvCxnSpPr>
                  <a:cxnSpLocks noChangeShapeType="1"/>
                </p:cNvCxnSpPr>
                <p:nvPr/>
              </p:nvCxnSpPr>
              <p:spPr bwMode="auto">
                <a:xfrm flipV="1">
                  <a:off x="3789560" y="1103312"/>
                  <a:ext cx="1224136" cy="288032"/>
                </a:xfrm>
                <a:prstGeom prst="bentConnector3">
                  <a:avLst>
                    <a:gd name="adj1" fmla="val 699"/>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3" name="直線コネクタ 20"/>
                <p:cNvCxnSpPr>
                  <a:cxnSpLocks noChangeShapeType="1"/>
                </p:cNvCxnSpPr>
                <p:nvPr/>
              </p:nvCxnSpPr>
              <p:spPr bwMode="auto">
                <a:xfrm flipV="1">
                  <a:off x="5006478" y="1103312"/>
                  <a:ext cx="0" cy="287461"/>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grpSp>
          <p:sp>
            <p:nvSpPr>
              <p:cNvPr id="21" name="Rectangle 6"/>
              <p:cNvSpPr>
                <a:spLocks noChangeArrowheads="1"/>
              </p:cNvSpPr>
              <p:nvPr/>
            </p:nvSpPr>
            <p:spPr bwMode="auto">
              <a:xfrm>
                <a:off x="6638726" y="3356149"/>
                <a:ext cx="15875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400" tIns="52200" rIns="104400" bIns="52200" anchor="ctr"/>
              <a:lstStyle>
                <a:lvl1pPr eaLnBrk="0" hangingPunct="0">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eaLnBrk="1">
                  <a:spcAft>
                    <a:spcPct val="0"/>
                  </a:spcAft>
                </a:pPr>
                <a:r>
                  <a:rPr kumimoji="0" lang="en-US" altLang="ja-JP" sz="1800">
                    <a:solidFill>
                      <a:schemeClr val="bg1"/>
                    </a:solidFill>
                  </a:rPr>
                  <a:t>＊＊＊</a:t>
                </a:r>
              </a:p>
            </p:txBody>
          </p:sp>
        </p:grpSp>
        <p:grpSp>
          <p:nvGrpSpPr>
            <p:cNvPr id="10" name="グループ化 13"/>
            <p:cNvGrpSpPr>
              <a:grpSpLocks/>
            </p:cNvGrpSpPr>
            <p:nvPr/>
          </p:nvGrpSpPr>
          <p:grpSpPr bwMode="auto">
            <a:xfrm>
              <a:off x="3833813" y="2471738"/>
              <a:ext cx="2509837" cy="288925"/>
              <a:chOff x="1614972" y="3374131"/>
              <a:chExt cx="2509222" cy="288032"/>
            </a:xfrm>
          </p:grpSpPr>
          <p:cxnSp>
            <p:nvCxnSpPr>
              <p:cNvPr id="12" name="カギ線コネクタ 25"/>
              <p:cNvCxnSpPr>
                <a:cxnSpLocks noChangeShapeType="1"/>
              </p:cNvCxnSpPr>
              <p:nvPr/>
            </p:nvCxnSpPr>
            <p:spPr bwMode="auto">
              <a:xfrm flipV="1">
                <a:off x="1614972" y="3374131"/>
                <a:ext cx="2509222" cy="288032"/>
              </a:xfrm>
              <a:prstGeom prst="bentConnector3">
                <a:avLst>
                  <a:gd name="adj1" fmla="val 255"/>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3" name="直線コネクタ 26"/>
              <p:cNvCxnSpPr>
                <a:cxnSpLocks noChangeShapeType="1"/>
              </p:cNvCxnSpPr>
              <p:nvPr/>
            </p:nvCxnSpPr>
            <p:spPr bwMode="auto">
              <a:xfrm flipV="1">
                <a:off x="4116976" y="3374131"/>
                <a:ext cx="0" cy="287461"/>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grpSp>
        <p:sp>
          <p:nvSpPr>
            <p:cNvPr id="11" name="Rectangle 6"/>
            <p:cNvSpPr>
              <a:spLocks noChangeArrowheads="1"/>
            </p:cNvSpPr>
            <p:nvPr/>
          </p:nvSpPr>
          <p:spPr bwMode="auto">
            <a:xfrm>
              <a:off x="4262438" y="2082800"/>
              <a:ext cx="15875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400" tIns="52200" rIns="104400" bIns="52200" anchor="ctr"/>
            <a:lstStyle>
              <a:lvl1pPr eaLnBrk="0" hangingPunct="0">
                <a:lnSpc>
                  <a:spcPct val="93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lnSpc>
                  <a:spcPct val="93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lnSpc>
                  <a:spcPct val="93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lnSpc>
                  <a:spcPct val="93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lnSpc>
                  <a:spcPct val="93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eaLnBrk="1">
                <a:spcAft>
                  <a:spcPct val="0"/>
                </a:spcAft>
              </a:pPr>
              <a:r>
                <a:rPr kumimoji="0" lang="en-US" altLang="ja-JP" sz="1800">
                  <a:solidFill>
                    <a:schemeClr val="bg1"/>
                  </a:solidFill>
                </a:rPr>
                <a:t>＊＊＊</a:t>
              </a:r>
            </a:p>
          </p:txBody>
        </p:sp>
      </p:grpSp>
      <p:sp>
        <p:nvSpPr>
          <p:cNvPr id="2" name="正方形/長方形 1"/>
          <p:cNvSpPr/>
          <p:nvPr/>
        </p:nvSpPr>
        <p:spPr>
          <a:xfrm>
            <a:off x="4162889" y="1423173"/>
            <a:ext cx="877163" cy="369332"/>
          </a:xfrm>
          <a:prstGeom prst="rect">
            <a:avLst/>
          </a:prstGeom>
        </p:spPr>
        <p:txBody>
          <a:bodyPr wrap="none">
            <a:spAutoFit/>
          </a:bodyPr>
          <a:lstStyle/>
          <a:p>
            <a:r>
              <a:rPr kumimoji="0" lang="en-US" altLang="ja-JP" dirty="0"/>
              <a:t>＊＊＊</a:t>
            </a:r>
            <a:endParaRPr lang="ja-JP" altLang="en-US" dirty="0"/>
          </a:p>
        </p:txBody>
      </p:sp>
      <p:sp>
        <p:nvSpPr>
          <p:cNvPr id="26" name="正方形/長方形 25"/>
          <p:cNvSpPr/>
          <p:nvPr/>
        </p:nvSpPr>
        <p:spPr>
          <a:xfrm>
            <a:off x="2507875" y="2132856"/>
            <a:ext cx="877163" cy="369332"/>
          </a:xfrm>
          <a:prstGeom prst="rect">
            <a:avLst/>
          </a:prstGeom>
        </p:spPr>
        <p:txBody>
          <a:bodyPr wrap="none">
            <a:spAutoFit/>
          </a:bodyPr>
          <a:lstStyle/>
          <a:p>
            <a:r>
              <a:rPr kumimoji="0" lang="en-US" altLang="ja-JP" dirty="0"/>
              <a:t>＊＊＊</a:t>
            </a:r>
            <a:endParaRPr lang="ja-JP" altLang="en-US" dirty="0"/>
          </a:p>
        </p:txBody>
      </p:sp>
      <p:sp>
        <p:nvSpPr>
          <p:cNvPr id="27" name="正方形/長方形 26"/>
          <p:cNvSpPr/>
          <p:nvPr/>
        </p:nvSpPr>
        <p:spPr>
          <a:xfrm>
            <a:off x="6004267" y="1931890"/>
            <a:ext cx="877163" cy="369332"/>
          </a:xfrm>
          <a:prstGeom prst="rect">
            <a:avLst/>
          </a:prstGeom>
        </p:spPr>
        <p:txBody>
          <a:bodyPr wrap="none">
            <a:spAutoFit/>
          </a:bodyPr>
          <a:lstStyle/>
          <a:p>
            <a:r>
              <a:rPr kumimoji="0" lang="en-US" altLang="ja-JP" dirty="0"/>
              <a:t>＊＊＊</a:t>
            </a:r>
            <a:endParaRPr lang="ja-JP" altLang="en-US" dirty="0"/>
          </a:p>
        </p:txBody>
      </p:sp>
    </p:spTree>
    <p:extLst>
      <p:ext uri="{BB962C8B-B14F-4D97-AF65-F5344CB8AC3E}">
        <p14:creationId xmlns:p14="http://schemas.microsoft.com/office/powerpoint/2010/main" val="68726852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706860"/>
            <a:ext cx="4492021" cy="5013176"/>
          </a:xfrm>
        </p:spPr>
        <p:txBody>
          <a:bodyPr>
            <a:normAutofit fontScale="92500" lnSpcReduction="10000"/>
          </a:bodyPr>
          <a:lstStyle/>
          <a:p>
            <a:r>
              <a:rPr kumimoji="1" lang="ja-JP" altLang="en-US" dirty="0" smtClean="0">
                <a:solidFill>
                  <a:schemeClr val="tx1"/>
                </a:solidFill>
              </a:rPr>
              <a:t>災害の負傷者、遺族らにおいては、</a:t>
            </a:r>
            <a:r>
              <a:rPr lang="ja-JP" altLang="en-US" dirty="0" smtClean="0">
                <a:solidFill>
                  <a:schemeClr val="tx1"/>
                </a:solidFill>
              </a:rPr>
              <a:t>どれだけ年月が経とうとも、</a:t>
            </a:r>
            <a:r>
              <a:rPr kumimoji="1" lang="ja-JP" altLang="en-US" dirty="0" smtClean="0">
                <a:solidFill>
                  <a:schemeClr val="tx1"/>
                </a:solidFill>
              </a:rPr>
              <a:t>からだの傷、</a:t>
            </a:r>
            <a:r>
              <a:rPr lang="ja-JP" altLang="en-US" dirty="0" smtClean="0">
                <a:solidFill>
                  <a:schemeClr val="tx1"/>
                </a:solidFill>
              </a:rPr>
              <a:t>および</a:t>
            </a:r>
            <a:r>
              <a:rPr kumimoji="1" lang="ja-JP" altLang="en-US" dirty="0" smtClean="0">
                <a:solidFill>
                  <a:schemeClr val="tx1"/>
                </a:solidFill>
              </a:rPr>
              <a:t>こころの傷を抱え続けている</a:t>
            </a:r>
            <a:r>
              <a:rPr lang="ja-JP" altLang="en-US" dirty="0">
                <a:solidFill>
                  <a:schemeClr val="tx1"/>
                </a:solidFill>
              </a:rPr>
              <a:t>方々</a:t>
            </a:r>
            <a:r>
              <a:rPr kumimoji="1" lang="ja-JP" altLang="en-US" dirty="0" smtClean="0">
                <a:solidFill>
                  <a:schemeClr val="tx1"/>
                </a:solidFill>
              </a:rPr>
              <a:t>が少なくない</a:t>
            </a:r>
            <a:endParaRPr lang="en-US" altLang="ja-JP" dirty="0" smtClean="0">
              <a:solidFill>
                <a:schemeClr val="tx1"/>
              </a:solidFill>
            </a:endParaRPr>
          </a:p>
          <a:p>
            <a:endParaRPr kumimoji="1" lang="en-US" altLang="ja-JP" dirty="0" smtClean="0">
              <a:solidFill>
                <a:schemeClr val="tx1"/>
              </a:solidFill>
            </a:endParaRPr>
          </a:p>
          <a:p>
            <a:r>
              <a:rPr lang="ja-JP" altLang="en-US" dirty="0">
                <a:solidFill>
                  <a:schemeClr val="tx1"/>
                </a:solidFill>
              </a:rPr>
              <a:t>からだとこころの傷の両方を抱えたものは、一般保険医療に抵抗性であることが報告されて</a:t>
            </a:r>
            <a:r>
              <a:rPr lang="ja-JP" altLang="en-US" dirty="0" smtClean="0">
                <a:solidFill>
                  <a:schemeClr val="tx1"/>
                </a:solidFill>
              </a:rPr>
              <a:t>いる</a:t>
            </a:r>
            <a:endParaRPr lang="en-US" altLang="ja-JP" dirty="0" smtClean="0">
              <a:solidFill>
                <a:schemeClr val="tx1"/>
              </a:solidFill>
            </a:endParaRPr>
          </a:p>
          <a:p>
            <a:endParaRPr lang="en-US" altLang="ja-JP" dirty="0">
              <a:solidFill>
                <a:schemeClr val="tx1"/>
              </a:solidFill>
            </a:endParaRPr>
          </a:p>
          <a:p>
            <a:r>
              <a:rPr lang="ja-JP" altLang="en-US" dirty="0" smtClean="0">
                <a:solidFill>
                  <a:schemeClr val="tx1"/>
                </a:solidFill>
              </a:rPr>
              <a:t>一般</a:t>
            </a:r>
            <a:r>
              <a:rPr lang="ja-JP" altLang="en-US" dirty="0">
                <a:solidFill>
                  <a:schemeClr val="tx1"/>
                </a:solidFill>
              </a:rPr>
              <a:t>保険</a:t>
            </a:r>
            <a:r>
              <a:rPr lang="ja-JP" altLang="en-US" dirty="0" smtClean="0">
                <a:solidFill>
                  <a:schemeClr val="tx1"/>
                </a:solidFill>
              </a:rPr>
              <a:t>医療では治療困難なそのような方々が、</a:t>
            </a:r>
            <a:r>
              <a:rPr lang="ja-JP" altLang="en-US" dirty="0">
                <a:solidFill>
                  <a:schemeClr val="tx1"/>
                </a:solidFill>
              </a:rPr>
              <a:t>鍼</a:t>
            </a:r>
            <a:r>
              <a:rPr lang="ja-JP" altLang="en-US" dirty="0" smtClean="0">
                <a:solidFill>
                  <a:schemeClr val="tx1"/>
                </a:solidFill>
              </a:rPr>
              <a:t>やアロマトリートメントなどの補完代替医療（</a:t>
            </a:r>
            <a:r>
              <a:rPr lang="en-US" altLang="ja-JP" dirty="0" smtClean="0">
                <a:solidFill>
                  <a:schemeClr val="tx1"/>
                </a:solidFill>
              </a:rPr>
              <a:t>CAM:</a:t>
            </a:r>
            <a:r>
              <a:rPr lang="ja-JP" altLang="en-US" dirty="0" smtClean="0">
                <a:solidFill>
                  <a:schemeClr val="tx1"/>
                </a:solidFill>
              </a:rPr>
              <a:t> </a:t>
            </a:r>
            <a:r>
              <a:rPr lang="en-US" altLang="ja-JP" dirty="0">
                <a:solidFill>
                  <a:schemeClr val="tx1"/>
                </a:solidFill>
              </a:rPr>
              <a:t>Complementary </a:t>
            </a:r>
            <a:r>
              <a:rPr lang="en-US" altLang="ja-JP" dirty="0" smtClean="0">
                <a:solidFill>
                  <a:schemeClr val="tx1"/>
                </a:solidFill>
              </a:rPr>
              <a:t>and </a:t>
            </a:r>
            <a:r>
              <a:rPr lang="en-US" altLang="ja-JP" dirty="0">
                <a:solidFill>
                  <a:schemeClr val="tx1"/>
                </a:solidFill>
              </a:rPr>
              <a:t>Alternative Medicine</a:t>
            </a:r>
            <a:r>
              <a:rPr lang="ja-JP" altLang="en-US" dirty="0" smtClean="0">
                <a:solidFill>
                  <a:schemeClr val="tx1"/>
                </a:solidFill>
              </a:rPr>
              <a:t>）に救いを求めることも少なくない</a:t>
            </a:r>
            <a:endParaRPr lang="en-US" altLang="ja-JP" dirty="0" smtClean="0">
              <a:solidFill>
                <a:schemeClr val="tx1"/>
              </a:solidFill>
            </a:endParaRPr>
          </a:p>
          <a:p>
            <a:endParaRPr lang="en-US" altLang="ja-JP" dirty="0" smtClean="0">
              <a:solidFill>
                <a:schemeClr val="tx1"/>
              </a:solidFill>
            </a:endParaRPr>
          </a:p>
        </p:txBody>
      </p:sp>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pic>
        <p:nvPicPr>
          <p:cNvPr id="4" name="Picture 11" descr="http://img5.blogs.yahoo.co.jp/ybi/1/18/87/takeshihayate/folder/953628/img_953628_9491684_0?1172378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90836"/>
            <a:ext cx="2933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512" y="3311166"/>
            <a:ext cx="8280920" cy="3286185"/>
          </a:xfrm>
        </p:spPr>
        <p:txBody>
          <a:bodyPr>
            <a:noAutofit/>
          </a:bodyPr>
          <a:lstStyle/>
          <a:p>
            <a:r>
              <a:rPr lang="ja-JP" altLang="en-US" dirty="0" smtClean="0">
                <a:solidFill>
                  <a:schemeClr val="tx1"/>
                </a:solidFill>
              </a:rPr>
              <a:t>この臨床試験は大阪大学医学部附属病院</a:t>
            </a:r>
            <a:r>
              <a:rPr lang="en-US" altLang="ja-JP" dirty="0" smtClean="0">
                <a:solidFill>
                  <a:schemeClr val="tx1"/>
                </a:solidFill>
              </a:rPr>
              <a:t>		</a:t>
            </a:r>
            <a:r>
              <a:rPr lang="ja-JP" altLang="en-US" dirty="0" smtClean="0">
                <a:solidFill>
                  <a:schemeClr val="tx1"/>
                </a:solidFill>
              </a:rPr>
              <a:t>　　　にて災害後遺障害者に対して施行</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一般保険医療が</a:t>
            </a:r>
            <a:r>
              <a:rPr lang="ja-JP" altLang="en-US" dirty="0">
                <a:solidFill>
                  <a:schemeClr val="tx1"/>
                </a:solidFill>
              </a:rPr>
              <a:t>新た</a:t>
            </a:r>
            <a:r>
              <a:rPr lang="ja-JP" altLang="en-US" dirty="0" smtClean="0">
                <a:solidFill>
                  <a:schemeClr val="tx1"/>
                </a:solidFill>
              </a:rPr>
              <a:t>に必要な者、もしくは一般保険医療を受診も治療途中で、状態</a:t>
            </a:r>
            <a:r>
              <a:rPr lang="ja-JP" altLang="en-US" dirty="0">
                <a:solidFill>
                  <a:schemeClr val="tx1"/>
                </a:solidFill>
              </a:rPr>
              <a:t>が落ち着いて</a:t>
            </a:r>
            <a:r>
              <a:rPr lang="ja-JP" altLang="en-US" dirty="0" smtClean="0">
                <a:solidFill>
                  <a:schemeClr val="tx1"/>
                </a:solidFill>
              </a:rPr>
              <a:t>いない者を除外した</a:t>
            </a:r>
            <a:endParaRPr lang="en-US" altLang="ja-JP" dirty="0" smtClean="0">
              <a:solidFill>
                <a:schemeClr val="tx1"/>
              </a:solidFill>
            </a:endParaRPr>
          </a:p>
        </p:txBody>
      </p:sp>
      <p:sp>
        <p:nvSpPr>
          <p:cNvPr id="2" name="タイトル 1"/>
          <p:cNvSpPr>
            <a:spLocks noGrp="1"/>
          </p:cNvSpPr>
          <p:nvPr>
            <p:ph type="title"/>
          </p:nvPr>
        </p:nvSpPr>
        <p:spPr/>
        <p:txBody>
          <a:bodyPr>
            <a:normAutofit/>
          </a:bodyPr>
          <a:lstStyle/>
          <a:p>
            <a:pPr lvl="0"/>
            <a:r>
              <a:rPr lang="ja-JP" altLang="en-US" dirty="0" smtClean="0"/>
              <a:t>方法</a:t>
            </a:r>
            <a:endParaRPr kumimoji="1" lang="ja-JP"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339" y="2204864"/>
            <a:ext cx="2950141" cy="221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6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2492896"/>
            <a:ext cx="8712968" cy="3312368"/>
          </a:xfrm>
        </p:spPr>
        <p:txBody>
          <a:bodyPr>
            <a:noAutofit/>
          </a:bodyPr>
          <a:lstStyle/>
          <a:p>
            <a:r>
              <a:rPr lang="ja-JP" altLang="en-US" dirty="0" smtClean="0">
                <a:solidFill>
                  <a:schemeClr val="tx1"/>
                </a:solidFill>
              </a:rPr>
              <a:t>主要</a:t>
            </a:r>
            <a:r>
              <a:rPr lang="ja-JP" altLang="en-US" dirty="0">
                <a:solidFill>
                  <a:schemeClr val="tx1"/>
                </a:solidFill>
              </a:rPr>
              <a:t>評価</a:t>
            </a:r>
            <a:r>
              <a:rPr lang="ja-JP" altLang="en-US" dirty="0" smtClean="0">
                <a:solidFill>
                  <a:schemeClr val="tx1"/>
                </a:solidFill>
              </a:rPr>
              <a:t>項目</a:t>
            </a:r>
            <a:r>
              <a:rPr lang="ja-JP" altLang="en-US" dirty="0">
                <a:solidFill>
                  <a:schemeClr val="tx1"/>
                </a:solidFill>
              </a:rPr>
              <a:t>は</a:t>
            </a:r>
            <a:r>
              <a:rPr lang="ja-JP" altLang="en-US" dirty="0" smtClean="0">
                <a:solidFill>
                  <a:schemeClr val="tx1"/>
                </a:solidFill>
              </a:rPr>
              <a:t>介入完遂率</a:t>
            </a:r>
            <a:endParaRPr lang="en-US" altLang="ja-JP" dirty="0" smtClean="0">
              <a:solidFill>
                <a:schemeClr val="tx1"/>
              </a:solidFill>
            </a:endParaRPr>
          </a:p>
          <a:p>
            <a:endParaRPr lang="en-US" altLang="ja-JP" dirty="0" smtClean="0">
              <a:solidFill>
                <a:schemeClr val="tx1"/>
              </a:solidFill>
            </a:endParaRPr>
          </a:p>
          <a:p>
            <a:pPr marL="0" indent="0">
              <a:buNone/>
            </a:pPr>
            <a:endParaRPr lang="en-US" altLang="ja-JP" sz="900" dirty="0" smtClean="0">
              <a:solidFill>
                <a:schemeClr val="tx1"/>
              </a:solidFill>
            </a:endParaRPr>
          </a:p>
          <a:p>
            <a:r>
              <a:rPr lang="ja-JP" altLang="en-US" dirty="0" smtClean="0">
                <a:solidFill>
                  <a:schemeClr val="tx1"/>
                </a:solidFill>
              </a:rPr>
              <a:t>副次評価項目</a:t>
            </a:r>
            <a:r>
              <a:rPr lang="ja-JP" altLang="en-US" dirty="0">
                <a:solidFill>
                  <a:schemeClr val="tx1"/>
                </a:solidFill>
              </a:rPr>
              <a:t>は</a:t>
            </a:r>
            <a:r>
              <a:rPr lang="ja-JP" altLang="en-US" dirty="0" smtClean="0">
                <a:solidFill>
                  <a:schemeClr val="tx1"/>
                </a:solidFill>
              </a:rPr>
              <a:t>抑うつ症状（</a:t>
            </a:r>
            <a:r>
              <a:rPr lang="en-US" altLang="ja-JP" dirty="0" smtClean="0">
                <a:solidFill>
                  <a:schemeClr val="tx1"/>
                </a:solidFill>
              </a:rPr>
              <a:t>PHQ-9</a:t>
            </a:r>
            <a:r>
              <a:rPr lang="ja-JP" altLang="en-US" dirty="0" smtClean="0">
                <a:solidFill>
                  <a:schemeClr val="tx1"/>
                </a:solidFill>
              </a:rPr>
              <a:t>）、</a:t>
            </a:r>
            <a:endParaRPr lang="en-US" altLang="ja-JP" dirty="0" smtClean="0">
              <a:solidFill>
                <a:schemeClr val="tx1"/>
              </a:solidFill>
            </a:endParaRPr>
          </a:p>
          <a:p>
            <a:pPr marL="0" indent="0">
              <a:buNone/>
            </a:pPr>
            <a:r>
              <a:rPr lang="ja-JP" altLang="en-US" dirty="0" smtClean="0">
                <a:solidFill>
                  <a:schemeClr val="tx1"/>
                </a:solidFill>
              </a:rPr>
              <a:t>    介入の満足度、身体的、精神的苦痛</a:t>
            </a:r>
            <a:r>
              <a:rPr lang="en-US" altLang="ja-JP" dirty="0">
                <a:solidFill>
                  <a:schemeClr val="tx1"/>
                </a:solidFill>
              </a:rPr>
              <a:t>(VAS</a:t>
            </a:r>
            <a:r>
              <a:rPr lang="en-US" altLang="ja-JP" dirty="0" smtClean="0">
                <a:solidFill>
                  <a:schemeClr val="tx1"/>
                </a:solidFill>
              </a:rPr>
              <a:t>)</a:t>
            </a:r>
            <a:r>
              <a:rPr lang="ja-JP" altLang="en-US" dirty="0" err="1" smtClean="0">
                <a:solidFill>
                  <a:schemeClr val="tx1"/>
                </a:solidFill>
              </a:rPr>
              <a:t>、</a:t>
            </a:r>
            <a:endParaRPr lang="en-US" altLang="ja-JP" dirty="0" smtClean="0">
              <a:solidFill>
                <a:schemeClr val="tx1"/>
              </a:solidFill>
            </a:endParaRPr>
          </a:p>
          <a:p>
            <a:pPr marL="0" indent="0">
              <a:buNone/>
            </a:pPr>
            <a:r>
              <a:rPr lang="ja-JP" altLang="en-US" dirty="0" smtClean="0">
                <a:solidFill>
                  <a:schemeClr val="tx1"/>
                </a:solidFill>
              </a:rPr>
              <a:t>   </a:t>
            </a:r>
            <a:r>
              <a:rPr lang="en-US" altLang="ja-JP" dirty="0" smtClean="0">
                <a:solidFill>
                  <a:schemeClr val="tx1"/>
                </a:solidFill>
              </a:rPr>
              <a:t> </a:t>
            </a:r>
            <a:r>
              <a:rPr lang="en-US" altLang="ja-JP" dirty="0">
                <a:solidFill>
                  <a:schemeClr val="tx1"/>
                </a:solidFill>
              </a:rPr>
              <a:t>PTSD</a:t>
            </a:r>
            <a:r>
              <a:rPr lang="ja-JP" altLang="en-US" dirty="0">
                <a:solidFill>
                  <a:schemeClr val="tx1"/>
                </a:solidFill>
              </a:rPr>
              <a:t>様症状（</a:t>
            </a:r>
            <a:r>
              <a:rPr lang="en-US" altLang="ja-JP" dirty="0">
                <a:solidFill>
                  <a:schemeClr val="tx1"/>
                </a:solidFill>
              </a:rPr>
              <a:t>IES-R</a:t>
            </a:r>
            <a:r>
              <a:rPr lang="ja-JP" altLang="en-US" dirty="0">
                <a:solidFill>
                  <a:schemeClr val="tx1"/>
                </a:solidFill>
              </a:rPr>
              <a:t>）</a:t>
            </a:r>
            <a:r>
              <a:rPr lang="ja-JP" altLang="en-US" dirty="0" smtClean="0">
                <a:solidFill>
                  <a:schemeClr val="tx1"/>
                </a:solidFill>
              </a:rPr>
              <a:t>、質的疼痛尺度（マクギル）など</a:t>
            </a:r>
            <a:endParaRPr lang="en-US" altLang="ja-JP" dirty="0">
              <a:solidFill>
                <a:schemeClr val="tx1"/>
              </a:solidFill>
            </a:endParaRPr>
          </a:p>
          <a:p>
            <a:pPr marL="0" indent="0">
              <a:buNone/>
            </a:pPr>
            <a:endParaRPr lang="en-US" altLang="ja-JP" dirty="0" smtClean="0">
              <a:solidFill>
                <a:schemeClr val="tx1"/>
              </a:solidFill>
            </a:endParaRPr>
          </a:p>
          <a:p>
            <a:r>
              <a:rPr lang="ja-JP" altLang="en-US" dirty="0" smtClean="0">
                <a:solidFill>
                  <a:schemeClr val="tx1"/>
                </a:solidFill>
              </a:rPr>
              <a:t>思考場療法（ＴＦＴ）、</a:t>
            </a:r>
            <a:r>
              <a:rPr kumimoji="1" lang="ja-JP" altLang="en-US" dirty="0" smtClean="0">
                <a:solidFill>
                  <a:schemeClr val="tx1"/>
                </a:solidFill>
              </a:rPr>
              <a:t>アロマトリートメント、</a:t>
            </a:r>
            <a:r>
              <a:rPr lang="ja-JP" altLang="en-US" dirty="0" smtClean="0">
                <a:solidFill>
                  <a:schemeClr val="tx1"/>
                </a:solidFill>
              </a:rPr>
              <a:t>ヨーガ療法</a:t>
            </a:r>
            <a:r>
              <a:rPr kumimoji="1" lang="ja-JP" altLang="en-US" dirty="0" smtClean="0">
                <a:solidFill>
                  <a:schemeClr val="tx1"/>
                </a:solidFill>
              </a:rPr>
              <a:t>を被検者に選んでもら</a:t>
            </a:r>
            <a:r>
              <a:rPr lang="ja-JP" altLang="en-US" dirty="0" smtClean="0">
                <a:solidFill>
                  <a:schemeClr val="tx1"/>
                </a:solidFill>
              </a:rPr>
              <a:t>い（すべても可）、週</a:t>
            </a:r>
            <a:r>
              <a:rPr lang="en-US" altLang="ja-JP" dirty="0" smtClean="0">
                <a:solidFill>
                  <a:schemeClr val="tx1"/>
                </a:solidFill>
              </a:rPr>
              <a:t>1</a:t>
            </a:r>
            <a:r>
              <a:rPr lang="ja-JP" altLang="en-US" dirty="0" smtClean="0">
                <a:solidFill>
                  <a:schemeClr val="tx1"/>
                </a:solidFill>
              </a:rPr>
              <a:t>回</a:t>
            </a:r>
            <a:r>
              <a:rPr lang="en-US" altLang="ja-JP" dirty="0" smtClean="0">
                <a:solidFill>
                  <a:schemeClr val="tx1"/>
                </a:solidFill>
              </a:rPr>
              <a:t>8</a:t>
            </a:r>
            <a:r>
              <a:rPr lang="ja-JP" altLang="en-US" dirty="0" smtClean="0">
                <a:solidFill>
                  <a:schemeClr val="tx1"/>
                </a:solidFill>
              </a:rPr>
              <a:t>週間にわたる介入を施行（前後の評価を含め、</a:t>
            </a:r>
            <a:r>
              <a:rPr lang="en-US" altLang="ja-JP" dirty="0" smtClean="0">
                <a:solidFill>
                  <a:schemeClr val="tx1"/>
                </a:solidFill>
              </a:rPr>
              <a:t>10</a:t>
            </a:r>
            <a:r>
              <a:rPr lang="ja-JP" altLang="en-US" dirty="0" smtClean="0">
                <a:solidFill>
                  <a:schemeClr val="tx1"/>
                </a:solidFill>
              </a:rPr>
              <a:t>回来院）</a:t>
            </a:r>
            <a:endParaRPr kumimoji="1" lang="en-US" altLang="ja-JP" dirty="0" smtClean="0">
              <a:solidFill>
                <a:schemeClr val="tx1"/>
              </a:solidFill>
            </a:endParaRPr>
          </a:p>
          <a:p>
            <a:pPr marL="0" indent="0" algn="r">
              <a:buNone/>
            </a:pPr>
            <a:r>
              <a:rPr lang="ja-JP" altLang="en-US" dirty="0">
                <a:solidFill>
                  <a:schemeClr val="tx1"/>
                </a:solidFill>
              </a:rPr>
              <a:t>（</a:t>
            </a:r>
            <a:r>
              <a:rPr lang="en-US" altLang="ja-JP" dirty="0">
                <a:solidFill>
                  <a:schemeClr val="tx1"/>
                </a:solidFill>
              </a:rPr>
              <a:t>UMIN-CTR R000006792</a:t>
            </a:r>
            <a:r>
              <a:rPr lang="ja-JP" altLang="en-US" dirty="0">
                <a:solidFill>
                  <a:schemeClr val="tx1"/>
                </a:solidFill>
              </a:rPr>
              <a:t>）</a:t>
            </a:r>
            <a:endParaRPr kumimoji="1" lang="ja-JP" altLang="en-US" dirty="0">
              <a:solidFill>
                <a:schemeClr val="tx1"/>
              </a:solidFill>
            </a:endParaRPr>
          </a:p>
        </p:txBody>
      </p:sp>
      <p:sp>
        <p:nvSpPr>
          <p:cNvPr id="2" name="タイトル 1"/>
          <p:cNvSpPr>
            <a:spLocks noGrp="1"/>
          </p:cNvSpPr>
          <p:nvPr>
            <p:ph type="title"/>
          </p:nvPr>
        </p:nvSpPr>
        <p:spPr/>
        <p:txBody>
          <a:bodyPr>
            <a:normAutofit/>
          </a:bodyPr>
          <a:lstStyle/>
          <a:p>
            <a:pPr lvl="0"/>
            <a:r>
              <a:rPr lang="ja-JP" altLang="en-US" dirty="0" smtClean="0"/>
              <a:t>方法</a:t>
            </a:r>
            <a:endParaRPr kumimoji="1" lang="ja-JP" altLang="en-US" dirty="0"/>
          </a:p>
        </p:txBody>
      </p:sp>
      <p:pic>
        <p:nvPicPr>
          <p:cNvPr id="6" name="Picture 2" descr="Z:\阪上\写真\アロママッサージ\IMG_1490.JPG"/>
          <p:cNvPicPr>
            <a:picLocks noChangeAspect="1" noChangeArrowheads="1"/>
          </p:cNvPicPr>
          <p:nvPr/>
        </p:nvPicPr>
        <p:blipFill>
          <a:blip r:embed="rId3" cstate="print"/>
          <a:srcRect/>
          <a:stretch>
            <a:fillRect/>
          </a:stretch>
        </p:blipFill>
        <p:spPr bwMode="auto">
          <a:xfrm>
            <a:off x="4211960" y="2060848"/>
            <a:ext cx="2052227" cy="1368152"/>
          </a:xfrm>
          <a:prstGeom prst="rect">
            <a:avLst/>
          </a:prstGeom>
          <a:noFill/>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060848"/>
            <a:ext cx="1240739" cy="1800200"/>
          </a:xfrm>
          <a:prstGeom prst="rect">
            <a:avLst/>
          </a:prstGeom>
          <a:noFill/>
          <a:ln>
            <a:noFill/>
          </a:ln>
          <a:effectLst>
            <a:prstShdw prst="shdw17" dist="17961" dir="2700000">
              <a:srgbClr val="007A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75404" y="2060848"/>
            <a:ext cx="153695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1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Autofit/>
          </a:bodyPr>
          <a:lstStyle/>
          <a:p>
            <a:r>
              <a:rPr lang="en-US" altLang="ja-JP" sz="1800" dirty="0" smtClean="0">
                <a:solidFill>
                  <a:schemeClr val="tx1"/>
                </a:solidFill>
              </a:rPr>
              <a:t>1920</a:t>
            </a:r>
            <a:r>
              <a:rPr lang="ja-JP" altLang="en-US" sz="1800" dirty="0">
                <a:solidFill>
                  <a:schemeClr val="tx1"/>
                </a:solidFill>
              </a:rPr>
              <a:t>年代に、インド・マハラシュトラ州ロナワラ市に設立されたカイヴァルヤダーマ・ヨーガ研究所で伝統的ヨーガの科学的な研究が開始</a:t>
            </a:r>
            <a:r>
              <a:rPr lang="ja-JP" altLang="en-US" sz="1800" dirty="0" smtClean="0">
                <a:solidFill>
                  <a:schemeClr val="tx1"/>
                </a:solidFill>
              </a:rPr>
              <a:t>された</a:t>
            </a:r>
            <a:r>
              <a:rPr lang="ja-JP" altLang="en-US" sz="1800" dirty="0">
                <a:solidFill>
                  <a:schemeClr val="tx1"/>
                </a:solidFill>
              </a:rPr>
              <a:t>。</a:t>
            </a:r>
          </a:p>
          <a:p>
            <a:r>
              <a:rPr lang="ja-JP" altLang="en-US" sz="1800" dirty="0">
                <a:solidFill>
                  <a:schemeClr val="tx1"/>
                </a:solidFill>
              </a:rPr>
              <a:t>伝統的ヨーガの技法や智慧を研究し、それに改良を加えることによって、一般の人間や疾患を持つものでも行うことができるように作られたものがヨーガ療法</a:t>
            </a:r>
            <a:r>
              <a:rPr lang="ja-JP" altLang="en-US" sz="1800" dirty="0" smtClean="0">
                <a:solidFill>
                  <a:schemeClr val="tx1"/>
                </a:solidFill>
              </a:rPr>
              <a:t>である。</a:t>
            </a:r>
            <a:endParaRPr lang="ja-JP" altLang="en-US" sz="1800" dirty="0">
              <a:solidFill>
                <a:schemeClr val="tx1"/>
              </a:solidFill>
            </a:endParaRPr>
          </a:p>
          <a:p>
            <a:r>
              <a:rPr lang="ja-JP" altLang="en-US" sz="1800" dirty="0">
                <a:solidFill>
                  <a:schemeClr val="tx1"/>
                </a:solidFill>
              </a:rPr>
              <a:t>インドではその後、</a:t>
            </a:r>
            <a:r>
              <a:rPr lang="en-US" altLang="ja-JP" sz="1800" dirty="0">
                <a:solidFill>
                  <a:schemeClr val="tx1"/>
                </a:solidFill>
              </a:rPr>
              <a:t>8</a:t>
            </a:r>
            <a:r>
              <a:rPr lang="ja-JP" altLang="en-US" sz="1800" dirty="0">
                <a:solidFill>
                  <a:schemeClr val="tx1"/>
                </a:solidFill>
              </a:rPr>
              <a:t>校の“ヨーガと自然療法医科大学”をはじめ、</a:t>
            </a:r>
            <a:r>
              <a:rPr lang="en-US" altLang="ja-JP" sz="1800" dirty="0">
                <a:solidFill>
                  <a:schemeClr val="tx1"/>
                </a:solidFill>
              </a:rPr>
              <a:t>30</a:t>
            </a:r>
            <a:r>
              <a:rPr lang="ja-JP" altLang="en-US" sz="1800" dirty="0">
                <a:solidFill>
                  <a:schemeClr val="tx1"/>
                </a:solidFill>
              </a:rPr>
              <a:t>校を越える大学にヨーガ学科が設置されて</a:t>
            </a:r>
            <a:r>
              <a:rPr lang="ja-JP" altLang="en-US" sz="1800" dirty="0" smtClean="0">
                <a:solidFill>
                  <a:schemeClr val="tx1"/>
                </a:solidFill>
              </a:rPr>
              <a:t>いる。</a:t>
            </a:r>
            <a:r>
              <a:rPr lang="ja-JP" altLang="en-US" sz="1800" dirty="0">
                <a:solidFill>
                  <a:schemeClr val="tx1"/>
                </a:solidFill>
              </a:rPr>
              <a:t>その内の１つであるスワミ・ヴィヴェーカナンダ研究財団の教育部門は、</a:t>
            </a:r>
            <a:r>
              <a:rPr lang="en-US" altLang="ja-JP" sz="1800" dirty="0">
                <a:solidFill>
                  <a:schemeClr val="tx1"/>
                </a:solidFill>
              </a:rPr>
              <a:t>2002</a:t>
            </a:r>
            <a:r>
              <a:rPr lang="ja-JP" altLang="en-US" sz="1800" dirty="0">
                <a:solidFill>
                  <a:schemeClr val="tx1"/>
                </a:solidFill>
              </a:rPr>
              <a:t>年 </a:t>
            </a:r>
            <a:r>
              <a:rPr lang="en-US" altLang="ja-JP" sz="1800" dirty="0">
                <a:solidFill>
                  <a:schemeClr val="tx1"/>
                </a:solidFill>
              </a:rPr>
              <a:t>5</a:t>
            </a:r>
            <a:r>
              <a:rPr lang="ja-JP" altLang="en-US" sz="1800" dirty="0">
                <a:solidFill>
                  <a:schemeClr val="tx1"/>
                </a:solidFill>
              </a:rPr>
              <a:t>月にインド中央政府よりヨーガ大学院大学として認定され、修士号、博士号が取得出来るように</a:t>
            </a:r>
            <a:r>
              <a:rPr lang="ja-JP" altLang="en-US" sz="1800" dirty="0" smtClean="0">
                <a:solidFill>
                  <a:schemeClr val="tx1"/>
                </a:solidFill>
              </a:rPr>
              <a:t>なった。</a:t>
            </a:r>
            <a:endParaRPr lang="ja-JP" altLang="en-US" sz="1800" dirty="0">
              <a:solidFill>
                <a:schemeClr val="tx1"/>
              </a:solidFill>
            </a:endParaRPr>
          </a:p>
          <a:p>
            <a:r>
              <a:rPr lang="ja-JP" altLang="en-US" sz="1800" dirty="0" smtClean="0">
                <a:solidFill>
                  <a:schemeClr val="tx1"/>
                </a:solidFill>
              </a:rPr>
              <a:t>ヨーガ</a:t>
            </a:r>
            <a:r>
              <a:rPr lang="ja-JP" altLang="en-US" sz="1800" dirty="0">
                <a:solidFill>
                  <a:schemeClr val="tx1"/>
                </a:solidFill>
              </a:rPr>
              <a:t>療法は、肉体は勿論、精神的、社会的</a:t>
            </a:r>
            <a:r>
              <a:rPr lang="ja-JP" altLang="en-US" sz="1800">
                <a:solidFill>
                  <a:schemeClr val="tx1"/>
                </a:solidFill>
              </a:rPr>
              <a:t>、</a:t>
            </a:r>
            <a:r>
              <a:rPr lang="ja-JP" altLang="en-US" sz="1800" smtClean="0">
                <a:solidFill>
                  <a:schemeClr val="tx1"/>
                </a:solidFill>
              </a:rPr>
              <a:t>スピリチュアルな健やかさ</a:t>
            </a:r>
            <a:r>
              <a:rPr lang="ja-JP" altLang="en-US" sz="1800" dirty="0">
                <a:solidFill>
                  <a:schemeClr val="tx1"/>
                </a:solidFill>
              </a:rPr>
              <a:t>を実現できる統合的人間教育法になって</a:t>
            </a:r>
            <a:r>
              <a:rPr lang="ja-JP" altLang="en-US" sz="1800" dirty="0" smtClean="0">
                <a:solidFill>
                  <a:schemeClr val="tx1"/>
                </a:solidFill>
              </a:rPr>
              <a:t>いる。</a:t>
            </a:r>
            <a:endParaRPr lang="en-US" altLang="ja-JP" sz="1800" dirty="0">
              <a:solidFill>
                <a:schemeClr val="tx1"/>
              </a:solidFill>
            </a:endParaRPr>
          </a:p>
          <a:p>
            <a:pPr marL="68580" indent="0" algn="r">
              <a:buNone/>
            </a:pPr>
            <a:r>
              <a:rPr lang="ja-JP" altLang="en-US" sz="1800" dirty="0">
                <a:solidFill>
                  <a:schemeClr val="tx1"/>
                </a:solidFill>
              </a:rPr>
              <a:t>（日本ヨーガ療法学会ホームページより）</a:t>
            </a:r>
          </a:p>
          <a:p>
            <a:endParaRPr kumimoji="1" lang="ja-JP" altLang="en-US" sz="1800" dirty="0">
              <a:solidFill>
                <a:schemeClr val="tx1"/>
              </a:solidFill>
            </a:endParaRPr>
          </a:p>
        </p:txBody>
      </p:sp>
      <p:sp>
        <p:nvSpPr>
          <p:cNvPr id="3" name="タイトル 2"/>
          <p:cNvSpPr>
            <a:spLocks noGrp="1"/>
          </p:cNvSpPr>
          <p:nvPr>
            <p:ph type="title"/>
          </p:nvPr>
        </p:nvSpPr>
        <p:spPr/>
        <p:txBody>
          <a:bodyPr/>
          <a:lstStyle/>
          <a:p>
            <a:r>
              <a:rPr kumimoji="1" lang="ja-JP" altLang="en-US" dirty="0" smtClean="0"/>
              <a:t>ヨーガ療法</a:t>
            </a:r>
            <a:endParaRPr kumimoji="1" lang="ja-JP" altLang="en-US" dirty="0"/>
          </a:p>
        </p:txBody>
      </p:sp>
    </p:spTree>
    <p:extLst>
      <p:ext uri="{BB962C8B-B14F-4D97-AF65-F5344CB8AC3E}">
        <p14:creationId xmlns:p14="http://schemas.microsoft.com/office/powerpoint/2010/main" val="1851170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060849"/>
            <a:ext cx="212700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buFont typeface="Wingdings" pitchFamily="2" charset="2"/>
              <a:buChar char="Ø"/>
            </a:pPr>
            <a:r>
              <a:rPr lang="ja-JP" altLang="en-US" sz="2800" b="1" dirty="0" smtClean="0">
                <a:latin typeface="+mn-ea"/>
              </a:rPr>
              <a:t>身体機能</a:t>
            </a:r>
            <a:endParaRPr lang="en-US" altLang="ja-JP" sz="2800" b="1" dirty="0" smtClean="0">
              <a:latin typeface="+mn-ea"/>
            </a:endParaRPr>
          </a:p>
          <a:p>
            <a:pPr lvl="0">
              <a:buFont typeface="Wingdings" pitchFamily="2" charset="2"/>
              <a:buChar char="Ø"/>
            </a:pPr>
            <a:r>
              <a:rPr lang="ja-JP" altLang="en-US" sz="2800" b="1" dirty="0" smtClean="0">
                <a:latin typeface="+mn-ea"/>
              </a:rPr>
              <a:t>呼吸機能</a:t>
            </a:r>
            <a:endParaRPr lang="en-US" altLang="ja-JP" sz="2800" b="1" dirty="0" smtClean="0">
              <a:latin typeface="+mn-ea"/>
            </a:endParaRPr>
          </a:p>
          <a:p>
            <a:pPr lvl="0">
              <a:buFont typeface="Wingdings" pitchFamily="2" charset="2"/>
              <a:buChar char="Ø"/>
            </a:pPr>
            <a:r>
              <a:rPr lang="ja-JP" altLang="en-US" sz="2800" b="1" dirty="0" smtClean="0">
                <a:latin typeface="+mn-ea"/>
              </a:rPr>
              <a:t>感覚機能</a:t>
            </a:r>
            <a:endParaRPr lang="en-US" altLang="ja-JP" sz="2800" b="1" dirty="0" smtClean="0">
              <a:latin typeface="+mn-ea"/>
            </a:endParaRPr>
          </a:p>
          <a:p>
            <a:pPr lvl="0">
              <a:buFont typeface="Wingdings" pitchFamily="2" charset="2"/>
              <a:buChar char="Ø"/>
            </a:pPr>
            <a:r>
              <a:rPr lang="ja-JP" altLang="en-US" sz="2800" b="1" dirty="0" smtClean="0">
                <a:latin typeface="+mn-ea"/>
              </a:rPr>
              <a:t>客観視力</a:t>
            </a:r>
            <a:endParaRPr lang="en-US" altLang="ja-JP" sz="2800" b="1" dirty="0" smtClean="0">
              <a:latin typeface="+mn-ea"/>
            </a:endParaRPr>
          </a:p>
          <a:p>
            <a:pPr lvl="0">
              <a:buFont typeface="Wingdings" pitchFamily="2" charset="2"/>
              <a:buChar char="Ø"/>
            </a:pPr>
            <a:endParaRPr lang="en-US" altLang="ja-JP" dirty="0" smtClean="0"/>
          </a:p>
          <a:p>
            <a:pPr lvl="0"/>
            <a:r>
              <a:rPr lang="ja-JP" altLang="en-US" sz="2800" b="1" i="1" dirty="0" smtClean="0"/>
              <a:t>　目標一致</a:t>
            </a:r>
            <a:endParaRPr lang="en-US" altLang="ja-JP" sz="2800" b="1" i="1" dirty="0" smtClean="0"/>
          </a:p>
        </p:txBody>
      </p:sp>
      <p:sp>
        <p:nvSpPr>
          <p:cNvPr id="3" name="正方形/長方形 2"/>
          <p:cNvSpPr/>
          <p:nvPr/>
        </p:nvSpPr>
        <p:spPr>
          <a:xfrm>
            <a:off x="6433130" y="1988840"/>
            <a:ext cx="2392881"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b="1" dirty="0" smtClean="0">
                <a:latin typeface="+mn-ea"/>
              </a:rPr>
              <a:t>①、ボディ</a:t>
            </a:r>
            <a:endParaRPr lang="en-US" altLang="ja-JP" sz="2400" b="1" dirty="0" smtClean="0">
              <a:latin typeface="+mn-ea"/>
            </a:endParaRPr>
          </a:p>
          <a:p>
            <a:pPr lvl="0"/>
            <a:r>
              <a:rPr lang="ja-JP" altLang="en-US" sz="2400" b="1" dirty="0" smtClean="0">
                <a:latin typeface="+mn-ea"/>
              </a:rPr>
              <a:t>　　　スキャン</a:t>
            </a:r>
            <a:endParaRPr lang="en-US" altLang="ja-JP" sz="2400" b="1" dirty="0" smtClean="0">
              <a:latin typeface="+mn-ea"/>
            </a:endParaRPr>
          </a:p>
          <a:p>
            <a:pPr lvl="0"/>
            <a:r>
              <a:rPr lang="ja-JP" altLang="en-US" sz="2400" b="1" dirty="0" smtClean="0">
                <a:latin typeface="+mn-ea"/>
              </a:rPr>
              <a:t>②、呼吸法</a:t>
            </a:r>
            <a:endParaRPr lang="en-US" altLang="ja-JP" sz="2400" b="1" dirty="0" smtClean="0">
              <a:latin typeface="+mn-ea"/>
            </a:endParaRPr>
          </a:p>
          <a:p>
            <a:pPr lvl="0"/>
            <a:r>
              <a:rPr lang="ja-JP" altLang="en-US" sz="2000" b="1" dirty="0" smtClean="0">
                <a:latin typeface="+mn-ea"/>
              </a:rPr>
              <a:t>　＊腹式呼吸法</a:t>
            </a:r>
            <a:endParaRPr lang="en-US" altLang="ja-JP" sz="2000" b="1" dirty="0" smtClean="0">
              <a:latin typeface="+mn-ea"/>
            </a:endParaRPr>
          </a:p>
          <a:p>
            <a:pPr lvl="0"/>
            <a:r>
              <a:rPr lang="ja-JP" altLang="en-US" sz="2000" b="1" dirty="0" smtClean="0">
                <a:latin typeface="+mn-ea"/>
              </a:rPr>
              <a:t>　＊片鼻呼吸法　</a:t>
            </a:r>
            <a:endParaRPr lang="en-US" altLang="ja-JP" sz="2000" b="1" dirty="0" smtClean="0">
              <a:latin typeface="+mn-ea"/>
            </a:endParaRPr>
          </a:p>
          <a:p>
            <a:pPr lvl="0"/>
            <a:r>
              <a:rPr lang="ja-JP" altLang="en-US" sz="2000" b="1" dirty="0" smtClean="0">
                <a:latin typeface="+mn-ea"/>
              </a:rPr>
              <a:t>　＊ナーディ・　</a:t>
            </a:r>
            <a:endParaRPr lang="en-US" altLang="ja-JP" sz="2000" b="1" dirty="0" smtClean="0">
              <a:latin typeface="+mn-ea"/>
            </a:endParaRPr>
          </a:p>
          <a:p>
            <a:pPr lvl="0"/>
            <a:r>
              <a:rPr lang="ja-JP" altLang="en-US" sz="2000" b="1" dirty="0" smtClean="0">
                <a:latin typeface="+mn-ea"/>
              </a:rPr>
              <a:t>　　　　シュッディ　</a:t>
            </a:r>
            <a:endParaRPr lang="en-US" altLang="ja-JP" sz="2000" b="1" dirty="0" smtClean="0">
              <a:latin typeface="+mn-ea"/>
            </a:endParaRPr>
          </a:p>
          <a:p>
            <a:pPr lvl="0"/>
            <a:r>
              <a:rPr lang="ja-JP" altLang="en-US" sz="2000" b="1" dirty="0" smtClean="0">
                <a:latin typeface="+mn-ea"/>
              </a:rPr>
              <a:t>　＊ソーハム</a:t>
            </a:r>
            <a:endParaRPr lang="en-US" altLang="ja-JP" sz="2000" b="1" dirty="0" smtClean="0">
              <a:latin typeface="+mn-ea"/>
            </a:endParaRPr>
          </a:p>
          <a:p>
            <a:pPr lvl="0"/>
            <a:r>
              <a:rPr lang="ja-JP" altLang="en-US" sz="2000" b="1" dirty="0" smtClean="0">
                <a:latin typeface="+mn-ea"/>
              </a:rPr>
              <a:t>　　　　呼吸瞑想</a:t>
            </a:r>
            <a:r>
              <a:rPr lang="ja-JP" altLang="en-US" sz="2400" b="1" dirty="0" smtClean="0">
                <a:latin typeface="+mn-ea"/>
              </a:rPr>
              <a:t>　</a:t>
            </a:r>
            <a:endParaRPr lang="ja-JP" altLang="en-US" sz="2400" b="1" dirty="0">
              <a:latin typeface="+mn-ea"/>
            </a:endParaRPr>
          </a:p>
        </p:txBody>
      </p:sp>
      <p:sp>
        <p:nvSpPr>
          <p:cNvPr id="4" name="正方形/長方形 3"/>
          <p:cNvSpPr/>
          <p:nvPr/>
        </p:nvSpPr>
        <p:spPr>
          <a:xfrm>
            <a:off x="2511463" y="1988841"/>
            <a:ext cx="372226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buFont typeface="Wingdings" pitchFamily="2" charset="2"/>
              <a:buChar char="Ø"/>
            </a:pPr>
            <a:r>
              <a:rPr lang="ja-JP" altLang="en-US" sz="2400" b="1" dirty="0" smtClean="0">
                <a:latin typeface="+mn-ea"/>
              </a:rPr>
              <a:t>各種アーサナ技法</a:t>
            </a:r>
            <a:endParaRPr lang="en-US" altLang="ja-JP" sz="2400" b="1" dirty="0" smtClean="0">
              <a:latin typeface="+mn-ea"/>
            </a:endParaRPr>
          </a:p>
          <a:p>
            <a:pPr lvl="0"/>
            <a:r>
              <a:rPr lang="ja-JP" altLang="en-US" sz="2000" b="1" dirty="0" smtClean="0">
                <a:latin typeface="+mn-ea"/>
              </a:rPr>
              <a:t>　＊スークシュマ・ヴィヤヤーマ　　</a:t>
            </a:r>
            <a:endParaRPr lang="en-US" altLang="ja-JP" sz="2000" b="1" dirty="0" smtClean="0">
              <a:latin typeface="+mn-ea"/>
            </a:endParaRPr>
          </a:p>
          <a:p>
            <a:r>
              <a:rPr lang="ja-JP" altLang="en-US" sz="2000" b="1" dirty="0" smtClean="0">
                <a:latin typeface="+mn-ea"/>
              </a:rPr>
              <a:t>　＊ブリージング・エクササイズ</a:t>
            </a:r>
            <a:endParaRPr lang="en-US" altLang="ja-JP" sz="2000" b="1" dirty="0" smtClean="0">
              <a:latin typeface="+mn-ea"/>
            </a:endParaRPr>
          </a:p>
          <a:p>
            <a:r>
              <a:rPr lang="ja-JP" altLang="en-US" sz="2000" b="1" dirty="0" smtClean="0">
                <a:latin typeface="+mn-ea"/>
              </a:rPr>
              <a:t>　＊アイソメトリック</a:t>
            </a:r>
            <a:endParaRPr lang="en-US" altLang="ja-JP" sz="2000" b="1" dirty="0" smtClean="0">
              <a:latin typeface="+mn-ea"/>
            </a:endParaRPr>
          </a:p>
          <a:p>
            <a:pPr lvl="0">
              <a:buFont typeface="Wingdings" pitchFamily="2" charset="2"/>
              <a:buChar char="Ø"/>
            </a:pPr>
            <a:r>
              <a:rPr lang="ja-JP" altLang="en-US" sz="2400" b="1" dirty="0" smtClean="0">
                <a:latin typeface="+mn-ea"/>
              </a:rPr>
              <a:t>各種呼吸法</a:t>
            </a:r>
            <a:endParaRPr lang="en-US" altLang="ja-JP" sz="2400" b="1" dirty="0" smtClean="0">
              <a:latin typeface="+mn-ea"/>
            </a:endParaRPr>
          </a:p>
          <a:p>
            <a:pPr lvl="0"/>
            <a:endParaRPr lang="en-US" altLang="ja-JP" sz="2400" b="1" dirty="0" smtClean="0">
              <a:latin typeface="+mn-ea"/>
            </a:endParaRPr>
          </a:p>
          <a:p>
            <a:pPr lvl="0"/>
            <a:r>
              <a:rPr lang="ja-JP" altLang="en-US" sz="2800" b="1" i="1" dirty="0" smtClean="0"/>
              <a:t>　客観視　自己制御力</a:t>
            </a:r>
            <a:endParaRPr lang="ja-JP" altLang="en-US" sz="2800" b="1" i="1" dirty="0"/>
          </a:p>
        </p:txBody>
      </p:sp>
      <p:sp>
        <p:nvSpPr>
          <p:cNvPr id="5" name="正方形/長方形 4"/>
          <p:cNvSpPr/>
          <p:nvPr/>
        </p:nvSpPr>
        <p:spPr>
          <a:xfrm>
            <a:off x="384458" y="1196753"/>
            <a:ext cx="1661723"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r>
              <a:rPr lang="ja-JP" altLang="en-US" sz="2400" b="1" dirty="0" smtClean="0">
                <a:latin typeface="+mn-ea"/>
              </a:rPr>
              <a:t>ヨーガ療法</a:t>
            </a:r>
            <a:endParaRPr lang="en-US" altLang="ja-JP" sz="2400" b="1" dirty="0" smtClean="0">
              <a:latin typeface="+mn-ea"/>
            </a:endParaRPr>
          </a:p>
          <a:p>
            <a:pPr lvl="0"/>
            <a:r>
              <a:rPr lang="ja-JP" altLang="en-US" sz="2400" b="1" dirty="0" smtClean="0">
                <a:latin typeface="+mn-ea"/>
              </a:rPr>
              <a:t>　　見立て</a:t>
            </a:r>
            <a:endParaRPr lang="ja-JP" altLang="en-US" sz="2400" b="1" dirty="0">
              <a:latin typeface="+mn-ea"/>
            </a:endParaRPr>
          </a:p>
        </p:txBody>
      </p:sp>
      <p:sp>
        <p:nvSpPr>
          <p:cNvPr id="6" name="正方形/長方形 5"/>
          <p:cNvSpPr/>
          <p:nvPr/>
        </p:nvSpPr>
        <p:spPr>
          <a:xfrm>
            <a:off x="3641435" y="1124745"/>
            <a:ext cx="1861130"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r>
              <a:rPr lang="ja-JP" altLang="en-US" sz="2400" b="1" dirty="0" smtClean="0">
                <a:latin typeface="+mn-ea"/>
              </a:rPr>
              <a:t>ヨーガ療法</a:t>
            </a:r>
            <a:endParaRPr lang="en-US" altLang="ja-JP" sz="2400" b="1" dirty="0" smtClean="0">
              <a:latin typeface="+mn-ea"/>
            </a:endParaRPr>
          </a:p>
          <a:p>
            <a:pPr lvl="0"/>
            <a:r>
              <a:rPr lang="ja-JP" altLang="en-US" sz="2400" b="1" dirty="0" smtClean="0">
                <a:latin typeface="+mn-ea"/>
              </a:rPr>
              <a:t>　　　実習</a:t>
            </a:r>
            <a:endParaRPr lang="ja-JP" altLang="en-US" sz="2400" b="1" dirty="0">
              <a:latin typeface="+mn-ea"/>
            </a:endParaRPr>
          </a:p>
        </p:txBody>
      </p:sp>
      <p:sp>
        <p:nvSpPr>
          <p:cNvPr id="7" name="正方形/長方形 6"/>
          <p:cNvSpPr/>
          <p:nvPr/>
        </p:nvSpPr>
        <p:spPr>
          <a:xfrm>
            <a:off x="6699006" y="1124745"/>
            <a:ext cx="1728192"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r>
              <a:rPr lang="en-US" altLang="ja-JP" sz="2400" b="1" dirty="0" smtClean="0">
                <a:latin typeface="+mn-ea"/>
              </a:rPr>
              <a:t>CD</a:t>
            </a:r>
            <a:r>
              <a:rPr lang="ja-JP" altLang="en-US" sz="2400" b="1" dirty="0" smtClean="0">
                <a:latin typeface="+mn-ea"/>
              </a:rPr>
              <a:t>実習</a:t>
            </a:r>
            <a:endParaRPr lang="en-US" altLang="ja-JP" sz="2400" b="1" dirty="0" smtClean="0">
              <a:latin typeface="+mn-ea"/>
            </a:endParaRPr>
          </a:p>
          <a:p>
            <a:pPr lvl="0"/>
            <a:r>
              <a:rPr lang="ja-JP" altLang="en-US" sz="2400" b="1" dirty="0" smtClean="0">
                <a:latin typeface="+mn-ea"/>
              </a:rPr>
              <a:t>　（</a:t>
            </a:r>
            <a:r>
              <a:rPr lang="en-US" altLang="ja-JP" sz="2400" b="1" dirty="0" smtClean="0">
                <a:latin typeface="+mn-ea"/>
              </a:rPr>
              <a:t>24</a:t>
            </a:r>
            <a:r>
              <a:rPr lang="ja-JP" altLang="en-US" sz="2400" b="1" dirty="0" smtClean="0">
                <a:latin typeface="+mn-ea"/>
              </a:rPr>
              <a:t>分）</a:t>
            </a:r>
            <a:endParaRPr lang="ja-JP" altLang="en-US" sz="2400" b="1" dirty="0">
              <a:latin typeface="+mn-ea"/>
            </a:endParaRPr>
          </a:p>
        </p:txBody>
      </p:sp>
      <p:sp>
        <p:nvSpPr>
          <p:cNvPr id="8" name="右矢印 7"/>
          <p:cNvSpPr/>
          <p:nvPr/>
        </p:nvSpPr>
        <p:spPr>
          <a:xfrm>
            <a:off x="5701972" y="1340768"/>
            <a:ext cx="703739" cy="4846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2312057" y="1340768"/>
            <a:ext cx="797627" cy="4846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17989" y="548680"/>
            <a:ext cx="4106718" cy="523220"/>
          </a:xfrm>
          <a:prstGeom prst="rect">
            <a:avLst/>
          </a:prstGeom>
        </p:spPr>
        <p:txBody>
          <a:bodyPr wrap="square">
            <a:spAutoFit/>
          </a:bodyPr>
          <a:lstStyle/>
          <a:p>
            <a:pPr algn="ctr"/>
            <a:r>
              <a:rPr lang="ja-JP" altLang="en-US" sz="2800" dirty="0" smtClean="0">
                <a:latin typeface="AR P丸ゴシック体M"/>
                <a:ea typeface="HGPｺﾞｼｯｸE" pitchFamily="50" charset="-128"/>
              </a:rPr>
              <a:t>個別指導（約</a:t>
            </a:r>
            <a:r>
              <a:rPr lang="en-US" altLang="ja-JP" sz="2800" dirty="0" smtClean="0">
                <a:latin typeface="AR P丸ゴシック体M"/>
                <a:ea typeface="HGPｺﾞｼｯｸE" pitchFamily="50" charset="-128"/>
              </a:rPr>
              <a:t>1</a:t>
            </a:r>
            <a:r>
              <a:rPr lang="ja-JP" altLang="en-US" sz="2800" dirty="0" smtClean="0">
                <a:latin typeface="AR P丸ゴシック体M"/>
                <a:ea typeface="HGPｺﾞｼｯｸE" pitchFamily="50" charset="-128"/>
              </a:rPr>
              <a:t>時間）</a:t>
            </a:r>
            <a:endParaRPr lang="ja-JP" altLang="en-US" sz="2800" dirty="0">
              <a:latin typeface="AR P丸ゴシック体M"/>
              <a:ea typeface="HGPｺﾞｼｯｸE" pitchFamily="50" charset="-128"/>
            </a:endParaRPr>
          </a:p>
        </p:txBody>
      </p:sp>
      <p:sp>
        <p:nvSpPr>
          <p:cNvPr id="11" name="正方形/長方形 10"/>
          <p:cNvSpPr/>
          <p:nvPr/>
        </p:nvSpPr>
        <p:spPr>
          <a:xfrm>
            <a:off x="317989" y="5949281"/>
            <a:ext cx="584926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3600" b="1" dirty="0" smtClean="0"/>
              <a:t>マインドフルなヨーガの実践</a:t>
            </a:r>
            <a:endParaRPr lang="ja-JP" altLang="en-US" sz="3600" b="1" dirty="0"/>
          </a:p>
        </p:txBody>
      </p:sp>
      <p:sp>
        <p:nvSpPr>
          <p:cNvPr id="16" name="タイトル 1"/>
          <p:cNvSpPr txBox="1">
            <a:spLocks/>
          </p:cNvSpPr>
          <p:nvPr/>
        </p:nvSpPr>
        <p:spPr>
          <a:xfrm>
            <a:off x="5303158" y="88776"/>
            <a:ext cx="3516580" cy="819944"/>
          </a:xfrm>
          <a:prstGeom prst="rect">
            <a:avLst/>
          </a:prstGeom>
        </p:spPr>
        <p:txBody>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1" lang="ja-JP" altLang="en-US" sz="4400" b="1" i="0" u="none" strike="noStrike" kern="1200" cap="none" spc="0" normalizeH="0" baseline="0" noProof="0" dirty="0" smtClean="0">
                <a:ln>
                  <a:noFill/>
                </a:ln>
                <a:solidFill>
                  <a:schemeClr val="accent1"/>
                </a:solidFill>
                <a:effectLst>
                  <a:reflection blurRad="6350" stA="55000" endA="300" endPos="45500" dir="5400000" sy="-100000" algn="bl" rotWithShape="0"/>
                </a:effectLst>
                <a:uLnTx/>
                <a:uFillTx/>
                <a:latin typeface="HGPｺﾞｼｯｸM" pitchFamily="50" charset="-128"/>
                <a:ea typeface="HGPｺﾞｼｯｸM" pitchFamily="50" charset="-128"/>
                <a:cs typeface="+mj-cs"/>
              </a:rPr>
              <a:t> </a:t>
            </a:r>
            <a:r>
              <a:rPr kumimoji="1" lang="en-US" altLang="ja-JP" sz="4400" b="1" i="0" u="none" strike="noStrike" kern="1200" cap="none" spc="0" normalizeH="0" baseline="0" noProof="0" dirty="0" smtClean="0">
                <a:ln>
                  <a:noFill/>
                </a:ln>
                <a:effectLst>
                  <a:reflection blurRad="6350" stA="55000" endA="300" endPos="45500" dir="5400000" sy="-100000" algn="bl" rotWithShape="0"/>
                </a:effectLst>
                <a:uLnTx/>
                <a:uFillTx/>
                <a:latin typeface="HGPｺﾞｼｯｸM" pitchFamily="50" charset="-128"/>
                <a:ea typeface="HGPｺﾞｼｯｸM" pitchFamily="50" charset="-128"/>
                <a:cs typeface="+mj-cs"/>
              </a:rPr>
              <a:t>【</a:t>
            </a:r>
            <a:r>
              <a:rPr kumimoji="1" lang="ja-JP" altLang="en-US" sz="4400" b="1" i="0" u="none" strike="noStrike" kern="1200" cap="none" spc="0" normalizeH="0" baseline="0" noProof="0" dirty="0" smtClean="0">
                <a:ln>
                  <a:noFill/>
                </a:ln>
                <a:effectLst>
                  <a:reflection blurRad="6350" stA="55000" endA="300" endPos="45500" dir="5400000" sy="-100000" algn="bl" rotWithShape="0"/>
                </a:effectLst>
                <a:uLnTx/>
                <a:uFillTx/>
                <a:latin typeface="HGPｺﾞｼｯｸM" pitchFamily="50" charset="-128"/>
                <a:ea typeface="HGPｺﾞｼｯｸM" pitchFamily="50" charset="-128"/>
                <a:cs typeface="+mj-cs"/>
              </a:rPr>
              <a:t>実習内容</a:t>
            </a:r>
            <a:r>
              <a:rPr kumimoji="1" lang="en-US" altLang="ja-JP" sz="4400" b="1" i="0" u="none" strike="noStrike" kern="1200" cap="none" spc="0" normalizeH="0" baseline="0" noProof="0" dirty="0" smtClean="0">
                <a:ln>
                  <a:noFill/>
                </a:ln>
                <a:effectLst>
                  <a:reflection blurRad="6350" stA="55000" endA="300" endPos="45500" dir="5400000" sy="-100000" algn="bl" rotWithShape="0"/>
                </a:effectLst>
                <a:uLnTx/>
                <a:uFillTx/>
                <a:latin typeface="HGPｺﾞｼｯｸM" pitchFamily="50" charset="-128"/>
                <a:ea typeface="HGPｺﾞｼｯｸM" pitchFamily="50" charset="-128"/>
                <a:cs typeface="+mj-cs"/>
              </a:rPr>
              <a:t>】</a:t>
            </a:r>
            <a:br>
              <a:rPr kumimoji="1" lang="en-US" altLang="ja-JP" sz="4400" b="1" i="0" u="none" strike="noStrike" kern="1200" cap="none" spc="0" normalizeH="0" baseline="0" noProof="0" dirty="0" smtClean="0">
                <a:ln>
                  <a:noFill/>
                </a:ln>
                <a:effectLst>
                  <a:reflection blurRad="6350" stA="55000" endA="300" endPos="45500" dir="5400000" sy="-100000" algn="bl" rotWithShape="0"/>
                </a:effectLst>
                <a:uLnTx/>
                <a:uFillTx/>
                <a:latin typeface="HGPｺﾞｼｯｸM" pitchFamily="50" charset="-128"/>
                <a:ea typeface="HGPｺﾞｼｯｸM" pitchFamily="50" charset="-128"/>
                <a:cs typeface="+mj-cs"/>
              </a:rPr>
            </a:br>
            <a:endParaRPr kumimoji="1" lang="ja-JP" altLang="en-US" sz="4400" b="1" i="0" u="none" strike="noStrike" kern="1200" cap="none" spc="0" normalizeH="0" baseline="0" noProof="0" dirty="0" smtClean="0">
              <a:ln>
                <a:noFill/>
              </a:ln>
              <a:effectLst>
                <a:reflection blurRad="6350" stA="55000" endA="300" endPos="45500" dir="5400000" sy="-100000" algn="bl" rotWithShape="0"/>
              </a:effectLst>
              <a:uLnTx/>
              <a:uFillTx/>
              <a:latin typeface="HGPｺﾞｼｯｸE" pitchFamily="50" charset="-128"/>
              <a:ea typeface="HGPｺﾞｼｯｸE" pitchFamily="50" charset="-128"/>
              <a:cs typeface="+mj-cs"/>
            </a:endParaRPr>
          </a:p>
        </p:txBody>
      </p:sp>
      <p:sp>
        <p:nvSpPr>
          <p:cNvPr id="18" name="正方形/長方形 17"/>
          <p:cNvSpPr/>
          <p:nvPr/>
        </p:nvSpPr>
        <p:spPr>
          <a:xfrm>
            <a:off x="384458" y="5445224"/>
            <a:ext cx="2154757" cy="523220"/>
          </a:xfrm>
          <a:prstGeom prst="rect">
            <a:avLst/>
          </a:prstGeom>
        </p:spPr>
        <p:txBody>
          <a:bodyPr wrap="none">
            <a:spAutoFit/>
          </a:bodyPr>
          <a:lstStyle/>
          <a:p>
            <a:r>
              <a:rPr lang="ja-JP" altLang="en-US" sz="2800" b="1" i="1" dirty="0" smtClean="0"/>
              <a:t>目的は・・・・・</a:t>
            </a:r>
            <a:endParaRPr lang="ja-JP" altLang="en-US" sz="2800" b="1" i="1" dirty="0"/>
          </a:p>
        </p:txBody>
      </p:sp>
      <p:pic>
        <p:nvPicPr>
          <p:cNvPr id="19" name="図 18" descr="図1.png"/>
          <p:cNvPicPr>
            <a:picLocks noChangeAspect="1"/>
          </p:cNvPicPr>
          <p:nvPr/>
        </p:nvPicPr>
        <p:blipFill>
          <a:blip r:embed="rId3" cstate="print"/>
          <a:stretch>
            <a:fillRect/>
          </a:stretch>
        </p:blipFill>
        <p:spPr>
          <a:xfrm>
            <a:off x="2843808" y="4509120"/>
            <a:ext cx="2593868" cy="1473566"/>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724" y="4797152"/>
            <a:ext cx="1059549" cy="10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3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834477878"/>
              </p:ext>
            </p:extLst>
          </p:nvPr>
        </p:nvGraphicFramePr>
        <p:xfrm>
          <a:off x="6200729" y="2543888"/>
          <a:ext cx="230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467544" y="1844824"/>
            <a:ext cx="8229600" cy="4176464"/>
          </a:xfrm>
        </p:spPr>
        <p:txBody>
          <a:bodyPr/>
          <a:lstStyle/>
          <a:p>
            <a:endParaRPr lang="en-US" altLang="ja-JP" dirty="0" smtClean="0">
              <a:solidFill>
                <a:schemeClr val="tx1"/>
              </a:solidFill>
            </a:endParaRPr>
          </a:p>
          <a:p>
            <a:r>
              <a:rPr lang="en-US" altLang="ja-JP" dirty="0" smtClean="0">
                <a:solidFill>
                  <a:schemeClr val="tx1"/>
                </a:solidFill>
              </a:rPr>
              <a:t>VAS</a:t>
            </a:r>
            <a:r>
              <a:rPr kumimoji="1" lang="ja-JP" altLang="en-US" dirty="0" smtClean="0">
                <a:solidFill>
                  <a:schemeClr val="tx1"/>
                </a:solidFill>
              </a:rPr>
              <a:t>介入</a:t>
            </a:r>
            <a:r>
              <a:rPr lang="ja-JP" altLang="en-US" dirty="0">
                <a:solidFill>
                  <a:schemeClr val="tx1"/>
                </a:solidFill>
              </a:rPr>
              <a:t>満足度</a:t>
            </a:r>
            <a:r>
              <a:rPr lang="ja-JP" altLang="en-US" dirty="0" smtClean="0">
                <a:solidFill>
                  <a:schemeClr val="tx1"/>
                </a:solidFill>
              </a:rPr>
              <a:t>（最初の介入時と最後の</a:t>
            </a:r>
            <a:r>
              <a:rPr lang="ja-JP" altLang="en-US" dirty="0">
                <a:solidFill>
                  <a:schemeClr val="tx1"/>
                </a:solidFill>
              </a:rPr>
              <a:t>介入</a:t>
            </a:r>
            <a:r>
              <a:rPr lang="ja-JP" altLang="en-US" dirty="0" smtClean="0">
                <a:solidFill>
                  <a:schemeClr val="tx1"/>
                </a:solidFill>
              </a:rPr>
              <a:t>時</a:t>
            </a:r>
            <a:r>
              <a:rPr lang="ja-JP" altLang="en-US" dirty="0">
                <a:solidFill>
                  <a:schemeClr val="tx1"/>
                </a:solidFill>
              </a:rPr>
              <a:t>）</a:t>
            </a:r>
            <a:endParaRPr kumimoji="1" lang="en-US" altLang="ja-JP" dirty="0" smtClean="0">
              <a:solidFill>
                <a:schemeClr val="tx1"/>
              </a:solidFill>
            </a:endParaRPr>
          </a:p>
        </p:txBody>
      </p:sp>
      <p:sp>
        <p:nvSpPr>
          <p:cNvPr id="2" name="タイトル 1"/>
          <p:cNvSpPr>
            <a:spLocks noGrp="1"/>
          </p:cNvSpPr>
          <p:nvPr>
            <p:ph type="title"/>
          </p:nvPr>
        </p:nvSpPr>
        <p:spPr/>
        <p:txBody>
          <a:bodyPr/>
          <a:lstStyle/>
          <a:p>
            <a:r>
              <a:rPr kumimoji="1" lang="en-US" altLang="ja-JP" dirty="0" smtClean="0"/>
              <a:t>3</a:t>
            </a:r>
            <a:r>
              <a:rPr kumimoji="1" lang="ja-JP" altLang="en-US" dirty="0" smtClean="0"/>
              <a:t>年目の結果</a:t>
            </a:r>
            <a:endParaRPr kumimoji="1" lang="ja-JP" altLang="en-US" dirty="0"/>
          </a:p>
        </p:txBody>
      </p:sp>
      <p:sp>
        <p:nvSpPr>
          <p:cNvPr id="8" name="コンテンツ プレースホルダー 2"/>
          <p:cNvSpPr txBox="1">
            <a:spLocks/>
          </p:cNvSpPr>
          <p:nvPr/>
        </p:nvSpPr>
        <p:spPr>
          <a:xfrm>
            <a:off x="827584" y="5666936"/>
            <a:ext cx="7408333" cy="10024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solidFill>
              <a:schemeClr val="tx2"/>
            </a:solidFill>
          </a:ln>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dirty="0" smtClean="0">
                <a:solidFill>
                  <a:schemeClr val="tx1"/>
                </a:solidFill>
              </a:rPr>
              <a:t>ＴＦＴ、アロマ、ヨーガ療法とも</a:t>
            </a:r>
            <a:r>
              <a:rPr lang="ja-JP" altLang="en-US" dirty="0">
                <a:solidFill>
                  <a:schemeClr val="tx1"/>
                </a:solidFill>
              </a:rPr>
              <a:t>に高い満足度</a:t>
            </a:r>
            <a:r>
              <a:rPr lang="ja-JP" altLang="en-US" dirty="0" smtClean="0">
                <a:solidFill>
                  <a:schemeClr val="tx1"/>
                </a:solidFill>
              </a:rPr>
              <a:t>であったが、特にＴＦＴ、ヨーガ療法で満足度の有意な改善が見られた。</a:t>
            </a:r>
            <a:endParaRPr lang="ja-JP" altLang="en-US" dirty="0">
              <a:solidFill>
                <a:schemeClr val="tx1"/>
              </a:solidFill>
            </a:endParaRPr>
          </a:p>
        </p:txBody>
      </p:sp>
      <p:sp>
        <p:nvSpPr>
          <p:cNvPr id="12" name="テキスト ボックス 7"/>
          <p:cNvSpPr txBox="1"/>
          <p:nvPr/>
        </p:nvSpPr>
        <p:spPr>
          <a:xfrm>
            <a:off x="7161093" y="4581128"/>
            <a:ext cx="667170"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P=0.043</a:t>
            </a:r>
            <a:endParaRPr kumimoji="1" lang="ja-JP" altLang="en-US" dirty="0"/>
          </a:p>
        </p:txBody>
      </p:sp>
      <p:sp>
        <p:nvSpPr>
          <p:cNvPr id="13" name="正方形/長方形 12"/>
          <p:cNvSpPr/>
          <p:nvPr/>
        </p:nvSpPr>
        <p:spPr>
          <a:xfrm>
            <a:off x="1475656" y="5257234"/>
            <a:ext cx="1438214" cy="369332"/>
          </a:xfrm>
          <a:prstGeom prst="rect">
            <a:avLst/>
          </a:prstGeom>
        </p:spPr>
        <p:txBody>
          <a:bodyPr wrap="none">
            <a:spAutoFit/>
          </a:bodyPr>
          <a:lstStyle/>
          <a:p>
            <a:r>
              <a:rPr lang="ja-JP" altLang="en-US" dirty="0"/>
              <a:t>ＴＦＴ</a:t>
            </a:r>
            <a:r>
              <a:rPr lang="ja-JP" altLang="en-US" dirty="0" smtClean="0"/>
              <a:t>（１１例）</a:t>
            </a:r>
            <a:endParaRPr lang="ja-JP" altLang="en-US" dirty="0"/>
          </a:p>
        </p:txBody>
      </p:sp>
      <p:sp>
        <p:nvSpPr>
          <p:cNvPr id="14" name="正方形/長方形 13"/>
          <p:cNvSpPr/>
          <p:nvPr/>
        </p:nvSpPr>
        <p:spPr>
          <a:xfrm>
            <a:off x="3995936" y="5256668"/>
            <a:ext cx="1516762" cy="369332"/>
          </a:xfrm>
          <a:prstGeom prst="rect">
            <a:avLst/>
          </a:prstGeom>
        </p:spPr>
        <p:txBody>
          <a:bodyPr wrap="none">
            <a:spAutoFit/>
          </a:bodyPr>
          <a:lstStyle/>
          <a:p>
            <a:r>
              <a:rPr lang="ja-JP" altLang="en-US" dirty="0" smtClean="0"/>
              <a:t>アロマ（１０例）</a:t>
            </a:r>
            <a:endParaRPr lang="ja-JP" altLang="en-US" dirty="0"/>
          </a:p>
        </p:txBody>
      </p:sp>
      <p:sp>
        <p:nvSpPr>
          <p:cNvPr id="15" name="正方形/長方形 14"/>
          <p:cNvSpPr/>
          <p:nvPr/>
        </p:nvSpPr>
        <p:spPr>
          <a:xfrm>
            <a:off x="6540730" y="5257234"/>
            <a:ext cx="1963999" cy="369332"/>
          </a:xfrm>
          <a:prstGeom prst="rect">
            <a:avLst/>
          </a:prstGeom>
        </p:spPr>
        <p:txBody>
          <a:bodyPr wrap="none">
            <a:spAutoFit/>
          </a:bodyPr>
          <a:lstStyle/>
          <a:p>
            <a:r>
              <a:rPr lang="ja-JP" altLang="en-US" dirty="0" smtClean="0"/>
              <a:t>ヨーガ療法（１０例）</a:t>
            </a:r>
            <a:endParaRPr lang="ja-JP" altLang="en-US" dirty="0"/>
          </a:p>
        </p:txBody>
      </p:sp>
      <p:graphicFrame>
        <p:nvGraphicFramePr>
          <p:cNvPr id="19" name="グラフ 18"/>
          <p:cNvGraphicFramePr>
            <a:graphicFrameLocks/>
          </p:cNvGraphicFramePr>
          <p:nvPr>
            <p:extLst>
              <p:ext uri="{D42A27DB-BD31-4B8C-83A1-F6EECF244321}">
                <p14:modId xmlns:p14="http://schemas.microsoft.com/office/powerpoint/2010/main" val="3333394336"/>
              </p:ext>
            </p:extLst>
          </p:nvPr>
        </p:nvGraphicFramePr>
        <p:xfrm>
          <a:off x="827584" y="2548738"/>
          <a:ext cx="2304256"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85191044"/>
              </p:ext>
            </p:extLst>
          </p:nvPr>
        </p:nvGraphicFramePr>
        <p:xfrm>
          <a:off x="3379750" y="2647098"/>
          <a:ext cx="2304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2" name="テキスト ボックス 7"/>
          <p:cNvSpPr txBox="1"/>
          <p:nvPr/>
        </p:nvSpPr>
        <p:spPr>
          <a:xfrm>
            <a:off x="1763688" y="4609872"/>
            <a:ext cx="668773"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P=0.005</a:t>
            </a:r>
            <a:endParaRPr kumimoji="1" lang="ja-JP" altLang="en-US" dirty="0"/>
          </a:p>
        </p:txBody>
      </p:sp>
    </p:spTree>
    <p:extLst>
      <p:ext uri="{BB962C8B-B14F-4D97-AF65-F5344CB8AC3E}">
        <p14:creationId xmlns:p14="http://schemas.microsoft.com/office/powerpoint/2010/main" val="109107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4" y="-65333"/>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1043490" y="1027664"/>
            <a:ext cx="7024744" cy="1143000"/>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spcBef>
                <a:spcPct val="0"/>
              </a:spcBef>
              <a:buNone/>
              <a:defRPr kumimoji="0" lang="ja-JP" sz="4400" kern="1200">
                <a:solidFill>
                  <a:schemeClr val="tx1"/>
                </a:solidFill>
                <a:latin typeface="+mj-lt"/>
                <a:ea typeface="+mj-ea"/>
                <a:cs typeface="+mj-cs"/>
              </a:defRPr>
            </a:lvl1pPr>
          </a:lstStyle>
          <a:p>
            <a:r>
              <a:rPr kumimoji="1" lang="ja-JP" altLang="en-US" dirty="0" smtClean="0">
                <a:solidFill>
                  <a:schemeClr val="bg1"/>
                </a:solidFill>
                <a:effectLst>
                  <a:outerShdw blurRad="38100" dist="38100" dir="2700000" algn="tl">
                    <a:srgbClr val="000000">
                      <a:alpha val="43137"/>
                    </a:srgbClr>
                  </a:outerShdw>
                </a:effectLst>
              </a:rPr>
              <a:t>大阪大学</a:t>
            </a:r>
            <a:endParaRPr kumimoji="1" lang="en-US" altLang="ja-JP" dirty="0" smtClean="0">
              <a:solidFill>
                <a:schemeClr val="bg1"/>
              </a:solidFill>
              <a:effectLst>
                <a:outerShdw blurRad="38100" dist="38100" dir="2700000" algn="tl">
                  <a:srgbClr val="000000">
                    <a:alpha val="43137"/>
                  </a:srgbClr>
                </a:outerShdw>
              </a:effectLst>
            </a:endParaRPr>
          </a:p>
          <a:p>
            <a:r>
              <a:rPr kumimoji="1" lang="ja-JP" altLang="en-US" dirty="0" smtClean="0">
                <a:solidFill>
                  <a:schemeClr val="bg1"/>
                </a:solidFill>
                <a:effectLst>
                  <a:outerShdw blurRad="38100" dist="38100" dir="2700000" algn="tl">
                    <a:srgbClr val="000000">
                      <a:alpha val="43137"/>
                    </a:srgbClr>
                  </a:outerShdw>
                </a:effectLst>
              </a:rPr>
              <a:t>生体機能補完医学寄附講座</a:t>
            </a:r>
            <a:endParaRPr kumimoji="1" lang="en-US" altLang="en-US" dirty="0">
              <a:solidFill>
                <a:schemeClr val="bg1"/>
              </a:solidFill>
              <a:effectLst>
                <a:outerShdw blurRad="38100" dist="38100" dir="2700000" algn="tl">
                  <a:srgbClr val="000000">
                    <a:alpha val="43137"/>
                  </a:srgbClr>
                </a:outerShdw>
              </a:effectLst>
            </a:endParaRPr>
          </a:p>
        </p:txBody>
      </p:sp>
      <p:pic>
        <p:nvPicPr>
          <p:cNvPr id="8" name="コンテンツ プレースホルダー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92590" y="2656929"/>
            <a:ext cx="4677833" cy="3508375"/>
          </a:xfrm>
          <a:prstGeom prst="rect">
            <a:avLst/>
          </a:prstGeom>
        </p:spPr>
      </p:pic>
    </p:spTree>
    <p:extLst>
      <p:ext uri="{BB962C8B-B14F-4D97-AF65-F5344CB8AC3E}">
        <p14:creationId xmlns:p14="http://schemas.microsoft.com/office/powerpoint/2010/main" val="322976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extLst>
              <p:ext uri="{D42A27DB-BD31-4B8C-83A1-F6EECF244321}">
                <p14:modId xmlns:p14="http://schemas.microsoft.com/office/powerpoint/2010/main" val="1309153640"/>
              </p:ext>
            </p:extLst>
          </p:nvPr>
        </p:nvGraphicFramePr>
        <p:xfrm>
          <a:off x="4236378" y="2597117"/>
          <a:ext cx="3456000" cy="266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p:cNvGraphicFramePr>
            <a:graphicFrameLocks/>
          </p:cNvGraphicFramePr>
          <p:nvPr>
            <p:extLst>
              <p:ext uri="{D42A27DB-BD31-4B8C-83A1-F6EECF244321}">
                <p14:modId xmlns:p14="http://schemas.microsoft.com/office/powerpoint/2010/main" val="2731751106"/>
              </p:ext>
            </p:extLst>
          </p:nvPr>
        </p:nvGraphicFramePr>
        <p:xfrm>
          <a:off x="323528" y="2597117"/>
          <a:ext cx="3456000" cy="266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コンテンツ プレースホルダー 2"/>
          <p:cNvSpPr>
            <a:spLocks noGrp="1"/>
          </p:cNvSpPr>
          <p:nvPr>
            <p:ph idx="1"/>
          </p:nvPr>
        </p:nvSpPr>
        <p:spPr>
          <a:xfrm>
            <a:off x="107504" y="1844824"/>
            <a:ext cx="8589640" cy="4176464"/>
          </a:xfrm>
        </p:spPr>
        <p:txBody>
          <a:bodyPr>
            <a:normAutofit/>
          </a:bodyPr>
          <a:lstStyle/>
          <a:p>
            <a:r>
              <a:rPr lang="en-US" altLang="ja-JP" sz="2000" dirty="0" smtClean="0">
                <a:solidFill>
                  <a:schemeClr val="tx1"/>
                </a:solidFill>
              </a:rPr>
              <a:t>VAS</a:t>
            </a:r>
            <a:r>
              <a:rPr lang="ja-JP" altLang="en-US" sz="2000" dirty="0" smtClean="0">
                <a:solidFill>
                  <a:schemeClr val="tx1"/>
                </a:solidFill>
              </a:rPr>
              <a:t>身体的苦痛介入直前直後</a:t>
            </a:r>
            <a:endParaRPr lang="en-US" altLang="ja-JP" sz="2000" dirty="0" smtClean="0">
              <a:solidFill>
                <a:schemeClr val="tx1"/>
              </a:solidFill>
            </a:endParaRPr>
          </a:p>
          <a:p>
            <a:pPr marL="0" indent="0">
              <a:buNone/>
            </a:pPr>
            <a:r>
              <a:rPr lang="ja-JP" altLang="en-US" sz="2000" dirty="0">
                <a:solidFill>
                  <a:schemeClr val="tx1"/>
                </a:solidFill>
              </a:rPr>
              <a:t> </a:t>
            </a:r>
            <a:r>
              <a:rPr lang="ja-JP" altLang="en-US" sz="2000" dirty="0" smtClean="0">
                <a:solidFill>
                  <a:schemeClr val="tx1"/>
                </a:solidFill>
              </a:rPr>
              <a:t> （</a:t>
            </a:r>
            <a:r>
              <a:rPr lang="ja-JP" altLang="en-US" sz="2000" dirty="0">
                <a:solidFill>
                  <a:schemeClr val="tx1"/>
                </a:solidFill>
              </a:rPr>
              <a:t>２回目～９回目の受診時の</a:t>
            </a:r>
            <a:r>
              <a:rPr lang="ja-JP" altLang="en-US" sz="2000" dirty="0" smtClean="0">
                <a:solidFill>
                  <a:schemeClr val="tx1"/>
                </a:solidFill>
              </a:rPr>
              <a:t>平均）</a:t>
            </a:r>
            <a:endParaRPr kumimoji="1" lang="en-US" altLang="ja-JP" sz="2000" dirty="0" smtClean="0">
              <a:solidFill>
                <a:schemeClr val="tx1"/>
              </a:solidFill>
            </a:endParaRPr>
          </a:p>
        </p:txBody>
      </p:sp>
      <p:sp>
        <p:nvSpPr>
          <p:cNvPr id="2" name="タイトル 1"/>
          <p:cNvSpPr>
            <a:spLocks noGrp="1"/>
          </p:cNvSpPr>
          <p:nvPr>
            <p:ph type="title"/>
          </p:nvPr>
        </p:nvSpPr>
        <p:spPr/>
        <p:txBody>
          <a:bodyPr/>
          <a:lstStyle/>
          <a:p>
            <a:r>
              <a:rPr lang="en-US" altLang="ja-JP" dirty="0"/>
              <a:t>3</a:t>
            </a:r>
            <a:r>
              <a:rPr lang="ja-JP" altLang="en-US" dirty="0"/>
              <a:t>年目の結果</a:t>
            </a:r>
            <a:endParaRPr kumimoji="1" lang="ja-JP" altLang="en-US" dirty="0"/>
          </a:p>
        </p:txBody>
      </p:sp>
      <p:sp>
        <p:nvSpPr>
          <p:cNvPr id="8" name="コンテンツ プレースホルダー 2"/>
          <p:cNvSpPr txBox="1">
            <a:spLocks/>
          </p:cNvSpPr>
          <p:nvPr/>
        </p:nvSpPr>
        <p:spPr>
          <a:xfrm>
            <a:off x="827584" y="5666936"/>
            <a:ext cx="7408333" cy="10024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solidFill>
              <a:schemeClr val="tx2"/>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dirty="0" smtClean="0">
                <a:solidFill>
                  <a:schemeClr val="tx1"/>
                </a:solidFill>
              </a:rPr>
              <a:t>身体的、精神苦痛は３年目においても、介入直前に比べ介入直後</a:t>
            </a:r>
            <a:r>
              <a:rPr lang="ja-JP" altLang="en-US" dirty="0">
                <a:solidFill>
                  <a:schemeClr val="tx1"/>
                </a:solidFill>
              </a:rPr>
              <a:t>で</a:t>
            </a:r>
            <a:r>
              <a:rPr lang="ja-JP" altLang="en-US" dirty="0" smtClean="0">
                <a:solidFill>
                  <a:schemeClr val="tx1"/>
                </a:solidFill>
              </a:rPr>
              <a:t>有意な改善が見られた。</a:t>
            </a:r>
            <a:endParaRPr lang="en-US" altLang="ja-JP" dirty="0" smtClean="0">
              <a:solidFill>
                <a:schemeClr val="tx1"/>
              </a:solidFill>
            </a:endParaRPr>
          </a:p>
        </p:txBody>
      </p:sp>
      <p:sp>
        <p:nvSpPr>
          <p:cNvPr id="21" name="テキスト ボックス 7"/>
          <p:cNvSpPr txBox="1"/>
          <p:nvPr/>
        </p:nvSpPr>
        <p:spPr>
          <a:xfrm>
            <a:off x="1829295" y="2735342"/>
            <a:ext cx="726481"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P&lt;0.0001</a:t>
            </a:r>
            <a:endParaRPr kumimoji="1" lang="ja-JP" altLang="en-US" dirty="0"/>
          </a:p>
        </p:txBody>
      </p:sp>
      <p:sp>
        <p:nvSpPr>
          <p:cNvPr id="24" name="テキスト ボックス 7"/>
          <p:cNvSpPr txBox="1"/>
          <p:nvPr/>
        </p:nvSpPr>
        <p:spPr>
          <a:xfrm>
            <a:off x="5690609" y="2735342"/>
            <a:ext cx="726481"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P&lt;0.0001</a:t>
            </a:r>
            <a:endParaRPr kumimoji="1" lang="ja-JP" altLang="en-US" dirty="0"/>
          </a:p>
        </p:txBody>
      </p:sp>
      <p:sp>
        <p:nvSpPr>
          <p:cNvPr id="27" name="正方形/長方形 26"/>
          <p:cNvSpPr/>
          <p:nvPr/>
        </p:nvSpPr>
        <p:spPr>
          <a:xfrm>
            <a:off x="1505488" y="5257517"/>
            <a:ext cx="1374094" cy="369332"/>
          </a:xfrm>
          <a:prstGeom prst="rect">
            <a:avLst/>
          </a:prstGeom>
        </p:spPr>
        <p:txBody>
          <a:bodyPr wrap="none">
            <a:spAutoFit/>
          </a:bodyPr>
          <a:lstStyle/>
          <a:p>
            <a:r>
              <a:rPr lang="ja-JP" altLang="en-US" dirty="0" smtClean="0"/>
              <a:t>全体（１１例）</a:t>
            </a:r>
            <a:endParaRPr lang="ja-JP" altLang="en-US" dirty="0"/>
          </a:p>
        </p:txBody>
      </p:sp>
      <p:sp>
        <p:nvSpPr>
          <p:cNvPr id="7" name="正方形/長方形 6"/>
          <p:cNvSpPr/>
          <p:nvPr/>
        </p:nvSpPr>
        <p:spPr>
          <a:xfrm>
            <a:off x="4211960" y="1916832"/>
            <a:ext cx="4572000" cy="707886"/>
          </a:xfrm>
          <a:prstGeom prst="rect">
            <a:avLst/>
          </a:prstGeom>
        </p:spPr>
        <p:txBody>
          <a:bodyPr>
            <a:spAutoFit/>
          </a:bodyPr>
          <a:lstStyle/>
          <a:p>
            <a:r>
              <a:rPr lang="ja-JP" altLang="en-US" sz="2000" dirty="0"/>
              <a:t>　 </a:t>
            </a:r>
            <a:r>
              <a:rPr lang="en-US" altLang="ja-JP" sz="2000" dirty="0" smtClean="0"/>
              <a:t>VAS</a:t>
            </a:r>
            <a:r>
              <a:rPr lang="ja-JP" altLang="en-US" sz="2000" dirty="0"/>
              <a:t>精神的苦痛介入直前直後</a:t>
            </a:r>
            <a:endParaRPr lang="en-US" altLang="ja-JP" sz="2000" dirty="0"/>
          </a:p>
          <a:p>
            <a:r>
              <a:rPr lang="ja-JP" altLang="en-US" sz="2000" dirty="0"/>
              <a:t>  （２回目～９回目の受診時の平均）</a:t>
            </a:r>
            <a:endParaRPr lang="en-US" altLang="ja-JP" sz="2000" dirty="0"/>
          </a:p>
        </p:txBody>
      </p:sp>
      <p:sp>
        <p:nvSpPr>
          <p:cNvPr id="37" name="正方形/長方形 36"/>
          <p:cNvSpPr/>
          <p:nvPr/>
        </p:nvSpPr>
        <p:spPr>
          <a:xfrm>
            <a:off x="5366802" y="5257517"/>
            <a:ext cx="1374094" cy="369332"/>
          </a:xfrm>
          <a:prstGeom prst="rect">
            <a:avLst/>
          </a:prstGeom>
        </p:spPr>
        <p:txBody>
          <a:bodyPr wrap="none">
            <a:spAutoFit/>
          </a:bodyPr>
          <a:lstStyle/>
          <a:p>
            <a:r>
              <a:rPr lang="ja-JP" altLang="en-US" dirty="0" smtClean="0"/>
              <a:t>全体（１１例）</a:t>
            </a:r>
            <a:endParaRPr lang="ja-JP" altLang="en-US" dirty="0"/>
          </a:p>
        </p:txBody>
      </p:sp>
    </p:spTree>
    <p:extLst>
      <p:ext uri="{BB962C8B-B14F-4D97-AF65-F5344CB8AC3E}">
        <p14:creationId xmlns:p14="http://schemas.microsoft.com/office/powerpoint/2010/main" val="20208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2302200979"/>
              </p:ext>
            </p:extLst>
          </p:nvPr>
        </p:nvGraphicFramePr>
        <p:xfrm>
          <a:off x="4355976" y="2492896"/>
          <a:ext cx="3456000" cy="266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グラフ 30"/>
          <p:cNvGraphicFramePr>
            <a:graphicFrameLocks/>
          </p:cNvGraphicFramePr>
          <p:nvPr>
            <p:extLst>
              <p:ext uri="{D42A27DB-BD31-4B8C-83A1-F6EECF244321}">
                <p14:modId xmlns:p14="http://schemas.microsoft.com/office/powerpoint/2010/main" val="4140993911"/>
              </p:ext>
            </p:extLst>
          </p:nvPr>
        </p:nvGraphicFramePr>
        <p:xfrm>
          <a:off x="323528" y="2517638"/>
          <a:ext cx="3456000" cy="266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コンテンツ プレースホルダー 2"/>
          <p:cNvSpPr>
            <a:spLocks noGrp="1"/>
          </p:cNvSpPr>
          <p:nvPr>
            <p:ph idx="1"/>
          </p:nvPr>
        </p:nvSpPr>
        <p:spPr>
          <a:xfrm>
            <a:off x="107504" y="1844824"/>
            <a:ext cx="8589640" cy="4176464"/>
          </a:xfrm>
        </p:spPr>
        <p:txBody>
          <a:bodyPr>
            <a:normAutofit/>
          </a:bodyPr>
          <a:lstStyle/>
          <a:p>
            <a:r>
              <a:rPr lang="ja-JP" altLang="en-US" sz="2000" dirty="0" smtClean="0">
                <a:solidFill>
                  <a:schemeClr val="tx1"/>
                </a:solidFill>
              </a:rPr>
              <a:t> マクギル痛みの強度介入前後</a:t>
            </a:r>
            <a:endParaRPr lang="en-US" altLang="ja-JP" sz="2000" dirty="0" smtClean="0">
              <a:solidFill>
                <a:schemeClr val="tx1"/>
              </a:solidFill>
            </a:endParaRPr>
          </a:p>
          <a:p>
            <a:pPr marL="0" indent="0">
              <a:buNone/>
            </a:pPr>
            <a:r>
              <a:rPr kumimoji="1" lang="ja-JP" altLang="en-US" sz="2000" dirty="0" smtClean="0">
                <a:solidFill>
                  <a:schemeClr val="tx1"/>
                </a:solidFill>
              </a:rPr>
              <a:t>（１回</a:t>
            </a:r>
            <a:r>
              <a:rPr lang="ja-JP" altLang="en-US" sz="2000" dirty="0">
                <a:solidFill>
                  <a:schemeClr val="tx1"/>
                </a:solidFill>
              </a:rPr>
              <a:t>目</a:t>
            </a:r>
            <a:r>
              <a:rPr kumimoji="1" lang="ja-JP" altLang="en-US" sz="2000" dirty="0" smtClean="0">
                <a:solidFill>
                  <a:schemeClr val="tx1"/>
                </a:solidFill>
              </a:rPr>
              <a:t>の</a:t>
            </a:r>
            <a:r>
              <a:rPr lang="ja-JP" altLang="en-US" sz="2000" dirty="0">
                <a:solidFill>
                  <a:schemeClr val="tx1"/>
                </a:solidFill>
              </a:rPr>
              <a:t>受</a:t>
            </a:r>
            <a:r>
              <a:rPr lang="ja-JP" altLang="en-US" sz="2000" dirty="0" smtClean="0">
                <a:solidFill>
                  <a:schemeClr val="tx1"/>
                </a:solidFill>
              </a:rPr>
              <a:t>診</a:t>
            </a:r>
            <a:r>
              <a:rPr kumimoji="1" lang="ja-JP" altLang="en-US" sz="2000" dirty="0" smtClean="0">
                <a:solidFill>
                  <a:schemeClr val="tx1"/>
                </a:solidFill>
              </a:rPr>
              <a:t>時と１０回目の受診時）</a:t>
            </a:r>
            <a:endParaRPr kumimoji="1" lang="en-US" altLang="ja-JP" sz="2000" dirty="0" smtClean="0">
              <a:solidFill>
                <a:schemeClr val="tx1"/>
              </a:solidFill>
            </a:endParaRPr>
          </a:p>
        </p:txBody>
      </p:sp>
      <p:sp>
        <p:nvSpPr>
          <p:cNvPr id="2" name="タイトル 1"/>
          <p:cNvSpPr>
            <a:spLocks noGrp="1"/>
          </p:cNvSpPr>
          <p:nvPr>
            <p:ph type="title"/>
          </p:nvPr>
        </p:nvSpPr>
        <p:spPr/>
        <p:txBody>
          <a:bodyPr/>
          <a:lstStyle/>
          <a:p>
            <a:r>
              <a:rPr kumimoji="1" lang="ja-JP" altLang="en-US" dirty="0" smtClean="0"/>
              <a:t>３年目の結果</a:t>
            </a:r>
            <a:endParaRPr kumimoji="1" lang="ja-JP" altLang="en-US" dirty="0"/>
          </a:p>
        </p:txBody>
      </p:sp>
      <p:sp>
        <p:nvSpPr>
          <p:cNvPr id="8" name="コンテンツ プレースホルダー 2"/>
          <p:cNvSpPr txBox="1">
            <a:spLocks/>
          </p:cNvSpPr>
          <p:nvPr/>
        </p:nvSpPr>
        <p:spPr>
          <a:xfrm>
            <a:off x="827584" y="5666936"/>
            <a:ext cx="7408333" cy="10024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solidFill>
              <a:schemeClr val="tx2"/>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dirty="0" smtClean="0">
                <a:solidFill>
                  <a:schemeClr val="tx1"/>
                </a:solidFill>
              </a:rPr>
              <a:t>マクギル痛みの強度、</a:t>
            </a:r>
            <a:r>
              <a:rPr lang="en-US" altLang="ja-JP" dirty="0">
                <a:solidFill>
                  <a:schemeClr val="tx1"/>
                </a:solidFill>
              </a:rPr>
              <a:t>IES-R</a:t>
            </a:r>
            <a:r>
              <a:rPr lang="ja-JP" altLang="en-US" dirty="0" smtClean="0">
                <a:solidFill>
                  <a:schemeClr val="tx1"/>
                </a:solidFill>
              </a:rPr>
              <a:t>は介入直前に比べ介入直後</a:t>
            </a:r>
            <a:r>
              <a:rPr lang="ja-JP" altLang="en-US" dirty="0">
                <a:solidFill>
                  <a:schemeClr val="tx1"/>
                </a:solidFill>
              </a:rPr>
              <a:t>で</a:t>
            </a:r>
            <a:r>
              <a:rPr lang="ja-JP" altLang="en-US" dirty="0" smtClean="0">
                <a:solidFill>
                  <a:schemeClr val="tx1"/>
                </a:solidFill>
              </a:rPr>
              <a:t>有意な改善が見られず。</a:t>
            </a:r>
            <a:endParaRPr lang="en-US" altLang="ja-JP" dirty="0" smtClean="0">
              <a:solidFill>
                <a:schemeClr val="tx1"/>
              </a:solidFill>
            </a:endParaRPr>
          </a:p>
        </p:txBody>
      </p:sp>
      <p:sp>
        <p:nvSpPr>
          <p:cNvPr id="18" name="テキスト ボックス 7"/>
          <p:cNvSpPr txBox="1"/>
          <p:nvPr/>
        </p:nvSpPr>
        <p:spPr>
          <a:xfrm>
            <a:off x="5796136" y="4566284"/>
            <a:ext cx="720069"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P=0.3537</a:t>
            </a:r>
            <a:endParaRPr kumimoji="1" lang="ja-JP" altLang="en-US" dirty="0"/>
          </a:p>
        </p:txBody>
      </p:sp>
      <p:sp>
        <p:nvSpPr>
          <p:cNvPr id="21" name="テキスト ボックス 7"/>
          <p:cNvSpPr txBox="1"/>
          <p:nvPr/>
        </p:nvSpPr>
        <p:spPr>
          <a:xfrm>
            <a:off x="1819804" y="4581128"/>
            <a:ext cx="663964"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P=0.924</a:t>
            </a:r>
            <a:endParaRPr kumimoji="1" lang="ja-JP" altLang="en-US" dirty="0"/>
          </a:p>
        </p:txBody>
      </p:sp>
      <p:sp>
        <p:nvSpPr>
          <p:cNvPr id="27" name="正方形/長方形 26"/>
          <p:cNvSpPr/>
          <p:nvPr/>
        </p:nvSpPr>
        <p:spPr>
          <a:xfrm>
            <a:off x="1505488" y="5257517"/>
            <a:ext cx="1374094" cy="369332"/>
          </a:xfrm>
          <a:prstGeom prst="rect">
            <a:avLst/>
          </a:prstGeom>
        </p:spPr>
        <p:txBody>
          <a:bodyPr wrap="none">
            <a:spAutoFit/>
          </a:bodyPr>
          <a:lstStyle/>
          <a:p>
            <a:r>
              <a:rPr lang="ja-JP" altLang="en-US" dirty="0" smtClean="0"/>
              <a:t>全体（１１例）</a:t>
            </a:r>
            <a:endParaRPr lang="ja-JP" altLang="en-US" dirty="0"/>
          </a:p>
        </p:txBody>
      </p:sp>
      <p:sp>
        <p:nvSpPr>
          <p:cNvPr id="7" name="正方形/長方形 6"/>
          <p:cNvSpPr/>
          <p:nvPr/>
        </p:nvSpPr>
        <p:spPr>
          <a:xfrm>
            <a:off x="4139952" y="1844824"/>
            <a:ext cx="4572000" cy="707886"/>
          </a:xfrm>
          <a:prstGeom prst="rect">
            <a:avLst/>
          </a:prstGeom>
        </p:spPr>
        <p:txBody>
          <a:bodyPr>
            <a:spAutoFit/>
          </a:bodyPr>
          <a:lstStyle/>
          <a:p>
            <a:r>
              <a:rPr lang="en-US" altLang="ja-JP" sz="2000" dirty="0"/>
              <a:t>IES-R</a:t>
            </a:r>
            <a:r>
              <a:rPr lang="ja-JP" altLang="en-US" sz="2000" dirty="0"/>
              <a:t>介入前後（２５以上で</a:t>
            </a:r>
            <a:r>
              <a:rPr lang="en-US" altLang="ja-JP" sz="2000" dirty="0"/>
              <a:t>PTSD</a:t>
            </a:r>
            <a:r>
              <a:rPr lang="ja-JP" altLang="en-US" sz="2000" dirty="0"/>
              <a:t>疑い）</a:t>
            </a:r>
            <a:endParaRPr lang="en-US" altLang="ja-JP" sz="2000" dirty="0"/>
          </a:p>
          <a:p>
            <a:r>
              <a:rPr lang="ja-JP" altLang="en-US" sz="2000" dirty="0"/>
              <a:t>（１回目の受診時と１０回目の受診時）</a:t>
            </a:r>
            <a:endParaRPr lang="en-US" altLang="ja-JP" sz="2000" dirty="0"/>
          </a:p>
        </p:txBody>
      </p:sp>
    </p:spTree>
    <p:extLst>
      <p:ext uri="{BB962C8B-B14F-4D97-AF65-F5344CB8AC3E}">
        <p14:creationId xmlns:p14="http://schemas.microsoft.com/office/powerpoint/2010/main" val="13805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844824"/>
            <a:ext cx="8589640" cy="4176464"/>
          </a:xfrm>
        </p:spPr>
        <p:txBody>
          <a:bodyPr>
            <a:normAutofit/>
          </a:bodyPr>
          <a:lstStyle/>
          <a:p>
            <a:pPr marL="0" indent="0">
              <a:buNone/>
            </a:pPr>
            <a:r>
              <a:rPr lang="ja-JP" altLang="en-US" sz="2000" dirty="0" smtClean="0">
                <a:solidFill>
                  <a:schemeClr val="tx1"/>
                </a:solidFill>
              </a:rPr>
              <a:t>　　マインドフルネス尺度（ＭＡＡＳ）</a:t>
            </a:r>
            <a:endParaRPr lang="en-US" altLang="ja-JP" sz="2000" dirty="0" smtClean="0">
              <a:solidFill>
                <a:schemeClr val="tx1"/>
              </a:solidFill>
            </a:endParaRPr>
          </a:p>
          <a:p>
            <a:pPr marL="0" indent="0">
              <a:buNone/>
            </a:pPr>
            <a:r>
              <a:rPr lang="ja-JP" altLang="en-US" sz="2000" dirty="0" smtClean="0">
                <a:solidFill>
                  <a:schemeClr val="tx1"/>
                </a:solidFill>
              </a:rPr>
              <a:t>  　　　（１回目と</a:t>
            </a:r>
            <a:r>
              <a:rPr lang="ja-JP" altLang="en-US" sz="2000" dirty="0">
                <a:solidFill>
                  <a:schemeClr val="tx1"/>
                </a:solidFill>
              </a:rPr>
              <a:t>１０</a:t>
            </a:r>
            <a:r>
              <a:rPr lang="ja-JP" altLang="en-US" sz="2000" dirty="0" smtClean="0">
                <a:solidFill>
                  <a:schemeClr val="tx1"/>
                </a:solidFill>
              </a:rPr>
              <a:t>回目の比較）</a:t>
            </a:r>
            <a:endParaRPr lang="en-US" altLang="ja-JP" sz="2000" dirty="0">
              <a:solidFill>
                <a:schemeClr val="tx1"/>
              </a:solidFill>
            </a:endParaRPr>
          </a:p>
          <a:p>
            <a:pPr marL="0" indent="0">
              <a:buNone/>
            </a:pPr>
            <a:endParaRPr lang="en-US" altLang="ja-JP" sz="2000" dirty="0" smtClean="0">
              <a:solidFill>
                <a:schemeClr val="tx1"/>
              </a:solidFill>
            </a:endParaRPr>
          </a:p>
        </p:txBody>
      </p:sp>
      <p:graphicFrame>
        <p:nvGraphicFramePr>
          <p:cNvPr id="29" name="グラフ 28"/>
          <p:cNvGraphicFramePr>
            <a:graphicFrameLocks/>
          </p:cNvGraphicFramePr>
          <p:nvPr>
            <p:extLst>
              <p:ext uri="{D42A27DB-BD31-4B8C-83A1-F6EECF244321}">
                <p14:modId xmlns:p14="http://schemas.microsoft.com/office/powerpoint/2010/main" val="2944528990"/>
              </p:ext>
            </p:extLst>
          </p:nvPr>
        </p:nvGraphicFramePr>
        <p:xfrm>
          <a:off x="4355976" y="2626971"/>
          <a:ext cx="3456000" cy="266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518194197"/>
              </p:ext>
            </p:extLst>
          </p:nvPr>
        </p:nvGraphicFramePr>
        <p:xfrm>
          <a:off x="395536" y="2655048"/>
          <a:ext cx="3456000" cy="266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p:txBody>
          <a:bodyPr/>
          <a:lstStyle/>
          <a:p>
            <a:r>
              <a:rPr lang="en-US" altLang="ja-JP" dirty="0"/>
              <a:t>3</a:t>
            </a:r>
            <a:r>
              <a:rPr lang="ja-JP" altLang="en-US" dirty="0"/>
              <a:t>年目の結果</a:t>
            </a:r>
            <a:endParaRPr kumimoji="1" lang="ja-JP" altLang="en-US" dirty="0"/>
          </a:p>
        </p:txBody>
      </p:sp>
      <p:sp>
        <p:nvSpPr>
          <p:cNvPr id="8" name="コンテンツ プレースホルダー 2"/>
          <p:cNvSpPr txBox="1">
            <a:spLocks/>
          </p:cNvSpPr>
          <p:nvPr/>
        </p:nvSpPr>
        <p:spPr>
          <a:xfrm>
            <a:off x="827584" y="5666936"/>
            <a:ext cx="7408333" cy="10024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solidFill>
              <a:schemeClr val="tx2"/>
            </a:solidFill>
          </a:ln>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dirty="0" smtClean="0">
                <a:solidFill>
                  <a:schemeClr val="tx1"/>
                </a:solidFill>
              </a:rPr>
              <a:t>ＭＡＡＳは介入直前に比べ介入直後</a:t>
            </a:r>
            <a:r>
              <a:rPr lang="ja-JP" altLang="en-US" dirty="0">
                <a:solidFill>
                  <a:schemeClr val="tx1"/>
                </a:solidFill>
              </a:rPr>
              <a:t>で</a:t>
            </a:r>
            <a:r>
              <a:rPr lang="ja-JP" altLang="en-US" dirty="0" smtClean="0">
                <a:solidFill>
                  <a:schemeClr val="tx1"/>
                </a:solidFill>
              </a:rPr>
              <a:t>有意な改善が見られた。</a:t>
            </a:r>
            <a:endParaRPr lang="en-US" altLang="ja-JP" dirty="0" smtClean="0">
              <a:solidFill>
                <a:schemeClr val="tx1"/>
              </a:solidFill>
            </a:endParaRPr>
          </a:p>
          <a:p>
            <a:r>
              <a:rPr lang="ja-JP" altLang="en-US" dirty="0" smtClean="0">
                <a:solidFill>
                  <a:schemeClr val="tx1"/>
                </a:solidFill>
              </a:rPr>
              <a:t>ＰＨＱ</a:t>
            </a:r>
            <a:r>
              <a:rPr lang="en-US" altLang="ja-JP" dirty="0" smtClean="0">
                <a:solidFill>
                  <a:schemeClr val="tx1"/>
                </a:solidFill>
              </a:rPr>
              <a:t>-</a:t>
            </a:r>
            <a:r>
              <a:rPr lang="ja-JP" altLang="en-US" dirty="0" smtClean="0">
                <a:solidFill>
                  <a:schemeClr val="tx1"/>
                </a:solidFill>
              </a:rPr>
              <a:t>９</a:t>
            </a:r>
            <a:r>
              <a:rPr lang="ja-JP" altLang="en-US" dirty="0">
                <a:solidFill>
                  <a:schemeClr val="tx1"/>
                </a:solidFill>
              </a:rPr>
              <a:t>は介入直前に比べ介入直後で有意な</a:t>
            </a:r>
            <a:r>
              <a:rPr lang="ja-JP" altLang="en-US" dirty="0" smtClean="0">
                <a:solidFill>
                  <a:schemeClr val="tx1"/>
                </a:solidFill>
              </a:rPr>
              <a:t>改善傾向が</a:t>
            </a:r>
            <a:r>
              <a:rPr lang="ja-JP" altLang="en-US" dirty="0">
                <a:solidFill>
                  <a:schemeClr val="tx1"/>
                </a:solidFill>
              </a:rPr>
              <a:t>見られた。</a:t>
            </a:r>
          </a:p>
        </p:txBody>
      </p:sp>
      <p:sp>
        <p:nvSpPr>
          <p:cNvPr id="18" name="テキスト ボックス 7"/>
          <p:cNvSpPr txBox="1"/>
          <p:nvPr/>
        </p:nvSpPr>
        <p:spPr>
          <a:xfrm>
            <a:off x="5796136" y="2744027"/>
            <a:ext cx="668773"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P=0.058</a:t>
            </a:r>
            <a:endParaRPr kumimoji="1" lang="ja-JP" altLang="en-US" dirty="0"/>
          </a:p>
        </p:txBody>
      </p:sp>
      <p:sp>
        <p:nvSpPr>
          <p:cNvPr id="21" name="テキスト ボックス 7"/>
          <p:cNvSpPr txBox="1"/>
          <p:nvPr/>
        </p:nvSpPr>
        <p:spPr>
          <a:xfrm>
            <a:off x="1829295" y="2735342"/>
            <a:ext cx="668773"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smtClean="0"/>
              <a:t>P=0.003</a:t>
            </a:r>
            <a:endParaRPr kumimoji="1" lang="ja-JP" altLang="en-US" dirty="0"/>
          </a:p>
        </p:txBody>
      </p:sp>
      <p:sp>
        <p:nvSpPr>
          <p:cNvPr id="27" name="正方形/長方形 26"/>
          <p:cNvSpPr/>
          <p:nvPr/>
        </p:nvSpPr>
        <p:spPr>
          <a:xfrm>
            <a:off x="1505488" y="5257517"/>
            <a:ext cx="1374094" cy="369332"/>
          </a:xfrm>
          <a:prstGeom prst="rect">
            <a:avLst/>
          </a:prstGeom>
        </p:spPr>
        <p:txBody>
          <a:bodyPr wrap="none">
            <a:spAutoFit/>
          </a:bodyPr>
          <a:lstStyle/>
          <a:p>
            <a:r>
              <a:rPr lang="ja-JP" altLang="en-US" dirty="0" smtClean="0"/>
              <a:t>全体（１１例）</a:t>
            </a:r>
            <a:endParaRPr lang="ja-JP" altLang="en-US" dirty="0"/>
          </a:p>
        </p:txBody>
      </p:sp>
      <p:sp>
        <p:nvSpPr>
          <p:cNvPr id="7" name="正方形/長方形 6"/>
          <p:cNvSpPr/>
          <p:nvPr/>
        </p:nvSpPr>
        <p:spPr>
          <a:xfrm>
            <a:off x="4067944" y="1916832"/>
            <a:ext cx="4572000" cy="707886"/>
          </a:xfrm>
          <a:prstGeom prst="rect">
            <a:avLst/>
          </a:prstGeom>
        </p:spPr>
        <p:txBody>
          <a:bodyPr>
            <a:spAutoFit/>
          </a:bodyPr>
          <a:lstStyle/>
          <a:p>
            <a:r>
              <a:rPr lang="en-US" altLang="ja-JP" sz="2000" dirty="0"/>
              <a:t>PHQ-9</a:t>
            </a:r>
            <a:r>
              <a:rPr lang="ja-JP" altLang="en-US" sz="2000" dirty="0"/>
              <a:t>介入前後（１０以上でうつ疑い）</a:t>
            </a:r>
            <a:endParaRPr lang="en-US" altLang="ja-JP" sz="2000" dirty="0"/>
          </a:p>
          <a:p>
            <a:r>
              <a:rPr lang="ja-JP" altLang="en-US" sz="2000" dirty="0"/>
              <a:t>（１回目の受診時と１０回目の受診時）</a:t>
            </a:r>
            <a:endParaRPr lang="en-US" altLang="ja-JP" sz="2000" dirty="0"/>
          </a:p>
        </p:txBody>
      </p:sp>
      <p:sp>
        <p:nvSpPr>
          <p:cNvPr id="30" name="正方形/長方形 29"/>
          <p:cNvSpPr/>
          <p:nvPr/>
        </p:nvSpPr>
        <p:spPr>
          <a:xfrm>
            <a:off x="5443475" y="5257517"/>
            <a:ext cx="1374094" cy="369332"/>
          </a:xfrm>
          <a:prstGeom prst="rect">
            <a:avLst/>
          </a:prstGeom>
        </p:spPr>
        <p:txBody>
          <a:bodyPr wrap="none">
            <a:spAutoFit/>
          </a:bodyPr>
          <a:lstStyle/>
          <a:p>
            <a:r>
              <a:rPr lang="ja-JP" altLang="en-US" dirty="0" smtClean="0"/>
              <a:t>全体（１１例）</a:t>
            </a:r>
            <a:endParaRPr lang="ja-JP" altLang="en-US" dirty="0"/>
          </a:p>
        </p:txBody>
      </p:sp>
    </p:spTree>
    <p:extLst>
      <p:ext uri="{BB962C8B-B14F-4D97-AF65-F5344CB8AC3E}">
        <p14:creationId xmlns:p14="http://schemas.microsoft.com/office/powerpoint/2010/main" val="42200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39952" y="613792"/>
            <a:ext cx="4824536" cy="5191472"/>
          </a:xfrm>
          <a:prstGeom prst="rect">
            <a:avLst/>
          </a:prstGeom>
          <a:noFill/>
        </p:spPr>
        <p:txBody>
          <a:bodyPr wrap="square" rtlCol="0">
            <a:noAutofit/>
          </a:bodyPr>
          <a:lstStyle/>
          <a:p>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トラウマ</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への囚われ</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と</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学習性</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無力感</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の</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克服のため</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には</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ja-JP" sz="3200" u="sng" dirty="0" smtClean="0">
                <a:solidFill>
                  <a:schemeClr val="bg1"/>
                </a:solidFill>
                <a:effectLst>
                  <a:outerShdw blurRad="38100" dist="38100" dir="2700000" algn="tl">
                    <a:srgbClr val="000000">
                      <a:alpha val="43137"/>
                    </a:srgbClr>
                  </a:outerShdw>
                </a:effectLst>
                <a:ea typeface="ＭＳ ゴシック"/>
                <a:cs typeface="Times New Roman"/>
              </a:rPr>
              <a:t>能動的</a:t>
            </a:r>
            <a:r>
              <a:rPr lang="ja-JP" altLang="ja-JP" sz="3200" u="sng" dirty="0">
                <a:solidFill>
                  <a:schemeClr val="bg1"/>
                </a:solidFill>
                <a:effectLst>
                  <a:outerShdw blurRad="38100" dist="38100" dir="2700000" algn="tl">
                    <a:srgbClr val="000000">
                      <a:alpha val="43137"/>
                    </a:srgbClr>
                  </a:outerShdw>
                </a:effectLst>
                <a:ea typeface="ＭＳ ゴシック"/>
                <a:cs typeface="Times New Roman"/>
              </a:rPr>
              <a:t>な自己統制感</a:t>
            </a:r>
            <a:r>
              <a:rPr lang="ja-JP" altLang="ja-JP" sz="3200" dirty="0" smtClean="0">
                <a:solidFill>
                  <a:schemeClr val="bg1"/>
                </a:solidFill>
                <a:effectLst>
                  <a:outerShdw blurRad="38100" dist="38100" dir="2700000" algn="tl">
                    <a:srgbClr val="000000">
                      <a:alpha val="43137"/>
                    </a:srgbClr>
                  </a:outerShdw>
                </a:effectLst>
                <a:ea typeface="ＭＳ ゴシック"/>
                <a:cs typeface="Times New Roman"/>
              </a:rPr>
              <a:t>と</a:t>
            </a:r>
            <a:endParaRPr lang="en-US" altLang="ja-JP" sz="3200" dirty="0">
              <a:solidFill>
                <a:schemeClr val="bg1"/>
              </a:solidFill>
              <a:effectLst>
                <a:outerShdw blurRad="38100" dist="38100" dir="2700000" algn="tl">
                  <a:srgbClr val="000000">
                    <a:alpha val="43137"/>
                  </a:srgbClr>
                </a:outerShdw>
              </a:effectLst>
              <a:ea typeface="ＭＳ ゴシック"/>
              <a:cs typeface="Times New Roman"/>
            </a:endParaRPr>
          </a:p>
          <a:p>
            <a:r>
              <a:rPr lang="ja-JP" altLang="en-US" sz="2800" dirty="0" smtClean="0">
                <a:solidFill>
                  <a:srgbClr val="FFFF00"/>
                </a:solidFill>
              </a:rPr>
              <a:t>（</a:t>
            </a:r>
            <a:r>
              <a:rPr lang="ja-JP" altLang="ja-JP" sz="2800" dirty="0" smtClean="0">
                <a:solidFill>
                  <a:srgbClr val="FFFF00"/>
                </a:solidFill>
              </a:rPr>
              <a:t>セルフケア</a:t>
            </a:r>
            <a:r>
              <a:rPr lang="ja-JP" altLang="ja-JP" sz="2800" dirty="0">
                <a:solidFill>
                  <a:srgbClr val="FFFF00"/>
                </a:solidFill>
              </a:rPr>
              <a:t>としてストレス軽減に取り組めるように援助</a:t>
            </a:r>
            <a:r>
              <a:rPr lang="ja-JP" altLang="ja-JP" sz="2800" dirty="0" smtClean="0">
                <a:solidFill>
                  <a:srgbClr val="FFFF00"/>
                </a:solidFill>
              </a:rPr>
              <a:t>する</a:t>
            </a:r>
            <a:r>
              <a:rPr lang="ja-JP" altLang="en-US" sz="2800" dirty="0" smtClean="0">
                <a:solidFill>
                  <a:srgbClr val="FFFF00"/>
                </a:solidFill>
              </a:rPr>
              <a:t>）</a:t>
            </a:r>
            <a:r>
              <a:rPr lang="ja-JP" altLang="en-US" sz="3200" u="sng" dirty="0" smtClean="0">
                <a:solidFill>
                  <a:schemeClr val="bg1"/>
                </a:solidFill>
                <a:effectLst>
                  <a:outerShdw blurRad="38100" dist="38100" dir="2700000" algn="tl">
                    <a:srgbClr val="000000">
                      <a:alpha val="43137"/>
                    </a:srgbClr>
                  </a:outerShdw>
                </a:effectLst>
                <a:ea typeface="ＭＳ ゴシック"/>
                <a:cs typeface="Times New Roman"/>
              </a:rPr>
              <a:t>「</a:t>
            </a:r>
            <a:r>
              <a:rPr lang="ja-JP" altLang="ja-JP" sz="3200" u="sng" dirty="0" smtClean="0">
                <a:solidFill>
                  <a:schemeClr val="bg1"/>
                </a:solidFill>
                <a:effectLst>
                  <a:outerShdw blurRad="38100" dist="38100" dir="2700000" algn="tl">
                    <a:srgbClr val="000000">
                      <a:alpha val="43137"/>
                    </a:srgbClr>
                  </a:outerShdw>
                </a:effectLst>
                <a:ea typeface="ＭＳ ゴシック"/>
                <a:cs typeface="Times New Roman"/>
              </a:rPr>
              <a:t>今</a:t>
            </a:r>
            <a:r>
              <a:rPr lang="ja-JP" altLang="ja-JP" sz="3200" u="sng" dirty="0">
                <a:solidFill>
                  <a:schemeClr val="bg1"/>
                </a:solidFill>
                <a:effectLst>
                  <a:outerShdw blurRad="38100" dist="38100" dir="2700000" algn="tl">
                    <a:srgbClr val="000000">
                      <a:alpha val="43137"/>
                    </a:srgbClr>
                  </a:outerShdw>
                </a:effectLst>
                <a:ea typeface="ＭＳ ゴシック"/>
                <a:cs typeface="Times New Roman"/>
              </a:rPr>
              <a:t>ここに生きて</a:t>
            </a:r>
            <a:r>
              <a:rPr lang="ja-JP" altLang="ja-JP" sz="3200" u="sng" dirty="0" smtClean="0">
                <a:solidFill>
                  <a:schemeClr val="bg1"/>
                </a:solidFill>
                <a:effectLst>
                  <a:outerShdw blurRad="38100" dist="38100" dir="2700000" algn="tl">
                    <a:srgbClr val="000000">
                      <a:alpha val="43137"/>
                    </a:srgbClr>
                  </a:outerShdw>
                </a:effectLst>
                <a:ea typeface="ＭＳ ゴシック"/>
                <a:cs typeface="Times New Roman"/>
              </a:rPr>
              <a:t>いる</a:t>
            </a:r>
            <a:r>
              <a:rPr lang="ja-JP" altLang="en-US" sz="3200" u="sng" dirty="0" smtClean="0">
                <a:solidFill>
                  <a:schemeClr val="bg1"/>
                </a:solidFill>
                <a:effectLst>
                  <a:outerShdw blurRad="38100" dist="38100" dir="2700000" algn="tl">
                    <a:srgbClr val="000000">
                      <a:alpha val="43137"/>
                    </a:srgbClr>
                  </a:outerShdw>
                </a:effectLst>
                <a:ea typeface="ＭＳ ゴシック"/>
                <a:cs typeface="Times New Roman"/>
              </a:rPr>
              <a:t>」</a:t>
            </a:r>
            <a:endParaRPr lang="en-US" altLang="ja-JP" sz="3200" u="sng"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と</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感じることが</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できる</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適応力</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を</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取り戻す</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ja-JP" altLang="en-US" sz="2800" dirty="0">
                <a:solidFill>
                  <a:srgbClr val="FFFF00"/>
                </a:solidFill>
              </a:rPr>
              <a:t>（</a:t>
            </a:r>
            <a:r>
              <a:rPr lang="ja-JP" altLang="ja-JP" sz="2800" dirty="0" smtClean="0">
                <a:solidFill>
                  <a:srgbClr val="FFFF00"/>
                </a:solidFill>
              </a:rPr>
              <a:t>マインドフルネス</a:t>
            </a:r>
            <a:r>
              <a:rPr lang="ja-JP" altLang="ja-JP" sz="2800" dirty="0">
                <a:solidFill>
                  <a:srgbClr val="FFFF00"/>
                </a:solidFill>
              </a:rPr>
              <a:t>を</a:t>
            </a:r>
            <a:r>
              <a:rPr lang="ja-JP" altLang="ja-JP" sz="2800" dirty="0" smtClean="0">
                <a:solidFill>
                  <a:srgbClr val="FFFF00"/>
                </a:solidFill>
              </a:rPr>
              <a:t>鍛える</a:t>
            </a:r>
            <a:r>
              <a:rPr lang="ja-JP" altLang="en-US" sz="2800" dirty="0" smtClean="0">
                <a:solidFill>
                  <a:srgbClr val="FFFF00"/>
                </a:solidFill>
              </a:rPr>
              <a:t>）</a:t>
            </a:r>
            <a:endParaRPr lang="en-US" altLang="ja-JP" sz="2800" dirty="0" smtClean="0">
              <a:solidFill>
                <a:srgbClr val="FFFF00"/>
              </a:solidFill>
              <a:effectLst>
                <a:outerShdw blurRad="38100" dist="38100" dir="2700000" algn="tl">
                  <a:srgbClr val="000000">
                    <a:alpha val="43137"/>
                  </a:srgbClr>
                </a:outerShdw>
              </a:effectLst>
              <a:ea typeface="ＭＳ ゴシック"/>
              <a:cs typeface="Times New Roman"/>
            </a:endParaRPr>
          </a:p>
          <a:p>
            <a:r>
              <a:rPr lang="ja-JP" altLang="ja-JP" sz="2800" dirty="0" err="1" smtClean="0">
                <a:solidFill>
                  <a:schemeClr val="bg1"/>
                </a:solidFill>
                <a:effectLst>
                  <a:outerShdw blurRad="38100" dist="38100" dir="2700000" algn="tl">
                    <a:srgbClr val="000000">
                      <a:alpha val="43137"/>
                    </a:srgbClr>
                  </a:outerShdw>
                </a:effectLst>
                <a:ea typeface="ＭＳ ゴシック"/>
                <a:cs typeface="Times New Roman"/>
              </a:rPr>
              <a:t>ような</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介入</a:t>
            </a:r>
            <a:r>
              <a:rPr lang="ja-JP" altLang="ja-JP" sz="2800" dirty="0">
                <a:solidFill>
                  <a:schemeClr val="bg1"/>
                </a:solidFill>
                <a:effectLst>
                  <a:outerShdw blurRad="38100" dist="38100" dir="2700000" algn="tl">
                    <a:srgbClr val="000000">
                      <a:alpha val="43137"/>
                    </a:srgbClr>
                  </a:outerShdw>
                </a:effectLst>
                <a:ea typeface="ＭＳ ゴシック"/>
                <a:cs typeface="Times New Roman"/>
              </a:rPr>
              <a:t>が</a:t>
            </a:r>
            <a:r>
              <a:rPr lang="ja-JP" altLang="ja-JP" sz="2800" dirty="0" smtClean="0">
                <a:solidFill>
                  <a:schemeClr val="bg1"/>
                </a:solidFill>
                <a:effectLst>
                  <a:outerShdw blurRad="38100" dist="38100" dir="2700000" algn="tl">
                    <a:srgbClr val="000000">
                      <a:alpha val="43137"/>
                    </a:srgbClr>
                  </a:outerShdw>
                </a:effectLst>
                <a:ea typeface="ＭＳ ゴシック"/>
                <a:cs typeface="Times New Roman"/>
              </a:rPr>
              <a:t>必要</a:t>
            </a:r>
            <a:endParaRPr lang="en-US" altLang="ja-JP" sz="2800" dirty="0" smtClean="0">
              <a:solidFill>
                <a:schemeClr val="bg1"/>
              </a:solidFill>
              <a:effectLst>
                <a:outerShdw blurRad="38100" dist="38100" dir="2700000" algn="tl">
                  <a:srgbClr val="000000">
                    <a:alpha val="43137"/>
                  </a:srgbClr>
                </a:outerShdw>
              </a:effectLst>
              <a:ea typeface="ＭＳ ゴシック"/>
              <a:cs typeface="Times New Roman"/>
            </a:endParaRPr>
          </a:p>
          <a:p>
            <a:r>
              <a:rPr lang="en-US" altLang="ja-JP" sz="2800" dirty="0" smtClean="0">
                <a:solidFill>
                  <a:schemeClr val="bg1"/>
                </a:solidFill>
                <a:effectLst>
                  <a:outerShdw blurRad="38100" dist="38100" dir="2700000" algn="tl">
                    <a:srgbClr val="000000">
                      <a:alpha val="43137"/>
                    </a:srgbClr>
                  </a:outerShdw>
                </a:effectLst>
                <a:latin typeface="ＭＳ ゴシック"/>
                <a:cs typeface="Times New Roman"/>
              </a:rPr>
              <a:t>     </a:t>
            </a:r>
            <a:r>
              <a:rPr lang="en-US" altLang="ja-JP" sz="2400" dirty="0" smtClean="0">
                <a:solidFill>
                  <a:schemeClr val="bg1"/>
                </a:solidFill>
                <a:effectLst>
                  <a:outerShdw blurRad="38100" dist="38100" dir="2700000" algn="tl">
                    <a:srgbClr val="000000">
                      <a:alpha val="43137"/>
                    </a:srgbClr>
                  </a:outerShdw>
                </a:effectLst>
                <a:latin typeface="ＭＳ ゴシック"/>
                <a:cs typeface="Times New Roman"/>
              </a:rPr>
              <a:t>Bessel </a:t>
            </a:r>
            <a:r>
              <a:rPr lang="en-US" altLang="ja-JP" sz="2400" dirty="0">
                <a:solidFill>
                  <a:schemeClr val="bg1"/>
                </a:solidFill>
                <a:effectLst>
                  <a:outerShdw blurRad="38100" dist="38100" dir="2700000" algn="tl">
                    <a:srgbClr val="000000">
                      <a:alpha val="43137"/>
                    </a:srgbClr>
                  </a:outerShdw>
                </a:effectLst>
                <a:latin typeface="ＭＳ ゴシック"/>
                <a:cs typeface="Times New Roman"/>
              </a:rPr>
              <a:t>van der </a:t>
            </a:r>
            <a:r>
              <a:rPr lang="en-US" altLang="ja-JP" sz="2400" dirty="0" err="1" smtClean="0">
                <a:solidFill>
                  <a:schemeClr val="bg1"/>
                </a:solidFill>
                <a:effectLst>
                  <a:outerShdw blurRad="38100" dist="38100" dir="2700000" algn="tl">
                    <a:srgbClr val="000000">
                      <a:alpha val="43137"/>
                    </a:srgbClr>
                  </a:outerShdw>
                </a:effectLst>
                <a:latin typeface="ＭＳ ゴシック"/>
                <a:cs typeface="Times New Roman"/>
              </a:rPr>
              <a:t>Kolk</a:t>
            </a:r>
            <a:endParaRPr lang="en-US" altLang="ja-JP" sz="2400" dirty="0" smtClean="0">
              <a:solidFill>
                <a:schemeClr val="bg1"/>
              </a:solidFill>
              <a:effectLst>
                <a:outerShdw blurRad="38100" dist="38100" dir="2700000" algn="tl">
                  <a:srgbClr val="000000">
                    <a:alpha val="43137"/>
                  </a:srgbClr>
                </a:outerShdw>
              </a:effectLst>
              <a:latin typeface="ＭＳ ゴシック"/>
              <a:cs typeface="Times New Roman"/>
            </a:endParaRPr>
          </a:p>
          <a:p>
            <a:r>
              <a:rPr lang="en-US" altLang="ja-JP" dirty="0" smtClean="0">
                <a:solidFill>
                  <a:schemeClr val="bg1"/>
                </a:solidFill>
                <a:effectLst>
                  <a:outerShdw blurRad="38100" dist="38100" dir="2700000" algn="tl">
                    <a:srgbClr val="000000">
                      <a:alpha val="43137"/>
                    </a:srgbClr>
                  </a:outerShdw>
                </a:effectLst>
                <a:latin typeface="ＭＳ ゴシック"/>
                <a:cs typeface="Times New Roman"/>
              </a:rPr>
              <a:t>      (</a:t>
            </a:r>
            <a:r>
              <a:rPr lang="en-US" altLang="ja-JP" dirty="0">
                <a:solidFill>
                  <a:schemeClr val="bg1"/>
                </a:solidFill>
                <a:effectLst>
                  <a:outerShdw blurRad="38100" dist="38100" dir="2700000" algn="tl">
                    <a:srgbClr val="000000">
                      <a:alpha val="43137"/>
                    </a:srgbClr>
                  </a:outerShdw>
                </a:effectLst>
                <a:latin typeface="ＭＳ ゴシック"/>
                <a:cs typeface="Times New Roman"/>
              </a:rPr>
              <a:t>Medical Director of the </a:t>
            </a:r>
            <a:r>
              <a:rPr lang="en-US" altLang="ja-JP" dirty="0" smtClean="0">
                <a:solidFill>
                  <a:schemeClr val="bg1"/>
                </a:solidFill>
                <a:effectLst>
                  <a:outerShdw blurRad="38100" dist="38100" dir="2700000" algn="tl">
                    <a:srgbClr val="000000">
                      <a:alpha val="43137"/>
                    </a:srgbClr>
                  </a:outerShdw>
                </a:effectLst>
                <a:latin typeface="ＭＳ ゴシック"/>
                <a:cs typeface="Times New Roman"/>
              </a:rPr>
              <a:t>    </a:t>
            </a:r>
          </a:p>
          <a:p>
            <a:r>
              <a:rPr lang="en-US" altLang="ja-JP" dirty="0">
                <a:solidFill>
                  <a:schemeClr val="bg1"/>
                </a:solidFill>
                <a:effectLst>
                  <a:outerShdw blurRad="38100" dist="38100" dir="2700000" algn="tl">
                    <a:srgbClr val="000000">
                      <a:alpha val="43137"/>
                    </a:srgbClr>
                  </a:outerShdw>
                </a:effectLst>
                <a:latin typeface="ＭＳ ゴシック"/>
                <a:cs typeface="Times New Roman"/>
              </a:rPr>
              <a:t> </a:t>
            </a:r>
            <a:r>
              <a:rPr lang="en-US" altLang="ja-JP" dirty="0" smtClean="0">
                <a:solidFill>
                  <a:schemeClr val="bg1"/>
                </a:solidFill>
                <a:effectLst>
                  <a:outerShdw blurRad="38100" dist="38100" dir="2700000" algn="tl">
                    <a:srgbClr val="000000">
                      <a:alpha val="43137"/>
                    </a:srgbClr>
                  </a:outerShdw>
                </a:effectLst>
                <a:latin typeface="ＭＳ ゴシック"/>
                <a:cs typeface="Times New Roman"/>
              </a:rPr>
              <a:t>         Trauma </a:t>
            </a:r>
            <a:r>
              <a:rPr lang="en-US" altLang="ja-JP" dirty="0">
                <a:solidFill>
                  <a:schemeClr val="bg1"/>
                </a:solidFill>
                <a:effectLst>
                  <a:outerShdw blurRad="38100" dist="38100" dir="2700000" algn="tl">
                    <a:srgbClr val="000000">
                      <a:alpha val="43137"/>
                    </a:srgbClr>
                  </a:outerShdw>
                </a:effectLst>
                <a:latin typeface="ＭＳ ゴシック"/>
                <a:cs typeface="Times New Roman"/>
              </a:rPr>
              <a:t>Center in Boston</a:t>
            </a:r>
            <a:r>
              <a:rPr lang="en-US" altLang="ja-JP" dirty="0" smtClean="0">
                <a:solidFill>
                  <a:schemeClr val="bg1"/>
                </a:solidFill>
                <a:effectLst>
                  <a:outerShdw blurRad="38100" dist="38100" dir="2700000" algn="tl">
                    <a:srgbClr val="000000">
                      <a:alpha val="43137"/>
                    </a:srgbClr>
                  </a:outerShdw>
                </a:effectLst>
                <a:latin typeface="ＭＳ ゴシック"/>
                <a:cs typeface="Times New Roman"/>
              </a:rPr>
              <a:t>,</a:t>
            </a:r>
            <a:r>
              <a:rPr kumimoji="1" lang="en-US" altLang="ja-JP" dirty="0" smtClean="0">
                <a:solidFill>
                  <a:schemeClr val="bg1"/>
                </a:solidFill>
                <a:effectLst>
                  <a:outerShdw blurRad="38100" dist="38100" dir="2700000" algn="tl">
                    <a:srgbClr val="000000">
                      <a:alpha val="43137"/>
                    </a:srgbClr>
                  </a:outerShdw>
                </a:effectLst>
                <a:latin typeface="ＭＳ ゴシック"/>
                <a:cs typeface="Times New Roman"/>
              </a:rPr>
              <a:t>)</a:t>
            </a:r>
          </a:p>
          <a:p>
            <a:endParaRPr kumimoji="1" lang="ja-JP" sz="2000" dirty="0">
              <a:solidFill>
                <a:schemeClr val="bg1"/>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1195722"/>
            <a:ext cx="3614099" cy="4466555"/>
          </a:xfrm>
          <a:prstGeom prst="ellipse">
            <a:avLst/>
          </a:prstGeom>
          <a:ln>
            <a:noFill/>
          </a:ln>
          <a:effectLst>
            <a:softEdge rad="112500"/>
          </a:effectLst>
        </p:spPr>
      </p:pic>
    </p:spTree>
    <p:extLst>
      <p:ext uri="{BB962C8B-B14F-4D97-AF65-F5344CB8AC3E}">
        <p14:creationId xmlns:p14="http://schemas.microsoft.com/office/powerpoint/2010/main" val="27860829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2363450"/>
            <a:ext cx="6781800" cy="3808750"/>
          </a:xfrm>
          <a:prstGeom prst="rect">
            <a:avLst/>
          </a:prstGeom>
          <a:noFill/>
        </p:spPr>
        <p:txBody>
          <a:bodyPr wrap="square" rtlCol="0">
            <a:normAutofit/>
          </a:bodyPr>
          <a:lstStyle/>
          <a:p>
            <a:r>
              <a:rPr lang="ja-JP" altLang="ja-JP" sz="4800" dirty="0" smtClean="0">
                <a:solidFill>
                  <a:schemeClr val="bg1"/>
                </a:solidFill>
                <a:effectLst>
                  <a:outerShdw blurRad="38100" dist="38100" dir="2700000" algn="tl">
                    <a:srgbClr val="000000">
                      <a:alpha val="43137"/>
                    </a:srgbClr>
                  </a:outerShdw>
                </a:effectLst>
              </a:rPr>
              <a:t>今</a:t>
            </a:r>
            <a:r>
              <a:rPr lang="ja-JP" altLang="ja-JP" sz="4800" dirty="0">
                <a:solidFill>
                  <a:schemeClr val="bg1"/>
                </a:solidFill>
                <a:effectLst>
                  <a:outerShdw blurRad="38100" dist="38100" dir="2700000" algn="tl">
                    <a:srgbClr val="000000">
                      <a:alpha val="43137"/>
                    </a:srgbClr>
                  </a:outerShdw>
                </a:effectLst>
              </a:rPr>
              <a:t>、この瞬間</a:t>
            </a:r>
            <a:r>
              <a:rPr lang="ja-JP" altLang="ja-JP" sz="3600" dirty="0">
                <a:solidFill>
                  <a:schemeClr val="bg1"/>
                </a:solidFill>
                <a:effectLst>
                  <a:outerShdw blurRad="38100" dist="38100" dir="2700000" algn="tl">
                    <a:srgbClr val="000000">
                      <a:alpha val="43137"/>
                    </a:srgbClr>
                  </a:outerShdw>
                </a:effectLst>
              </a:rPr>
              <a:t>の体験</a:t>
            </a:r>
            <a:r>
              <a:rPr lang="ja-JP" altLang="ja-JP" sz="3600" dirty="0" smtClean="0">
                <a:solidFill>
                  <a:schemeClr val="bg1"/>
                </a:solidFill>
                <a:effectLst>
                  <a:outerShdw blurRad="38100" dist="38100" dir="2700000" algn="tl">
                    <a:srgbClr val="000000">
                      <a:alpha val="43137"/>
                    </a:srgbClr>
                  </a:outerShdw>
                </a:effectLst>
              </a:rPr>
              <a:t>に</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意図的</a:t>
            </a:r>
            <a:r>
              <a:rPr lang="ja-JP" altLang="ja-JP" sz="3600" dirty="0">
                <a:solidFill>
                  <a:schemeClr val="bg1"/>
                </a:solidFill>
                <a:effectLst>
                  <a:outerShdw blurRad="38100" dist="38100" dir="2700000" algn="tl">
                    <a:srgbClr val="000000">
                      <a:alpha val="43137"/>
                    </a:srgbClr>
                  </a:outerShdw>
                </a:effectLst>
              </a:rPr>
              <a:t>に意識を向け</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評価</a:t>
            </a:r>
            <a:r>
              <a:rPr lang="ja-JP" altLang="ja-JP" sz="4800" dirty="0">
                <a:solidFill>
                  <a:schemeClr val="bg1"/>
                </a:solidFill>
                <a:effectLst>
                  <a:outerShdw blurRad="38100" dist="38100" dir="2700000" algn="tl">
                    <a:srgbClr val="000000">
                      <a:alpha val="43137"/>
                    </a:srgbClr>
                  </a:outerShdw>
                </a:effectLst>
              </a:rPr>
              <a:t>をせず</a:t>
            </a:r>
            <a:r>
              <a:rPr lang="ja-JP" altLang="ja-JP" sz="3600" dirty="0">
                <a:solidFill>
                  <a:schemeClr val="bg1"/>
                </a:solidFill>
                <a:effectLst>
                  <a:outerShdw blurRad="38100" dist="38100" dir="2700000" algn="tl">
                    <a:srgbClr val="000000">
                      <a:alpha val="43137"/>
                    </a:srgbClr>
                  </a:outerShdw>
                </a:effectLst>
              </a:rPr>
              <a:t>に</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とらわれ</a:t>
            </a:r>
            <a:r>
              <a:rPr lang="ja-JP" altLang="ja-JP" sz="4800" dirty="0">
                <a:solidFill>
                  <a:schemeClr val="bg1"/>
                </a:solidFill>
                <a:effectLst>
                  <a:outerShdw blurRad="38100" dist="38100" dir="2700000" algn="tl">
                    <a:srgbClr val="000000">
                      <a:alpha val="43137"/>
                    </a:srgbClr>
                  </a:outerShdw>
                </a:effectLst>
              </a:rPr>
              <a:t>のない状態</a:t>
            </a:r>
            <a:r>
              <a:rPr lang="ja-JP" altLang="ja-JP" sz="3600" dirty="0">
                <a:solidFill>
                  <a:schemeClr val="bg1"/>
                </a:solidFill>
                <a:effectLst>
                  <a:outerShdw blurRad="38100" dist="38100" dir="2700000" algn="tl">
                    <a:srgbClr val="000000">
                      <a:alpha val="43137"/>
                    </a:srgbClr>
                  </a:outerShdw>
                </a:effectLst>
              </a:rPr>
              <a:t>で</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3600" dirty="0" smtClean="0">
                <a:solidFill>
                  <a:schemeClr val="bg1"/>
                </a:solidFill>
                <a:effectLst>
                  <a:outerShdw blurRad="38100" dist="38100" dir="2700000" algn="tl">
                    <a:srgbClr val="000000">
                      <a:alpha val="43137"/>
                    </a:srgbClr>
                  </a:outerShdw>
                </a:effectLst>
              </a:rPr>
              <a:t>ただ観ること</a:t>
            </a:r>
            <a:endParaRPr kumimoji="1" lang="ja-JP" sz="3600" dirty="0">
              <a:solidFill>
                <a:schemeClr val="bg1"/>
              </a:solidFill>
              <a:effectLst>
                <a:outerShdw blurRad="38100" dist="38100" dir="2700000" algn="tl">
                  <a:srgbClr val="000000">
                    <a:alpha val="43137"/>
                  </a:srgbClr>
                </a:outerShdw>
              </a:effectLst>
            </a:endParaRPr>
          </a:p>
        </p:txBody>
      </p:sp>
      <p:sp>
        <p:nvSpPr>
          <p:cNvPr id="3" name="正方形/長方形 2"/>
          <p:cNvSpPr/>
          <p:nvPr/>
        </p:nvSpPr>
        <p:spPr>
          <a:xfrm>
            <a:off x="611560" y="1052736"/>
            <a:ext cx="6125458" cy="769441"/>
          </a:xfrm>
          <a:prstGeom prst="rect">
            <a:avLst/>
          </a:prstGeom>
        </p:spPr>
        <p:txBody>
          <a:bodyPr wrap="square">
            <a:spAutoFit/>
          </a:bodyPr>
          <a:lstStyle/>
          <a:p>
            <a:r>
              <a:rPr lang="ja-JP" altLang="ja-JP" sz="4400" dirty="0">
                <a:solidFill>
                  <a:schemeClr val="bg1"/>
                </a:solidFill>
                <a:effectLst>
                  <a:outerShdw blurRad="38100" dist="38100" dir="2700000" algn="tl">
                    <a:srgbClr val="000000">
                      <a:alpha val="43137"/>
                    </a:srgbClr>
                  </a:outerShdw>
                </a:effectLst>
              </a:rPr>
              <a:t>マインドフルネスとは</a:t>
            </a:r>
            <a:endParaRPr lang="ja-JP" altLang="en-US" sz="1050" dirty="0">
              <a:solidFill>
                <a:schemeClr val="bg1"/>
              </a:solidFill>
              <a:effectLst>
                <a:outerShdw blurRad="38100" dist="38100" dir="2700000" algn="tl">
                  <a:srgbClr val="000000">
                    <a:alpha val="43137"/>
                  </a:srgbClr>
                </a:outerShdw>
              </a:effectLst>
            </a:endParaRPr>
          </a:p>
        </p:txBody>
      </p:sp>
      <p:sp>
        <p:nvSpPr>
          <p:cNvPr id="8" name="正方形/長方形 7"/>
          <p:cNvSpPr/>
          <p:nvPr/>
        </p:nvSpPr>
        <p:spPr>
          <a:xfrm>
            <a:off x="5382320" y="6093296"/>
            <a:ext cx="3244799" cy="400110"/>
          </a:xfrm>
          <a:prstGeom prst="rect">
            <a:avLst/>
          </a:prstGeom>
        </p:spPr>
        <p:txBody>
          <a:bodyPr wrap="none">
            <a:spAutoFit/>
          </a:bodyPr>
          <a:lstStyle/>
          <a:p>
            <a:r>
              <a:rPr lang="ja-JP" altLang="en-US" sz="2000" dirty="0" smtClean="0">
                <a:solidFill>
                  <a:schemeClr val="bg1"/>
                </a:solidFill>
                <a:effectLst>
                  <a:outerShdw blurRad="38100" dist="38100" dir="2700000" algn="tl">
                    <a:srgbClr val="000000">
                      <a:alpha val="43137"/>
                    </a:srgbClr>
                  </a:outerShdw>
                </a:effectLst>
              </a:rPr>
              <a:t>（</a:t>
            </a:r>
            <a:r>
              <a:rPr lang="ja-JP" altLang="ja-JP" sz="2000" dirty="0" smtClean="0">
                <a:solidFill>
                  <a:schemeClr val="bg1"/>
                </a:solidFill>
                <a:effectLst>
                  <a:outerShdw blurRad="38100" dist="38100" dir="2700000" algn="tl">
                    <a:srgbClr val="000000">
                      <a:alpha val="43137"/>
                    </a:srgbClr>
                  </a:outerShdw>
                </a:effectLst>
              </a:rPr>
              <a:t>日本</a:t>
            </a:r>
            <a:r>
              <a:rPr lang="ja-JP" altLang="ja-JP" sz="2000" dirty="0">
                <a:solidFill>
                  <a:schemeClr val="bg1"/>
                </a:solidFill>
                <a:effectLst>
                  <a:outerShdw blurRad="38100" dist="38100" dir="2700000" algn="tl">
                    <a:srgbClr val="000000">
                      <a:alpha val="43137"/>
                    </a:srgbClr>
                  </a:outerShdw>
                </a:effectLst>
              </a:rPr>
              <a:t>マインドフルネス</a:t>
            </a:r>
            <a:r>
              <a:rPr lang="ja-JP" altLang="ja-JP" sz="2000" dirty="0" smtClean="0">
                <a:solidFill>
                  <a:schemeClr val="bg1"/>
                </a:solidFill>
                <a:effectLst>
                  <a:outerShdw blurRad="38100" dist="38100" dir="2700000" algn="tl">
                    <a:srgbClr val="000000">
                      <a:alpha val="43137"/>
                    </a:srgbClr>
                  </a:outerShdw>
                </a:effectLst>
              </a:rPr>
              <a:t>学会</a:t>
            </a:r>
            <a:r>
              <a:rPr lang="ja-JP" altLang="en-US" sz="2000" dirty="0" smtClean="0">
                <a:solidFill>
                  <a:schemeClr val="bg1"/>
                </a:solidFill>
                <a:effectLst>
                  <a:outerShdw blurRad="38100" dist="38100" dir="2700000" algn="tl">
                    <a:srgbClr val="000000">
                      <a:alpha val="43137"/>
                    </a:srgbClr>
                  </a:outerShdw>
                </a:effectLst>
              </a:rPr>
              <a:t>）</a:t>
            </a:r>
            <a:endParaRPr lang="ja-JP" alt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4476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457200" y="1484313"/>
            <a:ext cx="8229600" cy="259238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r>
              <a:rPr lang="ja-JP" altLang="en-US" sz="3600" dirty="0" smtClean="0">
                <a:solidFill>
                  <a:schemeClr val="bg1"/>
                </a:solidFill>
              </a:rPr>
              <a:t>先日の井上ウィマラ先生のＷＳより</a:t>
            </a:r>
            <a:endParaRPr lang="en-US" altLang="ja-JP" sz="3600" dirty="0" smtClean="0">
              <a:solidFill>
                <a:schemeClr val="bg1"/>
              </a:solidFill>
            </a:endParaRPr>
          </a:p>
          <a:p>
            <a:pPr marL="0" indent="0">
              <a:buNone/>
            </a:pPr>
            <a:endParaRPr lang="en-US" altLang="ja-JP" sz="3600" dirty="0" smtClean="0">
              <a:solidFill>
                <a:schemeClr val="bg1"/>
              </a:solidFill>
            </a:endParaRPr>
          </a:p>
          <a:p>
            <a:pPr marL="0" indent="0">
              <a:buNone/>
            </a:pPr>
            <a:r>
              <a:rPr lang="ja-JP" altLang="en-US" sz="3600" dirty="0" smtClean="0">
                <a:solidFill>
                  <a:schemeClr val="bg1"/>
                </a:solidFill>
              </a:rPr>
              <a:t>「</a:t>
            </a:r>
            <a:r>
              <a:rPr lang="en-US" altLang="ja-JP" sz="3600" dirty="0" smtClean="0">
                <a:solidFill>
                  <a:schemeClr val="bg1"/>
                </a:solidFill>
              </a:rPr>
              <a:t>1</a:t>
            </a:r>
            <a:r>
              <a:rPr lang="ja-JP" altLang="en-US" sz="3600" dirty="0" smtClean="0">
                <a:solidFill>
                  <a:schemeClr val="bg1"/>
                </a:solidFill>
              </a:rPr>
              <a:t>秒前、</a:t>
            </a:r>
            <a:r>
              <a:rPr lang="en-US" altLang="ja-JP" sz="3600" dirty="0" smtClean="0">
                <a:solidFill>
                  <a:schemeClr val="bg1"/>
                </a:solidFill>
              </a:rPr>
              <a:t>0.1</a:t>
            </a:r>
            <a:r>
              <a:rPr lang="ja-JP" altLang="en-US" sz="3600" dirty="0" smtClean="0">
                <a:solidFill>
                  <a:schemeClr val="bg1"/>
                </a:solidFill>
              </a:rPr>
              <a:t>秒前を思い出す思考実験」</a:t>
            </a:r>
          </a:p>
        </p:txBody>
      </p:sp>
      <p:sp>
        <p:nvSpPr>
          <p:cNvPr id="2" name="正方形/長方形 1"/>
          <p:cNvSpPr/>
          <p:nvPr/>
        </p:nvSpPr>
        <p:spPr>
          <a:xfrm>
            <a:off x="477475" y="4293096"/>
            <a:ext cx="8229600" cy="1754326"/>
          </a:xfrm>
          <a:prstGeom prst="rect">
            <a:avLst/>
          </a:prstGeom>
        </p:spPr>
        <p:txBody>
          <a:bodyPr wrap="square">
            <a:spAutoFit/>
          </a:bodyPr>
          <a:lstStyle/>
          <a:p>
            <a:r>
              <a:rPr lang="ja-JP" altLang="en-US" sz="3600" dirty="0" smtClean="0">
                <a:solidFill>
                  <a:schemeClr val="bg1"/>
                </a:solidFill>
              </a:rPr>
              <a:t>→思考で思い出すには数秒は必要</a:t>
            </a:r>
            <a:endParaRPr lang="en-US" altLang="ja-JP" sz="3600" dirty="0" smtClean="0">
              <a:solidFill>
                <a:schemeClr val="bg1"/>
              </a:solidFill>
            </a:endParaRPr>
          </a:p>
          <a:p>
            <a:r>
              <a:rPr lang="ja-JP" altLang="en-US" sz="3600" dirty="0" smtClean="0">
                <a:solidFill>
                  <a:schemeClr val="bg1"/>
                </a:solidFill>
              </a:rPr>
              <a:t>記憶</a:t>
            </a:r>
            <a:r>
              <a:rPr lang="ja-JP" altLang="en-US" sz="3600" dirty="0">
                <a:solidFill>
                  <a:schemeClr val="bg1"/>
                </a:solidFill>
              </a:rPr>
              <a:t>による“私”の認識が成立する以前の純粋体験に触れる</a:t>
            </a:r>
            <a:r>
              <a:rPr lang="ja-JP" altLang="en-US" sz="3600" dirty="0" smtClean="0">
                <a:solidFill>
                  <a:schemeClr val="bg1"/>
                </a:solidFill>
              </a:rPr>
              <a:t>体験</a:t>
            </a:r>
            <a:endParaRPr lang="ja-JP" altLang="en-US" sz="3600" dirty="0">
              <a:solidFill>
                <a:schemeClr val="bg1"/>
              </a:solidFill>
            </a:endParaRPr>
          </a:p>
        </p:txBody>
      </p:sp>
    </p:spTree>
    <p:extLst>
      <p:ext uri="{BB962C8B-B14F-4D97-AF65-F5344CB8AC3E}">
        <p14:creationId xmlns:p14="http://schemas.microsoft.com/office/powerpoint/2010/main" val="4194310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457200" y="1484313"/>
            <a:ext cx="8229600" cy="259238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r>
              <a:rPr lang="ja-JP" altLang="en-US" sz="3600" dirty="0" smtClean="0">
                <a:solidFill>
                  <a:schemeClr val="bg1"/>
                </a:solidFill>
              </a:rPr>
              <a:t>私が考えた純粋体験</a:t>
            </a:r>
            <a:endParaRPr lang="en-US" altLang="ja-JP" sz="3600" dirty="0" smtClean="0">
              <a:solidFill>
                <a:schemeClr val="bg1"/>
              </a:solidFill>
            </a:endParaRPr>
          </a:p>
          <a:p>
            <a:pPr marL="0" indent="0">
              <a:buNone/>
            </a:pPr>
            <a:endParaRPr lang="en-US" altLang="ja-JP" sz="3600" dirty="0" smtClean="0">
              <a:solidFill>
                <a:schemeClr val="bg1"/>
              </a:solidFill>
            </a:endParaRPr>
          </a:p>
          <a:p>
            <a:pPr marL="0" indent="0">
              <a:buNone/>
            </a:pPr>
            <a:r>
              <a:rPr lang="ja-JP" altLang="en-US" sz="3600" dirty="0" smtClean="0">
                <a:solidFill>
                  <a:schemeClr val="bg1"/>
                </a:solidFill>
              </a:rPr>
              <a:t>「未知である次の瞬間を感じ続ける実験」</a:t>
            </a:r>
          </a:p>
        </p:txBody>
      </p:sp>
      <p:sp>
        <p:nvSpPr>
          <p:cNvPr id="2" name="正方形/長方形 1"/>
          <p:cNvSpPr/>
          <p:nvPr/>
        </p:nvSpPr>
        <p:spPr>
          <a:xfrm>
            <a:off x="459540" y="3861048"/>
            <a:ext cx="8229600" cy="2862322"/>
          </a:xfrm>
          <a:prstGeom prst="rect">
            <a:avLst/>
          </a:prstGeom>
        </p:spPr>
        <p:txBody>
          <a:bodyPr wrap="square">
            <a:spAutoFit/>
          </a:bodyPr>
          <a:lstStyle/>
          <a:p>
            <a:r>
              <a:rPr lang="ja-JP" altLang="en-US" sz="3600" dirty="0" smtClean="0">
                <a:solidFill>
                  <a:schemeClr val="bg1"/>
                </a:solidFill>
              </a:rPr>
              <a:t>→同様に思考が形成できず、私の認識も成立しない</a:t>
            </a:r>
            <a:endParaRPr lang="en-US" altLang="ja-JP" sz="3600" dirty="0" smtClean="0">
              <a:solidFill>
                <a:schemeClr val="bg1"/>
              </a:solidFill>
            </a:endParaRPr>
          </a:p>
          <a:p>
            <a:r>
              <a:rPr lang="ja-JP" altLang="en-US" sz="3600" dirty="0">
                <a:solidFill>
                  <a:schemeClr val="bg1"/>
                </a:solidFill>
              </a:rPr>
              <a:t>今この</a:t>
            </a:r>
            <a:r>
              <a:rPr lang="ja-JP" altLang="en-US" sz="3600" dirty="0" smtClean="0">
                <a:solidFill>
                  <a:schemeClr val="bg1"/>
                </a:solidFill>
              </a:rPr>
              <a:t>瞬間の体験に意図的に意識を向けるとはこのように評価をせずにとらわれない状態</a:t>
            </a:r>
            <a:endParaRPr lang="ja-JP" altLang="en-US" sz="3600" dirty="0">
              <a:solidFill>
                <a:schemeClr val="bg1"/>
              </a:solidFill>
            </a:endParaRPr>
          </a:p>
        </p:txBody>
      </p:sp>
    </p:spTree>
    <p:extLst>
      <p:ext uri="{BB962C8B-B14F-4D97-AF65-F5344CB8AC3E}">
        <p14:creationId xmlns:p14="http://schemas.microsoft.com/office/powerpoint/2010/main" val="3558654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座禅する犬 | yoga 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129" y="1047750"/>
            <a:ext cx="4095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5735" y="5810250"/>
            <a:ext cx="9084538" cy="1015663"/>
          </a:xfrm>
          <a:prstGeom prst="rect">
            <a:avLst/>
          </a:prstGeom>
        </p:spPr>
        <p:txBody>
          <a:bodyPr wrap="none">
            <a:spAutoFit/>
          </a:bodyPr>
          <a:lstStyle/>
          <a:p>
            <a:r>
              <a:rPr lang="ja-JP" altLang="en-US" sz="6000" dirty="0" smtClean="0">
                <a:solidFill>
                  <a:schemeClr val="bg1"/>
                </a:solidFill>
              </a:rPr>
              <a:t>“無”ではなく“今”になること</a:t>
            </a:r>
            <a:endParaRPr lang="ja-JP" altLang="en-US" sz="6000" dirty="0">
              <a:solidFill>
                <a:schemeClr val="bg1"/>
              </a:solidFill>
            </a:endParaRPr>
          </a:p>
        </p:txBody>
      </p:sp>
    </p:spTree>
    <p:extLst>
      <p:ext uri="{BB962C8B-B14F-4D97-AF65-F5344CB8AC3E}">
        <p14:creationId xmlns:p14="http://schemas.microsoft.com/office/powerpoint/2010/main" val="2544932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yashi\Pictures\青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9289032" cy="698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2363450"/>
            <a:ext cx="6781800" cy="3808750"/>
          </a:xfrm>
          <a:prstGeom prst="rect">
            <a:avLst/>
          </a:prstGeom>
          <a:noFill/>
        </p:spPr>
        <p:txBody>
          <a:bodyPr wrap="square" rtlCol="0">
            <a:normAutofit/>
          </a:bodyPr>
          <a:lstStyle/>
          <a:p>
            <a:r>
              <a:rPr lang="ja-JP" altLang="ja-JP" sz="4800" dirty="0" smtClean="0">
                <a:solidFill>
                  <a:schemeClr val="bg1"/>
                </a:solidFill>
                <a:effectLst>
                  <a:outerShdw blurRad="38100" dist="38100" dir="2700000" algn="tl">
                    <a:srgbClr val="000000">
                      <a:alpha val="43137"/>
                    </a:srgbClr>
                  </a:outerShdw>
                </a:effectLst>
              </a:rPr>
              <a:t>今</a:t>
            </a:r>
            <a:r>
              <a:rPr lang="ja-JP" altLang="ja-JP" sz="4800" dirty="0">
                <a:solidFill>
                  <a:schemeClr val="bg1"/>
                </a:solidFill>
                <a:effectLst>
                  <a:outerShdw blurRad="38100" dist="38100" dir="2700000" algn="tl">
                    <a:srgbClr val="000000">
                      <a:alpha val="43137"/>
                    </a:srgbClr>
                  </a:outerShdw>
                </a:effectLst>
              </a:rPr>
              <a:t>、この瞬間</a:t>
            </a:r>
            <a:r>
              <a:rPr lang="ja-JP" altLang="ja-JP" sz="3600" dirty="0">
                <a:solidFill>
                  <a:schemeClr val="bg1"/>
                </a:solidFill>
                <a:effectLst>
                  <a:outerShdw blurRad="38100" dist="38100" dir="2700000" algn="tl">
                    <a:srgbClr val="000000">
                      <a:alpha val="43137"/>
                    </a:srgbClr>
                  </a:outerShdw>
                </a:effectLst>
              </a:rPr>
              <a:t>の体験</a:t>
            </a:r>
            <a:r>
              <a:rPr lang="ja-JP" altLang="ja-JP" sz="3600" dirty="0" smtClean="0">
                <a:solidFill>
                  <a:schemeClr val="bg1"/>
                </a:solidFill>
                <a:effectLst>
                  <a:outerShdw blurRad="38100" dist="38100" dir="2700000" algn="tl">
                    <a:srgbClr val="000000">
                      <a:alpha val="43137"/>
                    </a:srgbClr>
                  </a:outerShdw>
                </a:effectLst>
              </a:rPr>
              <a:t>に</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意図的</a:t>
            </a:r>
            <a:r>
              <a:rPr lang="ja-JP" altLang="ja-JP" sz="3600" dirty="0">
                <a:solidFill>
                  <a:schemeClr val="bg1"/>
                </a:solidFill>
                <a:effectLst>
                  <a:outerShdw blurRad="38100" dist="38100" dir="2700000" algn="tl">
                    <a:srgbClr val="000000">
                      <a:alpha val="43137"/>
                    </a:srgbClr>
                  </a:outerShdw>
                </a:effectLst>
              </a:rPr>
              <a:t>に意識を向け</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評価</a:t>
            </a:r>
            <a:r>
              <a:rPr lang="ja-JP" altLang="ja-JP" sz="4800" dirty="0">
                <a:solidFill>
                  <a:schemeClr val="bg1"/>
                </a:solidFill>
                <a:effectLst>
                  <a:outerShdw blurRad="38100" dist="38100" dir="2700000" algn="tl">
                    <a:srgbClr val="000000">
                      <a:alpha val="43137"/>
                    </a:srgbClr>
                  </a:outerShdw>
                </a:effectLst>
              </a:rPr>
              <a:t>をせず</a:t>
            </a:r>
            <a:r>
              <a:rPr lang="ja-JP" altLang="ja-JP" sz="3600" dirty="0">
                <a:solidFill>
                  <a:schemeClr val="bg1"/>
                </a:solidFill>
                <a:effectLst>
                  <a:outerShdw blurRad="38100" dist="38100" dir="2700000" algn="tl">
                    <a:srgbClr val="000000">
                      <a:alpha val="43137"/>
                    </a:srgbClr>
                  </a:outerShdw>
                </a:effectLst>
              </a:rPr>
              <a:t>に</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4800" dirty="0" smtClean="0">
                <a:solidFill>
                  <a:schemeClr val="bg1"/>
                </a:solidFill>
                <a:effectLst>
                  <a:outerShdw blurRad="38100" dist="38100" dir="2700000" algn="tl">
                    <a:srgbClr val="000000">
                      <a:alpha val="43137"/>
                    </a:srgbClr>
                  </a:outerShdw>
                </a:effectLst>
              </a:rPr>
              <a:t>とらわれ</a:t>
            </a:r>
            <a:r>
              <a:rPr lang="ja-JP" altLang="ja-JP" sz="4800" dirty="0">
                <a:solidFill>
                  <a:schemeClr val="bg1"/>
                </a:solidFill>
                <a:effectLst>
                  <a:outerShdw blurRad="38100" dist="38100" dir="2700000" algn="tl">
                    <a:srgbClr val="000000">
                      <a:alpha val="43137"/>
                    </a:srgbClr>
                  </a:outerShdw>
                </a:effectLst>
              </a:rPr>
              <a:t>のない状態</a:t>
            </a:r>
            <a:r>
              <a:rPr lang="ja-JP" altLang="ja-JP" sz="3600" dirty="0">
                <a:solidFill>
                  <a:schemeClr val="bg1"/>
                </a:solidFill>
                <a:effectLst>
                  <a:outerShdw blurRad="38100" dist="38100" dir="2700000" algn="tl">
                    <a:srgbClr val="000000">
                      <a:alpha val="43137"/>
                    </a:srgbClr>
                  </a:outerShdw>
                </a:effectLst>
              </a:rPr>
              <a:t>で</a:t>
            </a:r>
            <a:r>
              <a:rPr lang="ja-JP" altLang="ja-JP" sz="3600" dirty="0" smtClean="0">
                <a:solidFill>
                  <a:schemeClr val="bg1"/>
                </a:solidFill>
                <a:effectLst>
                  <a:outerShdw blurRad="38100" dist="38100" dir="2700000" algn="tl">
                    <a:srgbClr val="000000">
                      <a:alpha val="43137"/>
                    </a:srgbClr>
                  </a:outerShdw>
                </a:effectLst>
              </a:rPr>
              <a:t>、</a:t>
            </a:r>
            <a:endParaRPr lang="en-US" altLang="ja-JP" sz="3600" dirty="0" smtClean="0">
              <a:solidFill>
                <a:schemeClr val="bg1"/>
              </a:solidFill>
              <a:effectLst>
                <a:outerShdw blurRad="38100" dist="38100" dir="2700000" algn="tl">
                  <a:srgbClr val="000000">
                    <a:alpha val="43137"/>
                  </a:srgbClr>
                </a:outerShdw>
              </a:effectLst>
            </a:endParaRPr>
          </a:p>
          <a:p>
            <a:r>
              <a:rPr lang="ja-JP" altLang="ja-JP" sz="3600" dirty="0" smtClean="0">
                <a:solidFill>
                  <a:schemeClr val="bg1"/>
                </a:solidFill>
                <a:effectLst>
                  <a:outerShdw blurRad="38100" dist="38100" dir="2700000" algn="tl">
                    <a:srgbClr val="000000">
                      <a:alpha val="43137"/>
                    </a:srgbClr>
                  </a:outerShdw>
                </a:effectLst>
              </a:rPr>
              <a:t>ただ観ること</a:t>
            </a:r>
            <a:endParaRPr kumimoji="1" lang="ja-JP" sz="3600" dirty="0">
              <a:solidFill>
                <a:schemeClr val="bg1"/>
              </a:solidFill>
              <a:effectLst>
                <a:outerShdw blurRad="38100" dist="38100" dir="2700000" algn="tl">
                  <a:srgbClr val="000000">
                    <a:alpha val="43137"/>
                  </a:srgbClr>
                </a:outerShdw>
              </a:effectLst>
            </a:endParaRPr>
          </a:p>
        </p:txBody>
      </p:sp>
      <p:sp>
        <p:nvSpPr>
          <p:cNvPr id="3" name="正方形/長方形 2"/>
          <p:cNvSpPr/>
          <p:nvPr/>
        </p:nvSpPr>
        <p:spPr>
          <a:xfrm>
            <a:off x="611560" y="1052736"/>
            <a:ext cx="6125458" cy="769441"/>
          </a:xfrm>
          <a:prstGeom prst="rect">
            <a:avLst/>
          </a:prstGeom>
        </p:spPr>
        <p:txBody>
          <a:bodyPr wrap="square">
            <a:spAutoFit/>
          </a:bodyPr>
          <a:lstStyle/>
          <a:p>
            <a:r>
              <a:rPr lang="ja-JP" altLang="ja-JP" sz="4400" dirty="0">
                <a:solidFill>
                  <a:schemeClr val="bg1"/>
                </a:solidFill>
                <a:effectLst>
                  <a:outerShdw blurRad="38100" dist="38100" dir="2700000" algn="tl">
                    <a:srgbClr val="000000">
                      <a:alpha val="43137"/>
                    </a:srgbClr>
                  </a:outerShdw>
                </a:effectLst>
              </a:rPr>
              <a:t>マインドフルネスとは</a:t>
            </a:r>
            <a:endParaRPr lang="ja-JP" altLang="en-US" sz="1050" dirty="0">
              <a:solidFill>
                <a:schemeClr val="bg1"/>
              </a:solidFill>
              <a:effectLst>
                <a:outerShdw blurRad="38100" dist="38100" dir="2700000" algn="tl">
                  <a:srgbClr val="000000">
                    <a:alpha val="43137"/>
                  </a:srgbClr>
                </a:outerShdw>
              </a:effectLst>
            </a:endParaRPr>
          </a:p>
        </p:txBody>
      </p:sp>
      <p:sp>
        <p:nvSpPr>
          <p:cNvPr id="8" name="正方形/長方形 7"/>
          <p:cNvSpPr/>
          <p:nvPr/>
        </p:nvSpPr>
        <p:spPr>
          <a:xfrm>
            <a:off x="5382320" y="6093296"/>
            <a:ext cx="3244799" cy="400110"/>
          </a:xfrm>
          <a:prstGeom prst="rect">
            <a:avLst/>
          </a:prstGeom>
        </p:spPr>
        <p:txBody>
          <a:bodyPr wrap="none">
            <a:spAutoFit/>
          </a:bodyPr>
          <a:lstStyle/>
          <a:p>
            <a:r>
              <a:rPr lang="ja-JP" altLang="en-US" sz="2000" dirty="0" smtClean="0">
                <a:solidFill>
                  <a:schemeClr val="bg1"/>
                </a:solidFill>
                <a:effectLst>
                  <a:outerShdw blurRad="38100" dist="38100" dir="2700000" algn="tl">
                    <a:srgbClr val="000000">
                      <a:alpha val="43137"/>
                    </a:srgbClr>
                  </a:outerShdw>
                </a:effectLst>
              </a:rPr>
              <a:t>（</a:t>
            </a:r>
            <a:r>
              <a:rPr lang="ja-JP" altLang="ja-JP" sz="2000" dirty="0" smtClean="0">
                <a:solidFill>
                  <a:schemeClr val="bg1"/>
                </a:solidFill>
                <a:effectLst>
                  <a:outerShdw blurRad="38100" dist="38100" dir="2700000" algn="tl">
                    <a:srgbClr val="000000">
                      <a:alpha val="43137"/>
                    </a:srgbClr>
                  </a:outerShdw>
                </a:effectLst>
              </a:rPr>
              <a:t>日本</a:t>
            </a:r>
            <a:r>
              <a:rPr lang="ja-JP" altLang="ja-JP" sz="2000" dirty="0">
                <a:solidFill>
                  <a:schemeClr val="bg1"/>
                </a:solidFill>
                <a:effectLst>
                  <a:outerShdw blurRad="38100" dist="38100" dir="2700000" algn="tl">
                    <a:srgbClr val="000000">
                      <a:alpha val="43137"/>
                    </a:srgbClr>
                  </a:outerShdw>
                </a:effectLst>
              </a:rPr>
              <a:t>マインドフルネス</a:t>
            </a:r>
            <a:r>
              <a:rPr lang="ja-JP" altLang="ja-JP" sz="2000" dirty="0" smtClean="0">
                <a:solidFill>
                  <a:schemeClr val="bg1"/>
                </a:solidFill>
                <a:effectLst>
                  <a:outerShdw blurRad="38100" dist="38100" dir="2700000" algn="tl">
                    <a:srgbClr val="000000">
                      <a:alpha val="43137"/>
                    </a:srgbClr>
                  </a:outerShdw>
                </a:effectLst>
              </a:rPr>
              <a:t>学会</a:t>
            </a:r>
            <a:r>
              <a:rPr lang="ja-JP" altLang="en-US" sz="2000" dirty="0" smtClean="0">
                <a:solidFill>
                  <a:schemeClr val="bg1"/>
                </a:solidFill>
                <a:effectLst>
                  <a:outerShdw blurRad="38100" dist="38100" dir="2700000" algn="tl">
                    <a:srgbClr val="000000">
                      <a:alpha val="43137"/>
                    </a:srgbClr>
                  </a:outerShdw>
                </a:effectLst>
              </a:rPr>
              <a:t>）</a:t>
            </a:r>
            <a:endParaRPr lang="ja-JP" alt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586514"/>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34083</TotalTime>
  <Words>1667</Words>
  <Application>Microsoft Office PowerPoint</Application>
  <PresentationFormat>画面に合わせる (4:3)</PresentationFormat>
  <Paragraphs>250</Paragraphs>
  <Slides>32</Slides>
  <Notes>30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4" baseType="lpstr">
      <vt:lpstr>ウェーブ</vt:lpstr>
      <vt:lpstr>グラフ</vt:lpstr>
      <vt:lpstr>マインドフルネス的観点からのトラウマケア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背景</vt:lpstr>
      <vt:lpstr>方法</vt:lpstr>
      <vt:lpstr>方法</vt:lpstr>
      <vt:lpstr>ヨーガ療法</vt:lpstr>
      <vt:lpstr>PowerPoint プレゼンテーション</vt:lpstr>
      <vt:lpstr>3年目の結果</vt:lpstr>
      <vt:lpstr>3年目の結果</vt:lpstr>
      <vt:lpstr>３年目の結果</vt:lpstr>
      <vt:lpstr>3年目の結果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臨床試験「外傷後後遺障害に対する統合医療の実施可能性に関する検討」の中間報告</dc:title>
  <dc:creator>hayashi</dc:creator>
  <cp:lastModifiedBy>hayashi</cp:lastModifiedBy>
  <cp:revision>291</cp:revision>
  <cp:lastPrinted>2012-05-24T06:56:43Z</cp:lastPrinted>
  <dcterms:created xsi:type="dcterms:W3CDTF">2012-05-16T04:31:32Z</dcterms:created>
  <dcterms:modified xsi:type="dcterms:W3CDTF">2014-12-11T13:56:15Z</dcterms:modified>
</cp:coreProperties>
</file>