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59" r:id="rId4"/>
    <p:sldId id="264" r:id="rId5"/>
    <p:sldId id="260" r:id="rId6"/>
    <p:sldId id="261" r:id="rId7"/>
    <p:sldId id="262" r:id="rId8"/>
    <p:sldId id="263" r:id="rId9"/>
    <p:sldId id="277" r:id="rId10"/>
    <p:sldId id="279" r:id="rId11"/>
    <p:sldId id="270" r:id="rId12"/>
    <p:sldId id="271" r:id="rId13"/>
    <p:sldId id="265" r:id="rId14"/>
    <p:sldId id="266" r:id="rId15"/>
    <p:sldId id="267" r:id="rId16"/>
    <p:sldId id="282" r:id="rId17"/>
    <p:sldId id="280" r:id="rId18"/>
    <p:sldId id="28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078F-2DBC-459D-8A57-59D13214E9E5}" type="datetimeFigureOut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58177-2678-42FC-9C6B-70DA03A27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99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B98F-D9F6-4BA4-89B2-813D3C8B0652}" type="datetimeFigureOut">
              <a:rPr kumimoji="1" lang="ja-JP" altLang="en-US" smtClean="0"/>
              <a:pPr/>
              <a:t>2014/9/10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3771-7FF3-47F3-832C-A6A182849F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95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3771-7FF3-47F3-832C-A6A182849F6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98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羊飼いの礼拝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3771-7FF3-47F3-832C-A6A182849F6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東方三博士の嬰児イエス礼拝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3771-7FF3-47F3-832C-A6A182849F6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悪魔の誘惑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3771-7FF3-47F3-832C-A6A182849F6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盲人の癒やし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3771-7FF3-47F3-832C-A6A182849F6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変容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3771-7FF3-47F3-832C-A6A182849F6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6856-585D-43AC-ADE4-4EE68BAF6E28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C75C-1221-4044-B866-39CFEDA2BDFF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54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98-726F-4408-BFCE-4D9ED9E9EC24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9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FAD-F685-4E7C-999C-BD343E43CC03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21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3B7E-7D75-4E7F-9F48-2B984DA7F473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0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3B5B-3B0E-4433-9C1B-8D520DFFF05E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8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832B-4406-48FC-9E40-1FEAE9084458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9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335E-3235-4F53-B982-36F5D661DBFE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46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DA88-04C7-4DA3-B64B-9F69EEAA5D0E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0097-AFA6-49D9-BB7D-9D3B53A0C427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1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B2CC-DDCB-401E-8399-6F308AEB4726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45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D4FA-D3ED-4812-BDA2-00CC11CEF90B}" type="datetime1">
              <a:rPr kumimoji="1" lang="ja-JP" altLang="en-US" smtClean="0"/>
              <a:t>2014/9/10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F034-7097-43E0-BF75-E4663CB9E7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29614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身心変容技法とキリスト教神秘主義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鶴岡賀雄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199783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cs typeface="+mj-cs"/>
              </a:rPr>
              <a:t>日本宗教学会第７３回学術大会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/>
            </a:r>
            <a:br>
              <a:rPr lang="en-US" altLang="ja-JP" sz="3200" dirty="0">
                <a:solidFill>
                  <a:prstClr val="black"/>
                </a:solidFill>
                <a:cs typeface="+mj-cs"/>
              </a:rPr>
            </a:b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パネル「宗教研究」として「身心変容技法」研究が問いかけるもの</a:t>
            </a:r>
            <a:endParaRPr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5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10852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ルネ・ユイグの観方</a:t>
            </a:r>
            <a:endParaRPr kumimoji="1" lang="ja-JP" altLang="en-US" sz="2800" dirty="0"/>
          </a:p>
        </p:txBody>
      </p:sp>
      <p:pic>
        <p:nvPicPr>
          <p:cNvPr id="4" name="コンテンツ プレースホルダー 3" descr="https://encrypted-tbn3.gstatic.com/images?q=tbn:ANd9GcQ-ez6qu2ycshdrj5pAxDnBEvUy_FAQ8LBQycnhw1k6SXaqK69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3713" y="388655"/>
            <a:ext cx="5330666" cy="6370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1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F:\福音書画伝\不信者トマス触る.jpg.files\vcm_s_kf_repr_541x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" y="-5499992"/>
            <a:ext cx="9017794" cy="148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61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F:\福音書画伝\昇天.jpg.files\vcm_s_kf_repr_539x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33975" cy="83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28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ja-JP" altLang="ja-JP" sz="1600" dirty="0"/>
              <a:t>『神の国』第二十二巻二十九章</a:t>
            </a:r>
            <a:endParaRPr kumimoji="1" lang="ja-JP" altLang="en-US" sz="1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3600" dirty="0" smtClean="0"/>
              <a:t>私たち</a:t>
            </a:r>
            <a:r>
              <a:rPr lang="ja-JP" altLang="ja-JP" sz="3600" dirty="0"/>
              <a:t>は、かの時の新たな天と新たな地との身体・物体を観ることに</a:t>
            </a:r>
            <a:r>
              <a:rPr lang="ja-JP" altLang="ja-JP" sz="3600" dirty="0" smtClean="0"/>
              <a:t>なろう。</a:t>
            </a:r>
            <a:r>
              <a:rPr lang="ja-JP" altLang="ja-JP" sz="3600" dirty="0"/>
              <a:t>そうして〔新天新地を見ることで〕、遍く現前している神を〔神が遍く現前しているのを〕、また神を</a:t>
            </a:r>
            <a:r>
              <a:rPr lang="ja-JP" altLang="ja-JP" sz="3600" dirty="0" smtClean="0"/>
              <a:t>〔</a:t>
            </a:r>
            <a:r>
              <a:rPr lang="ja-JP" altLang="en-US" sz="3600" dirty="0" smtClean="0"/>
              <a:t>・・・</a:t>
            </a:r>
            <a:r>
              <a:rPr lang="ja-JP" altLang="ja-JP" sz="3600" dirty="0" smtClean="0"/>
              <a:t>〕</a:t>
            </a:r>
            <a:r>
              <a:rPr lang="ja-JP" altLang="ja-JP" sz="3600" dirty="0"/>
              <a:t>、私たちが〔その時〕もつことに</a:t>
            </a:r>
            <a:r>
              <a:rPr lang="ja-JP" altLang="ja-JP" sz="3600" dirty="0" err="1"/>
              <a:t>なろう</a:t>
            </a:r>
            <a:r>
              <a:rPr lang="ja-JP" altLang="ja-JP" sz="3600" dirty="0"/>
              <a:t>身体、どの方向に目を向けても見て取ることになろう物体・身体を通して、この上ない透明な明るさで、観ることになろう</a:t>
            </a:r>
            <a:r>
              <a:rPr lang="ja-JP" altLang="ja-JP" sz="3600" dirty="0" smtClean="0"/>
              <a:t>。〔</a:t>
            </a:r>
            <a:r>
              <a:rPr lang="ja-JP" altLang="en-US" sz="3600" dirty="0" smtClean="0"/>
              <a:t>・・・</a:t>
            </a:r>
            <a:r>
              <a:rPr lang="ja-JP" altLang="ja-JP" sz="3600" dirty="0" smtClean="0"/>
              <a:t>〕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39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ja-JP" altLang="ja-JP" sz="3600" dirty="0">
                <a:solidFill>
                  <a:prstClr val="black"/>
                </a:solidFill>
              </a:rPr>
              <a:t>〔今は〕私たちは人々のなかで生きており、生きているゆえの動きをなしつつ生きているが、私たちは〔人々の身体を〕知覚するやいなや、彼らが生きているのを、信じているのではなく、〔げんに〕見ている。というのも、彼らの身体なしに彼らの生を見ることはできないからだが、また身体を通じて、なんの曖昧さも無しに、彼らの生を見て取っている。そのようにして私たちは、〔かの時には、〕かの時の私たちの〔復活の〕身体の霊的な光をどの方向にさし向けても、すべてに君臨している神を〔神がすべてに君臨していることを〕、諸身体・物体を通して、直視することになるだろ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3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ja-JP" altLang="ja-JP" sz="3600" dirty="0">
                <a:solidFill>
                  <a:prstClr val="black"/>
                </a:solidFill>
              </a:rPr>
              <a:t>〔その時には〕神は次のようにして私たちに知られ、見て取られるのかもしれない。すなわち、〔神は、〕私たち一人ひとりによって、霊〔こころ〕において見られるようになる、誰によっても、誰のうちにも見られるようになる。新しい天と新しい地において、そしてかの時にあるのだろうすべての被造物のうちにも、見られるようになる。身体・物体</a:t>
            </a:r>
            <a:r>
              <a:rPr lang="en-US" altLang="ja-JP" sz="3600" dirty="0">
                <a:solidFill>
                  <a:prstClr val="black"/>
                </a:solidFill>
              </a:rPr>
              <a:t>(corpus)</a:t>
            </a:r>
            <a:r>
              <a:rPr lang="ja-JP" altLang="ja-JP" sz="3600" dirty="0">
                <a:solidFill>
                  <a:prstClr val="black"/>
                </a:solidFill>
              </a:rPr>
              <a:t>によって・通して</a:t>
            </a:r>
            <a:r>
              <a:rPr lang="en-US" altLang="ja-JP" sz="3600" dirty="0">
                <a:solidFill>
                  <a:prstClr val="black"/>
                </a:solidFill>
              </a:rPr>
              <a:t>(per)</a:t>
            </a:r>
            <a:r>
              <a:rPr lang="ja-JP" altLang="ja-JP" sz="3600" dirty="0" err="1">
                <a:solidFill>
                  <a:prstClr val="black"/>
                </a:solidFill>
              </a:rPr>
              <a:t>、</a:t>
            </a:r>
            <a:r>
              <a:rPr lang="ja-JP" altLang="ja-JP" sz="3600" dirty="0">
                <a:solidFill>
                  <a:prstClr val="black"/>
                </a:solidFill>
              </a:rPr>
              <a:t>あらゆる身体・物体のうちに・おいて</a:t>
            </a:r>
            <a:r>
              <a:rPr lang="en-US" altLang="ja-JP" sz="3600" dirty="0">
                <a:solidFill>
                  <a:prstClr val="black"/>
                </a:solidFill>
              </a:rPr>
              <a:t>(in)</a:t>
            </a:r>
            <a:r>
              <a:rPr lang="ja-JP" altLang="ja-JP" sz="3600" dirty="0" err="1">
                <a:solidFill>
                  <a:prstClr val="black"/>
                </a:solidFill>
              </a:rPr>
              <a:t>、</a:t>
            </a:r>
            <a:r>
              <a:rPr lang="ja-JP" altLang="ja-JP" sz="3600" dirty="0">
                <a:solidFill>
                  <a:prstClr val="black"/>
                </a:solidFill>
              </a:rPr>
              <a:t>見られるようになる。自分自身のうちに見られるようになる。霊的な身体の目が、その視線の先端がどこに向けられようとも、〔神が見られるようになる。〕</a:t>
            </a:r>
            <a:endParaRPr lang="ja-JP" altLang="en-US" sz="3600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8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『</a:t>
            </a:r>
            <a:r>
              <a:rPr lang="ja-JP" altLang="en-US" sz="2400" dirty="0" smtClean="0"/>
              <a:t>霊操</a:t>
            </a:r>
            <a:r>
              <a:rPr lang="en-US" altLang="ja-JP" sz="2400" dirty="0" smtClean="0"/>
              <a:t>』</a:t>
            </a:r>
            <a:r>
              <a:rPr lang="ja-JP" altLang="en-US" sz="2400" dirty="0" smtClean="0"/>
              <a:t>における「現場の想設</a:t>
            </a:r>
            <a:r>
              <a:rPr lang="en-US" altLang="ja-JP" sz="2400" dirty="0" err="1" smtClean="0"/>
              <a:t>composición</a:t>
            </a:r>
            <a:r>
              <a:rPr lang="en-US" altLang="ja-JP" sz="2400" dirty="0" smtClean="0"/>
              <a:t> del </a:t>
            </a:r>
            <a:r>
              <a:rPr lang="en-US" altLang="ja-JP" sz="2400" dirty="0" err="1" smtClean="0"/>
              <a:t>lugar</a:t>
            </a:r>
            <a:r>
              <a:rPr lang="ja-JP" altLang="en-US" sz="2400" dirty="0" smtClean="0"/>
              <a:t>」の方法</a:t>
            </a:r>
            <a:endParaRPr kumimoji="1" lang="ja-JP" altLang="en-US" sz="2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000" dirty="0" smtClean="0"/>
              <a:t>第一の前備は、現場の想設</a:t>
            </a:r>
            <a:r>
              <a:rPr kumimoji="1" lang="en-US" altLang="ja-JP" sz="2000" dirty="0" smtClean="0"/>
              <a:t>〔</a:t>
            </a:r>
            <a:r>
              <a:rPr kumimoji="1" lang="ja-JP" altLang="en-US" sz="2000" dirty="0" smtClean="0"/>
              <a:t>場所を見ることの構成</a:t>
            </a:r>
            <a:r>
              <a:rPr lang="en-US" altLang="ja-JP" sz="2400" dirty="0" err="1">
                <a:solidFill>
                  <a:prstClr val="black"/>
                </a:solidFill>
                <a:cs typeface="+mj-cs"/>
              </a:rPr>
              <a:t>composición</a:t>
            </a:r>
            <a:r>
              <a:rPr lang="en-US" altLang="ja-JP" sz="2400" dirty="0">
                <a:solidFill>
                  <a:prstClr val="black"/>
                </a:solidFill>
                <a:cs typeface="+mj-cs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en-US" altLang="ja-JP" sz="2400" dirty="0" err="1" smtClean="0">
                <a:solidFill>
                  <a:prstClr val="black"/>
                </a:solidFill>
                <a:cs typeface="+mj-cs"/>
              </a:rPr>
              <a:t>viendo</a:t>
            </a:r>
            <a:r>
              <a:rPr lang="en-US" altLang="ja-JP" sz="2400" dirty="0" smtClean="0">
                <a:solidFill>
                  <a:prstClr val="black"/>
                </a:solidFill>
                <a:cs typeface="+mj-cs"/>
              </a:rPr>
              <a:t> el </a:t>
            </a:r>
            <a:r>
              <a:rPr lang="en-US" altLang="ja-JP" sz="2400" dirty="0" err="1" smtClean="0">
                <a:solidFill>
                  <a:prstClr val="black"/>
                </a:solidFill>
                <a:cs typeface="+mj-cs"/>
              </a:rPr>
              <a:t>lugar</a:t>
            </a:r>
            <a:r>
              <a:rPr kumimoji="1" lang="en-US" altLang="ja-JP" sz="2000" dirty="0" smtClean="0"/>
              <a:t>〕</a:t>
            </a:r>
            <a:r>
              <a:rPr kumimoji="1" lang="ja-JP" altLang="en-US" sz="2000" dirty="0" smtClean="0"/>
              <a:t>である。ここで注意すべきは、見えるものの観想ないし瞑想、たとえば目に見える御方である主キリストの場合は、この想設は、観想しようとする事柄が起こっている物体的</a:t>
            </a:r>
            <a:r>
              <a:rPr lang="ja-JP" altLang="en-US" sz="2000" dirty="0"/>
              <a:t>場所</a:t>
            </a:r>
            <a:r>
              <a:rPr lang="ja-JP" altLang="en-US" sz="2000" dirty="0" smtClean="0"/>
              <a:t>を</a:t>
            </a:r>
            <a:r>
              <a:rPr lang="en-US" altLang="ja-JP" sz="2000" dirty="0" err="1" smtClean="0"/>
              <a:t>lugar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corpóreo</a:t>
            </a:r>
            <a:r>
              <a:rPr lang="ja-JP" altLang="en-US" sz="2000" dirty="0" err="1" smtClean="0"/>
              <a:t>、</a:t>
            </a:r>
            <a:r>
              <a:rPr lang="ja-JP" altLang="en-US" sz="2000" dirty="0" smtClean="0"/>
              <a:t>想像力</a:t>
            </a:r>
            <a:r>
              <a:rPr lang="ja-JP" altLang="en-US" sz="2000" dirty="0"/>
              <a:t>の眼</a:t>
            </a:r>
            <a:r>
              <a:rPr lang="ja-JP" altLang="en-US" sz="2000" dirty="0" smtClean="0"/>
              <a:t>で観想することとなろう。物体的場所と言うのは、観想しようとするイエス・キリストや聖母がおられる神殿とか山上とかのことである。</a:t>
            </a:r>
            <a:endParaRPr lang="en-US" altLang="ja-JP" sz="2000" dirty="0" smtClean="0"/>
          </a:p>
          <a:p>
            <a:pPr>
              <a:buNone/>
            </a:pP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見えないもの、ここでは諸々の罪のことだが、これについての観想の場合は、自分の魂がこの朽ちてゆく体に閉じ込められていて、この構成体</a:t>
            </a:r>
            <a:r>
              <a:rPr kumimoji="1" lang="en-US" altLang="ja-JP" sz="2000" dirty="0" err="1" smtClean="0"/>
              <a:t>compósito</a:t>
            </a:r>
            <a:r>
              <a:rPr kumimoji="1" lang="ja-JP" altLang="en-US" sz="2000" dirty="0" smtClean="0"/>
              <a:t>の全体が、この涙の谷に流謫されてあること</a:t>
            </a:r>
            <a:r>
              <a:rPr lang="ja-JP" altLang="en-US" sz="2000" dirty="0"/>
              <a:t>を</a:t>
            </a:r>
            <a:r>
              <a:rPr lang="ja-JP" altLang="en-US" sz="2000" dirty="0" smtClean="0"/>
              <a:t>、想像力の眼で見て、思い巡らすことである。構成体の全体とは、魂</a:t>
            </a:r>
            <a:r>
              <a:rPr lang="en-US" altLang="ja-JP" sz="2000" dirty="0" smtClean="0"/>
              <a:t>alma</a:t>
            </a:r>
            <a:r>
              <a:rPr lang="ja-JP" altLang="en-US" sz="2000" dirty="0" smtClean="0"/>
              <a:t>と体</a:t>
            </a:r>
            <a:r>
              <a:rPr lang="en-US" altLang="ja-JP" sz="2000" dirty="0" err="1" smtClean="0"/>
              <a:t>cuerpo</a:t>
            </a:r>
            <a:r>
              <a:rPr lang="ja-JP" altLang="en-US" sz="2000" dirty="0" err="1" smtClean="0"/>
              <a:t>で構</a:t>
            </a:r>
            <a:r>
              <a:rPr lang="ja-JP" altLang="en-US" sz="2000" dirty="0" smtClean="0"/>
              <a:t>成されている人間のことである。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十字架のヨハネの修道階梯論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ja-JP" altLang="en-US" sz="2800" dirty="0" smtClean="0"/>
              <a:t>・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感覚</a:t>
            </a:r>
            <a:r>
              <a:rPr kumimoji="1" lang="ja-JP" altLang="en-US" sz="2800" i="1" dirty="0" smtClean="0">
                <a:solidFill>
                  <a:srgbClr val="C00000"/>
                </a:solidFill>
              </a:rPr>
              <a:t>の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能動的</a:t>
            </a:r>
            <a:r>
              <a:rPr kumimoji="1" lang="ja-JP" altLang="en-US" sz="2800" i="1" dirty="0" smtClean="0">
                <a:solidFill>
                  <a:srgbClr val="C00000"/>
                </a:solidFill>
              </a:rPr>
              <a:t>暗夜</a:t>
            </a:r>
            <a:r>
              <a:rPr kumimoji="1" lang="ja-JP" altLang="en-US" sz="2800" dirty="0" smtClean="0"/>
              <a:t>：</a:t>
            </a:r>
            <a:r>
              <a:rPr kumimoji="1" lang="ja-JP" altLang="en-US" sz="2400" dirty="0" smtClean="0"/>
              <a:t>禁欲・苦行の努力＝神のために地上的欲求を捨て去る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800" dirty="0" smtClean="0"/>
              <a:t>　　→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感覚</a:t>
            </a:r>
            <a:r>
              <a:rPr kumimoji="1" lang="ja-JP" altLang="en-US" sz="2800" i="1" dirty="0" smtClean="0">
                <a:solidFill>
                  <a:srgbClr val="C00000"/>
                </a:solidFill>
              </a:rPr>
              <a:t>の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受動的</a:t>
            </a:r>
            <a:r>
              <a:rPr kumimoji="1" lang="ja-JP" altLang="en-US" sz="2800" i="1" dirty="0" smtClean="0">
                <a:solidFill>
                  <a:srgbClr val="C00000"/>
                </a:solidFill>
              </a:rPr>
              <a:t>暗夜</a:t>
            </a:r>
            <a:r>
              <a:rPr kumimoji="1" lang="ja-JP" altLang="en-US" sz="2800" dirty="0" smtClean="0"/>
              <a:t>：</a:t>
            </a:r>
            <a:r>
              <a:rPr kumimoji="1" lang="ja-JP" altLang="en-US" sz="2400" dirty="0" smtClean="0"/>
              <a:t>一人称的身体の苦しみ</a:t>
            </a:r>
            <a:endParaRPr kumimoji="1" lang="en-US" altLang="ja-JP" sz="2400" dirty="0" smtClean="0"/>
          </a:p>
          <a:p>
            <a:pPr>
              <a:buNone/>
            </a:pPr>
            <a:r>
              <a:rPr lang="ja-JP" altLang="en-US" sz="2800" dirty="0" smtClean="0"/>
              <a:t>⇓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精神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（霊）の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能動的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暗夜</a:t>
            </a:r>
            <a:r>
              <a:rPr kumimoji="1" lang="ja-JP" altLang="en-US" sz="2800" dirty="0" smtClean="0"/>
              <a:t>：</a:t>
            </a:r>
            <a:r>
              <a:rPr kumimoji="1" lang="ja-JP" altLang="en-US" sz="2400" dirty="0" smtClean="0"/>
              <a:t>「神自身」のために「神秘体験」を捨て去る＝自己放棄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800" dirty="0" smtClean="0"/>
              <a:t>　　→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精神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（霊）の</a:t>
            </a:r>
            <a:r>
              <a:rPr kumimoji="1" lang="ja-JP" altLang="en-US" sz="2800" i="1" u="sng" dirty="0" smtClean="0">
                <a:solidFill>
                  <a:srgbClr val="C00000"/>
                </a:solidFill>
              </a:rPr>
              <a:t>受動的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暗夜</a:t>
            </a:r>
            <a:r>
              <a:rPr kumimoji="1" lang="ja-JP" altLang="en-US" sz="2800" dirty="0" smtClean="0"/>
              <a:t>：</a:t>
            </a:r>
            <a:r>
              <a:rPr kumimoji="1" lang="ja-JP" altLang="en-US" sz="2400" dirty="0" smtClean="0"/>
              <a:t>人々との・神との二人称的関わりの途絶の苦しみ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sz="2800" dirty="0" smtClean="0"/>
              <a:t>⇓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i="1" dirty="0" smtClean="0">
                <a:solidFill>
                  <a:srgbClr val="FF0000"/>
                </a:solidFill>
              </a:rPr>
              <a:t>（</a:t>
            </a:r>
            <a:r>
              <a:rPr lang="ja-JP" altLang="en-US" sz="2800" i="1" dirty="0" smtClean="0">
                <a:solidFill>
                  <a:srgbClr val="FF0000"/>
                </a:solidFill>
              </a:rPr>
              <a:t>「深い身体性」の次元への委ね？）</a:t>
            </a:r>
            <a:endParaRPr lang="en-US" altLang="ja-JP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800" dirty="0" smtClean="0"/>
              <a:t>⇓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</a:t>
            </a:r>
            <a:r>
              <a:rPr kumimoji="1" lang="ja-JP" altLang="en-US" sz="2800" i="1" dirty="0" smtClean="0">
                <a:solidFill>
                  <a:srgbClr val="C00000"/>
                </a:solidFill>
              </a:rPr>
              <a:t>魂の本体</a:t>
            </a:r>
            <a:r>
              <a:rPr kumimoji="1" lang="en-US" altLang="ja-JP" sz="2800" i="1" dirty="0" err="1" smtClean="0">
                <a:solidFill>
                  <a:srgbClr val="C00000"/>
                </a:solidFill>
              </a:rPr>
              <a:t>sustancia</a:t>
            </a:r>
            <a:r>
              <a:rPr kumimoji="1" lang="ja-JP" altLang="en-US" sz="2800" dirty="0" err="1" smtClean="0"/>
              <a:t>での</a:t>
            </a:r>
            <a:r>
              <a:rPr lang="ja-JP" altLang="en-US" sz="2800" dirty="0" smtClean="0"/>
              <a:t>神自身との</a:t>
            </a:r>
            <a:r>
              <a:rPr kumimoji="1" lang="ja-JP" altLang="en-US" sz="2800" i="1" dirty="0" smtClean="0">
                <a:solidFill>
                  <a:srgbClr val="C00000"/>
                </a:solidFill>
              </a:rPr>
              <a:t>触れあい</a:t>
            </a:r>
            <a:r>
              <a:rPr kumimoji="1" lang="en-US" altLang="ja-JP" sz="2800" i="1" dirty="0" smtClean="0">
                <a:solidFill>
                  <a:srgbClr val="C00000"/>
                </a:solidFill>
              </a:rPr>
              <a:t>toque</a:t>
            </a:r>
            <a:r>
              <a:rPr kumimoji="1" lang="ja-JP" altLang="en-US" sz="2200" dirty="0" smtClean="0"/>
              <a:t>：「神秘的合一」</a:t>
            </a:r>
            <a:endParaRPr kumimoji="1" lang="en-US" altLang="ja-JP" sz="22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700" dirty="0" smtClean="0"/>
              <a:t>グランド・シャルトルーズ修道院（カルトゥジオ会）個室での祈り</a:t>
            </a:r>
            <a:r>
              <a:rPr kumimoji="1" lang="en-US" altLang="ja-JP" sz="2700" dirty="0" smtClean="0"/>
              <a:t/>
            </a:r>
            <a:br>
              <a:rPr kumimoji="1" lang="en-US" altLang="ja-JP" sz="2700" dirty="0" smtClean="0"/>
            </a:br>
            <a:r>
              <a:rPr lang="en-US" altLang="ja-JP" sz="2000" dirty="0" smtClean="0"/>
              <a:t>(『</a:t>
            </a:r>
            <a:r>
              <a:rPr lang="ja-JP" altLang="en-US" sz="2000" dirty="0" smtClean="0"/>
              <a:t>大いなる沈黙へ</a:t>
            </a:r>
            <a:r>
              <a:rPr lang="en-US" altLang="ja-JP" sz="2000" dirty="0" smtClean="0"/>
              <a:t>(Into Great Silence, a film by Philip </a:t>
            </a:r>
            <a:r>
              <a:rPr lang="en-US" altLang="ja-JP" sz="2000" dirty="0" err="1" smtClean="0"/>
              <a:t>Gröning</a:t>
            </a:r>
            <a:r>
              <a:rPr lang="en-US" altLang="ja-JP" sz="2000" dirty="0" smtClean="0"/>
              <a:t>, 2007)』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コンテンツ プレースホルダー 3" descr="http://img.over-blog-kiwi.com/0/04/25/50/201211/php6ahEn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555582" cy="47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9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 smtClean="0"/>
              <a:t>福音書画伝（</a:t>
            </a:r>
            <a:r>
              <a:rPr kumimoji="1" lang="en-US" altLang="ja-JP" sz="2400" i="1" dirty="0" err="1" smtClean="0"/>
              <a:t>Evangelicae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i="1" dirty="0" err="1" smtClean="0"/>
              <a:t>Historiae</a:t>
            </a:r>
            <a:r>
              <a:rPr kumimoji="1" lang="en-US" altLang="ja-JP" sz="2400" i="1" dirty="0" smtClean="0"/>
              <a:t> Imagines</a:t>
            </a:r>
            <a:r>
              <a:rPr kumimoji="1" lang="en-US" altLang="ja-JP" sz="2400" dirty="0" smtClean="0"/>
              <a:t>, 1</a:t>
            </a:r>
            <a:r>
              <a:rPr kumimoji="1" lang="ja-JP" altLang="en-US" sz="2400" dirty="0" smtClean="0"/>
              <a:t>５９３）</a:t>
            </a:r>
            <a:endParaRPr kumimoji="1" lang="ja-JP" altLang="en-US" sz="2400" dirty="0"/>
          </a:p>
        </p:txBody>
      </p:sp>
      <p:pic>
        <p:nvPicPr>
          <p:cNvPr id="1026" name="Picture 2" descr="E:\福音書画伝\受胎告知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437230" cy="5664708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E:\福音書画伝\牧者たちの礼拝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-459432"/>
            <a:ext cx="5325648" cy="8646018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E:\福音書画伝\マギ礼拝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-891480"/>
            <a:ext cx="5760640" cy="9559548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E:\福音書画伝\サタンの誘惑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747464"/>
            <a:ext cx="5483840" cy="9132661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E:\福音書画伝\盲人を触れて癒やす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-2547664"/>
            <a:ext cx="7667701" cy="12458243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E:\福音書画伝\ご変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-701238"/>
            <a:ext cx="5860173" cy="9314814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E:\福音書画伝\死ぬ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819472"/>
            <a:ext cx="6102157" cy="9939711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十字架のヨハネ</a:t>
            </a:r>
            <a:r>
              <a:rPr kumimoji="1" lang="en-US" altLang="ja-JP" sz="2000" dirty="0" smtClean="0"/>
              <a:t>(1542-91)</a:t>
            </a:r>
            <a:r>
              <a:rPr kumimoji="1" lang="ja-JP" altLang="en-US" sz="2000" dirty="0" smtClean="0"/>
              <a:t>の見た（？）キリスト</a:t>
            </a:r>
            <a:endParaRPr kumimoji="1" lang="ja-JP" altLang="en-US" sz="2000" dirty="0"/>
          </a:p>
        </p:txBody>
      </p:sp>
      <p:pic>
        <p:nvPicPr>
          <p:cNvPr id="6" name="コンテンツ プレースホルダー 5" descr="https://encrypted-tbn3.gstatic.com/images?q=tbn:ANd9GcQ-ez6qu2ycshdrj5pAxDnBEvUy_FAQ8LBQycnhw1k6SXaqK69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27721" cy="55306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F034-7097-43E0-BF75-E4663CB9E79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-2844824" y="4766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9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681</Words>
  <Application>Microsoft Office PowerPoint</Application>
  <PresentationFormat>画面に合わせる (4:3)</PresentationFormat>
  <Paragraphs>53</Paragraphs>
  <Slides>18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身心変容技法とキリスト教神秘主義 </vt:lpstr>
      <vt:lpstr>福音書画伝（Evangelicae Historiae Imagines, 1５９３）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十字架のヨハネ(1542-91)の見た（？）キリスト</vt:lpstr>
      <vt:lpstr>ルネ・ユイグの観方</vt:lpstr>
      <vt:lpstr>PowerPoint プレゼンテーション</vt:lpstr>
      <vt:lpstr>PowerPoint プレゼンテーション</vt:lpstr>
      <vt:lpstr>『神の国』第二十二巻二十九章</vt:lpstr>
      <vt:lpstr>PowerPoint プレゼンテーション</vt:lpstr>
      <vt:lpstr>PowerPoint プレゼンテーション</vt:lpstr>
      <vt:lpstr>『霊操』における「現場の想設composición del lugar」の方法</vt:lpstr>
      <vt:lpstr>十字架のヨハネの修道階梯論</vt:lpstr>
      <vt:lpstr>グランド・シャルトルーズ修道院（カルトゥジオ会）個室での祈り (『大いなる沈黙へ(Into Great Silence, a film by Philip Gröning, 2007)』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身心変容技法とキリスト教神秘主義</dc:title>
  <dc:creator>tsuruoka-yoshio</dc:creator>
  <cp:lastModifiedBy>tsuruoka-yoshio</cp:lastModifiedBy>
  <cp:revision>38</cp:revision>
  <dcterms:created xsi:type="dcterms:W3CDTF">2014-09-07T09:42:57Z</dcterms:created>
  <dcterms:modified xsi:type="dcterms:W3CDTF">2014-09-10T09:32:34Z</dcterms:modified>
</cp:coreProperties>
</file>